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1.jpg" ContentType="image/jpg"/>
  <Override PartName="/ppt/media/image22.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0.jpg" ContentType="image/jpg"/>
  <Override PartName="/ppt/media/image72.jpg" ContentType="image/jpg"/>
  <Override PartName="/ppt/media/image73.jpg" ContentType="image/jp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90.jpg" ContentType="image/jpg"/>
  <Override PartName="/ppt/notesSlides/notesSlide31.xml" ContentType="application/vnd.openxmlformats-officedocument.presentationml.notesSlide+xml"/>
  <Override PartName="/ppt/media/image91.jpg" ContentType="image/jpg"/>
  <Override PartName="/ppt/notesSlides/notesSlide32.xml" ContentType="application/vnd.openxmlformats-officedocument.presentationml.notesSlide+xml"/>
  <Override PartName="/ppt/media/image92.jpg" ContentType="image/jpg"/>
  <Override PartName="/ppt/media/image93.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5" r:id="rId3"/>
  </p:sldMasterIdLst>
  <p:notesMasterIdLst>
    <p:notesMasterId r:id="rId57"/>
  </p:notesMasterIdLst>
  <p:sldIdLst>
    <p:sldId id="256" r:id="rId4"/>
    <p:sldId id="309" r:id="rId5"/>
    <p:sldId id="257" r:id="rId6"/>
    <p:sldId id="280" r:id="rId7"/>
    <p:sldId id="281" r:id="rId8"/>
    <p:sldId id="258" r:id="rId9"/>
    <p:sldId id="259" r:id="rId10"/>
    <p:sldId id="295" r:id="rId11"/>
    <p:sldId id="284" r:id="rId12"/>
    <p:sldId id="286" r:id="rId13"/>
    <p:sldId id="313" r:id="rId14"/>
    <p:sldId id="299" r:id="rId15"/>
    <p:sldId id="300" r:id="rId16"/>
    <p:sldId id="355" r:id="rId17"/>
    <p:sldId id="364" r:id="rId18"/>
    <p:sldId id="365" r:id="rId19"/>
    <p:sldId id="296" r:id="rId20"/>
    <p:sldId id="368" r:id="rId21"/>
    <p:sldId id="339" r:id="rId22"/>
    <p:sldId id="340" r:id="rId23"/>
    <p:sldId id="303" r:id="rId24"/>
    <p:sldId id="310" r:id="rId25"/>
    <p:sldId id="366" r:id="rId26"/>
    <p:sldId id="336" r:id="rId27"/>
    <p:sldId id="319" r:id="rId28"/>
    <p:sldId id="369" r:id="rId29"/>
    <p:sldId id="324" r:id="rId30"/>
    <p:sldId id="326" r:id="rId31"/>
    <p:sldId id="328" r:id="rId32"/>
    <p:sldId id="331" r:id="rId33"/>
    <p:sldId id="342" r:id="rId34"/>
    <p:sldId id="367" r:id="rId35"/>
    <p:sldId id="261" r:id="rId36"/>
    <p:sldId id="262" r:id="rId37"/>
    <p:sldId id="288" r:id="rId38"/>
    <p:sldId id="289" r:id="rId39"/>
    <p:sldId id="337" r:id="rId40"/>
    <p:sldId id="291" r:id="rId41"/>
    <p:sldId id="292" r:id="rId42"/>
    <p:sldId id="370" r:id="rId43"/>
    <p:sldId id="264" r:id="rId44"/>
    <p:sldId id="265" r:id="rId45"/>
    <p:sldId id="266" r:id="rId46"/>
    <p:sldId id="268" r:id="rId47"/>
    <p:sldId id="269" r:id="rId48"/>
    <p:sldId id="270" r:id="rId49"/>
    <p:sldId id="271" r:id="rId50"/>
    <p:sldId id="293" r:id="rId51"/>
    <p:sldId id="294" r:id="rId52"/>
    <p:sldId id="344" r:id="rId53"/>
    <p:sldId id="346" r:id="rId54"/>
    <p:sldId id="272" r:id="rId55"/>
    <p:sldId id="274" r:id="rId56"/>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3"/>
    <p:restoredTop sz="92857"/>
  </p:normalViewPr>
  <p:slideViewPr>
    <p:cSldViewPr>
      <p:cViewPr varScale="1">
        <p:scale>
          <a:sx n="102" d="100"/>
          <a:sy n="102" d="100"/>
        </p:scale>
        <p:origin x="1448"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390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72259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kumimoji="1" lang="zh-CN" altLang="en-US" dirty="0"/>
          </a:p>
        </p:txBody>
      </p:sp>
    </p:spTree>
    <p:extLst>
      <p:ext uri="{BB962C8B-B14F-4D97-AF65-F5344CB8AC3E}">
        <p14:creationId xmlns:p14="http://schemas.microsoft.com/office/powerpoint/2010/main" val="1561920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77245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3184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178288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5754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14593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7969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1523953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35570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4405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2478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81765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08263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2483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59241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136134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94149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17333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58416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1273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9304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15831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86038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0650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03457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54232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62138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0268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24070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43733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06254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6745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9972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9313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26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9080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kumimoji="1" lang="zh-CN" altLang="en-US" dirty="0"/>
          </a:p>
        </p:txBody>
      </p:sp>
    </p:spTree>
    <p:extLst>
      <p:ext uri="{BB962C8B-B14F-4D97-AF65-F5344CB8AC3E}">
        <p14:creationId xmlns:p14="http://schemas.microsoft.com/office/powerpoint/2010/main" val="1232766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kumimoji="1" lang="zh-CN" altLang="en-US" dirty="0"/>
          </a:p>
        </p:txBody>
      </p:sp>
    </p:spTree>
    <p:extLst>
      <p:ext uri="{BB962C8B-B14F-4D97-AF65-F5344CB8AC3E}">
        <p14:creationId xmlns:p14="http://schemas.microsoft.com/office/powerpoint/2010/main" val="1134694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3/26/19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FangSong"/>
                <a:cs typeface="FangSong"/>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3/26/19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FangSong"/>
                <a:cs typeface="FangSong"/>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3/26/19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FangSong"/>
                <a:cs typeface="FangSong"/>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3/26/19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3/26/19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43712" y="1040891"/>
            <a:ext cx="3550920" cy="1155191"/>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0"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3.jp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83286" y="258282"/>
            <a:ext cx="8777427" cy="432434"/>
          </a:xfrm>
          <a:prstGeom prst="rect">
            <a:avLst/>
          </a:prstGeom>
        </p:spPr>
        <p:txBody>
          <a:bodyPr wrap="square" lIns="0" tIns="0" rIns="0" bIns="0">
            <a:spAutoFit/>
          </a:bodyPr>
          <a:lstStyle>
            <a:lvl1pPr>
              <a:defRPr sz="2000" b="0" i="0">
                <a:solidFill>
                  <a:schemeClr val="tx1"/>
                </a:solidFill>
                <a:latin typeface="Verdana"/>
                <a:cs typeface="Verdana"/>
              </a:defRPr>
            </a:lvl1pPr>
          </a:lstStyle>
          <a:p>
            <a:endParaRPr/>
          </a:p>
        </p:txBody>
      </p:sp>
      <p:sp>
        <p:nvSpPr>
          <p:cNvPr id="3" name="Holder 3"/>
          <p:cNvSpPr>
            <a:spLocks noGrp="1"/>
          </p:cNvSpPr>
          <p:nvPr>
            <p:ph type="body" idx="1"/>
          </p:nvPr>
        </p:nvSpPr>
        <p:spPr>
          <a:xfrm>
            <a:off x="266319" y="1054148"/>
            <a:ext cx="8611361" cy="2552065"/>
          </a:xfrm>
          <a:prstGeom prst="rect">
            <a:avLst/>
          </a:prstGeom>
        </p:spPr>
        <p:txBody>
          <a:bodyPr wrap="square" lIns="0" tIns="0" rIns="0" bIns="0">
            <a:spAutoFit/>
          </a:bodyPr>
          <a:lstStyle>
            <a:lvl1pPr>
              <a:defRPr sz="1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3/26/19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91815201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183286" y="258282"/>
            <a:ext cx="8777427" cy="432434"/>
          </a:xfrm>
          <a:prstGeom prst="rect">
            <a:avLst/>
          </a:prstGeom>
        </p:spPr>
        <p:txBody>
          <a:bodyPr wrap="square" lIns="0" tIns="0" rIns="0" bIns="0">
            <a:spAutoFit/>
          </a:bodyPr>
          <a:lstStyle>
            <a:lvl1pPr>
              <a:defRPr sz="2800" b="0" i="0">
                <a:solidFill>
                  <a:schemeClr val="tx1"/>
                </a:solidFill>
                <a:latin typeface="FangSong"/>
                <a:cs typeface="FangSong"/>
              </a:defRPr>
            </a:lvl1pPr>
          </a:lstStyle>
          <a:p>
            <a:endParaRPr/>
          </a:p>
        </p:txBody>
      </p:sp>
      <p:sp>
        <p:nvSpPr>
          <p:cNvPr id="3" name="Holder 3"/>
          <p:cNvSpPr>
            <a:spLocks noGrp="1"/>
          </p:cNvSpPr>
          <p:nvPr>
            <p:ph type="body" idx="1"/>
          </p:nvPr>
        </p:nvSpPr>
        <p:spPr>
          <a:xfrm>
            <a:off x="492328" y="1332559"/>
            <a:ext cx="8159343" cy="1582420"/>
          </a:xfrm>
          <a:prstGeom prst="rect">
            <a:avLst/>
          </a:prstGeom>
        </p:spPr>
        <p:txBody>
          <a:bodyPr wrap="square" lIns="0" tIns="0" rIns="0" bIns="0">
            <a:spAutoFit/>
          </a:bodyPr>
          <a:lstStyle>
            <a:lvl1pPr>
              <a:defRPr sz="16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3/26/19</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9407166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7.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9.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png"/><Relationship Id="rId4" Type="http://schemas.openxmlformats.org/officeDocument/2006/relationships/image" Target="../media/image70.jp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g"/></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jp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1.tiff"/></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12.wmf"/><Relationship Id="rId5" Type="http://schemas.openxmlformats.org/officeDocument/2006/relationships/oleObject" Target="../embeddings/oleObject1.bin"/><Relationship Id="rId4" Type="http://schemas.openxmlformats.org/officeDocument/2006/relationships/image" Target="../media/image1280.pn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286" y="258282"/>
            <a:ext cx="8777427" cy="492443"/>
          </a:xfrm>
          <a:prstGeom prst="rect">
            <a:avLst/>
          </a:prstGeom>
        </p:spPr>
        <p:txBody>
          <a:bodyPr vert="horz" wrap="square" lIns="0" tIns="0" rIns="0" bIns="0" rtlCol="0">
            <a:spAutoFit/>
          </a:bodyPr>
          <a:lstStyle/>
          <a:p>
            <a:pPr marL="12700">
              <a:lnSpc>
                <a:spcPct val="100000"/>
              </a:lnSpc>
            </a:pPr>
            <a:r>
              <a:rPr lang="zh-CN" altLang="en-US" sz="3200" spc="5" dirty="0">
                <a:solidFill>
                  <a:srgbClr val="FF0000"/>
                </a:solidFill>
                <a:latin typeface="FangSong"/>
                <a:cs typeface="FangSong"/>
              </a:rPr>
              <a:t>数据分析与数据挖掘</a:t>
            </a:r>
            <a:endParaRPr sz="2400" dirty="0">
              <a:latin typeface="FangSong"/>
              <a:cs typeface="FangSong"/>
            </a:endParaRPr>
          </a:p>
        </p:txBody>
      </p:sp>
      <p:sp>
        <p:nvSpPr>
          <p:cNvPr id="3" name="object 3"/>
          <p:cNvSpPr txBox="1"/>
          <p:nvPr/>
        </p:nvSpPr>
        <p:spPr>
          <a:xfrm>
            <a:off x="1784985" y="2564804"/>
            <a:ext cx="5511800" cy="833562"/>
          </a:xfrm>
          <a:prstGeom prst="rect">
            <a:avLst/>
          </a:prstGeom>
        </p:spPr>
        <p:txBody>
          <a:bodyPr vert="horz" wrap="square" lIns="0" tIns="0" rIns="0" bIns="0" rtlCol="0">
            <a:spAutoFit/>
          </a:bodyPr>
          <a:lstStyle/>
          <a:p>
            <a:pPr marL="12700">
              <a:lnSpc>
                <a:spcPts val="6470"/>
              </a:lnSpc>
            </a:pPr>
            <a:r>
              <a:rPr sz="5400" dirty="0">
                <a:solidFill>
                  <a:srgbClr val="0000FF"/>
                </a:solidFill>
                <a:latin typeface="FangSong"/>
                <a:cs typeface="FangSong"/>
              </a:rPr>
              <a:t>七、贝叶斯</a:t>
            </a:r>
            <a:r>
              <a:rPr lang="zh-CN" altLang="en-US" sz="5400">
                <a:solidFill>
                  <a:srgbClr val="0000FF"/>
                </a:solidFill>
                <a:latin typeface="FangSong"/>
                <a:cs typeface="FangSong"/>
              </a:rPr>
              <a:t>网络</a:t>
            </a:r>
            <a:endParaRPr sz="5400" dirty="0">
              <a:latin typeface="FangSong"/>
              <a:cs typeface="FangSong"/>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pPr>
              <a:lnSpc>
                <a:spcPct val="100000"/>
              </a:lnSpc>
            </a:pPr>
            <a:r>
              <a:rPr lang="zh-CN" altLang="en-US" dirty="0"/>
              <a:t>令 </a:t>
            </a:r>
            <a:r>
              <a:rPr lang="en-US" altLang="zh-CN" i="1" dirty="0">
                <a:solidFill>
                  <a:srgbClr val="151FFF"/>
                </a:solidFill>
                <a:latin typeface="Times New Roman" charset="0"/>
                <a:ea typeface="Times New Roman" charset="0"/>
                <a:cs typeface="Times New Roman" charset="0"/>
              </a:rPr>
              <a:t>D</a:t>
            </a:r>
            <a:r>
              <a:rPr lang="en-US" altLang="zh-CN" i="1" baseline="-25000" dirty="0">
                <a:solidFill>
                  <a:srgbClr val="151FFF"/>
                </a:solidFill>
                <a:latin typeface="Times New Roman" charset="0"/>
                <a:ea typeface="Times New Roman" charset="0"/>
                <a:cs typeface="Times New Roman" charset="0"/>
              </a:rPr>
              <a:t>c</a:t>
            </a:r>
            <a:r>
              <a:rPr lang="zh-CN" altLang="en-US" dirty="0"/>
              <a:t> 表示训练集中第 </a:t>
            </a:r>
            <a:r>
              <a:rPr lang="en-US" altLang="zh-CN" i="1" dirty="0">
                <a:solidFill>
                  <a:srgbClr val="151FFF"/>
                </a:solidFill>
                <a:latin typeface="Times New Roman" charset="0"/>
                <a:ea typeface="Times New Roman" charset="0"/>
                <a:cs typeface="Times New Roman" charset="0"/>
              </a:rPr>
              <a:t>c</a:t>
            </a:r>
            <a:r>
              <a:rPr lang="zh-CN" altLang="en-US" dirty="0"/>
              <a:t> 类样本组合的集合，假设这些</a:t>
            </a:r>
            <a:r>
              <a:rPr lang="zh-CN" altLang="en-US" dirty="0">
                <a:solidFill>
                  <a:srgbClr val="C00000"/>
                </a:solidFill>
              </a:rPr>
              <a:t>样本是独立的</a:t>
            </a:r>
            <a:r>
              <a:rPr lang="zh-CN" altLang="en-US" dirty="0"/>
              <a:t>，则</a:t>
            </a:r>
            <a:r>
              <a:rPr lang="zh-CN" altLang="en-US" dirty="0">
                <a:solidFill>
                  <a:srgbClr val="C00000"/>
                </a:solidFill>
              </a:rPr>
              <a:t>参数向量</a:t>
            </a:r>
            <a:r>
              <a:rPr lang="zh-CN" altLang="en-US" dirty="0"/>
              <a:t> </a:t>
            </a:r>
            <a:r>
              <a:rPr lang="en-US" altLang="zh-CN" i="1" dirty="0">
                <a:solidFill>
                  <a:srgbClr val="C00000"/>
                </a:solidFill>
                <a:latin typeface="Symbol" pitchFamily="2" charset="2"/>
                <a:ea typeface="Symbol Tiger Expert" charset="2"/>
                <a:cs typeface="Symbol Tiger Expert"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对于数据集 </a:t>
            </a:r>
            <a:r>
              <a:rPr lang="en-US" altLang="zh-CN" i="1" dirty="0">
                <a:solidFill>
                  <a:srgbClr val="151FFF"/>
                </a:solidFill>
                <a:latin typeface="Times New Roman" charset="0"/>
                <a:ea typeface="Times New Roman" charset="0"/>
                <a:cs typeface="Times New Roman" charset="0"/>
              </a:rPr>
              <a:t>D</a:t>
            </a:r>
            <a:r>
              <a:rPr lang="en-US" altLang="zh-CN" i="1" baseline="-25000" dirty="0">
                <a:solidFill>
                  <a:srgbClr val="151FFF"/>
                </a:solidFill>
                <a:latin typeface="Times New Roman" charset="0"/>
                <a:ea typeface="Times New Roman" charset="0"/>
                <a:cs typeface="Times New Roman" charset="0"/>
              </a:rPr>
              <a:t>c</a:t>
            </a:r>
            <a:r>
              <a:rPr lang="zh-CN" altLang="en-US" dirty="0"/>
              <a:t> 的</a:t>
            </a:r>
            <a:r>
              <a:rPr lang="zh-CN" altLang="en-US" dirty="0">
                <a:solidFill>
                  <a:srgbClr val="151FFF"/>
                </a:solidFill>
              </a:rPr>
              <a:t>似然</a:t>
            </a:r>
            <a:r>
              <a:rPr lang="zh-CN" altLang="en-US" dirty="0"/>
              <a:t>是</a:t>
            </a:r>
            <a:r>
              <a:rPr lang="en-US" altLang="zh-CN" dirty="0"/>
              <a:t>:</a:t>
            </a:r>
          </a:p>
          <a:p>
            <a:pPr>
              <a:lnSpc>
                <a:spcPct val="100000"/>
              </a:lnSpc>
            </a:pPr>
            <a:endParaRPr lang="en-US" altLang="zh-CN" dirty="0"/>
          </a:p>
          <a:p>
            <a:pPr>
              <a:lnSpc>
                <a:spcPct val="100000"/>
              </a:lnSpc>
            </a:pPr>
            <a:endParaRPr lang="en-US" altLang="zh-CN" dirty="0"/>
          </a:p>
          <a:p>
            <a:pPr lvl="1">
              <a:lnSpc>
                <a:spcPct val="100000"/>
              </a:lnSpc>
            </a:pPr>
            <a:r>
              <a:rPr lang="zh-CN" altLang="en-US" dirty="0"/>
              <a:t>对 </a:t>
            </a:r>
            <a:r>
              <a:rPr lang="en-US" altLang="zh-CN" sz="2200" i="1" dirty="0">
                <a:solidFill>
                  <a:srgbClr val="C00000"/>
                </a:solidFill>
                <a:latin typeface="Symbol" pitchFamily="2"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进行</a:t>
            </a:r>
            <a:r>
              <a:rPr lang="zh-CN" altLang="en-US" dirty="0">
                <a:solidFill>
                  <a:srgbClr val="C00000"/>
                </a:solidFill>
              </a:rPr>
              <a:t>极大似然估计</a:t>
            </a:r>
            <a:r>
              <a:rPr lang="zh-CN" altLang="en-US" dirty="0"/>
              <a:t>，寻找能</a:t>
            </a:r>
            <a:r>
              <a:rPr lang="zh-CN" altLang="en-US" dirty="0">
                <a:solidFill>
                  <a:srgbClr val="C00000"/>
                </a:solidFill>
              </a:rPr>
              <a:t>最大化似然                的参数值     </a:t>
            </a:r>
            <a:r>
              <a:rPr lang="zh-CN" altLang="en-US" dirty="0"/>
              <a:t>。</a:t>
            </a:r>
            <a:r>
              <a:rPr lang="zh-CN" altLang="en-US" dirty="0">
                <a:solidFill>
                  <a:srgbClr val="C00000"/>
                </a:solidFill>
              </a:rPr>
              <a:t>直观上看</a:t>
            </a:r>
            <a:r>
              <a:rPr lang="zh-CN" altLang="en-US" dirty="0"/>
              <a:t>，极大似然估计是试图在 </a:t>
            </a:r>
            <a:r>
              <a:rPr lang="en-US" altLang="zh-CN" sz="2200" i="1" dirty="0">
                <a:solidFill>
                  <a:srgbClr val="C00000"/>
                </a:solidFill>
                <a:latin typeface="Symbol" pitchFamily="2"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所有可能的取值中，</a:t>
            </a:r>
            <a:r>
              <a:rPr lang="zh-CN" altLang="en-US" dirty="0">
                <a:solidFill>
                  <a:srgbClr val="C00000"/>
                </a:solidFill>
              </a:rPr>
              <a:t>找到一个使数据出现的“可能性”最大值。</a:t>
            </a:r>
          </a:p>
          <a:p>
            <a:pPr>
              <a:lnSpc>
                <a:spcPct val="100000"/>
              </a:lnSpc>
            </a:pPr>
            <a:r>
              <a:rPr lang="zh-CN" altLang="en-US" dirty="0"/>
              <a:t>上式的连乘操作易造成</a:t>
            </a:r>
            <a:r>
              <a:rPr lang="zh-CN" altLang="en-US" dirty="0">
                <a:solidFill>
                  <a:srgbClr val="C00000"/>
                </a:solidFill>
              </a:rPr>
              <a:t>下溢</a:t>
            </a:r>
            <a:r>
              <a:rPr lang="zh-CN" altLang="en-US" dirty="0"/>
              <a:t>，通常使用</a:t>
            </a:r>
            <a:r>
              <a:rPr lang="zh-CN" altLang="en-US" dirty="0">
                <a:solidFill>
                  <a:srgbClr val="C00000"/>
                </a:solidFill>
              </a:rPr>
              <a:t>对数似然</a:t>
            </a:r>
            <a:r>
              <a:rPr lang="en-US" altLang="zh-CN" dirty="0"/>
              <a:t>(log-likelihood)</a:t>
            </a:r>
          </a:p>
          <a:p>
            <a:pPr>
              <a:lnSpc>
                <a:spcPct val="100000"/>
              </a:lnSpc>
            </a:pPr>
            <a:endParaRPr lang="en-US" altLang="zh-CN" dirty="0"/>
          </a:p>
          <a:p>
            <a:pPr marL="0" indent="0">
              <a:lnSpc>
                <a:spcPct val="100000"/>
              </a:lnSpc>
              <a:buNone/>
            </a:pPr>
            <a:endParaRPr lang="en-US" altLang="zh-CN" dirty="0"/>
          </a:p>
          <a:p>
            <a:pPr>
              <a:lnSpc>
                <a:spcPct val="100000"/>
              </a:lnSpc>
            </a:pPr>
            <a:endParaRPr lang="en-US" altLang="zh-CN" dirty="0"/>
          </a:p>
          <a:p>
            <a:pPr>
              <a:lnSpc>
                <a:spcPct val="100000"/>
              </a:lnSpc>
            </a:pPr>
            <a:r>
              <a:rPr lang="zh-CN" altLang="en-US" dirty="0"/>
              <a:t>此时参数 </a:t>
            </a:r>
            <a:r>
              <a:rPr lang="en-US" altLang="zh-CN" i="1" dirty="0">
                <a:solidFill>
                  <a:srgbClr val="C00000"/>
                </a:solidFill>
                <a:latin typeface="Symbol" pitchFamily="2"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t> 的</a:t>
            </a:r>
            <a:r>
              <a:rPr lang="zh-CN" altLang="en-US" dirty="0">
                <a:solidFill>
                  <a:srgbClr val="C00000"/>
                </a:solidFill>
              </a:rPr>
              <a:t>极大似然估计    </a:t>
            </a:r>
            <a:r>
              <a:rPr lang="zh-CN" altLang="en-US" dirty="0"/>
              <a:t>为            </a:t>
            </a:r>
          </a:p>
          <a:p>
            <a:pPr>
              <a:lnSpc>
                <a:spcPct val="100000"/>
              </a:lnSpc>
            </a:pPr>
            <a:endParaRPr lang="en-US" altLang="zh-CN" dirty="0"/>
          </a:p>
          <a:p>
            <a:pPr>
              <a:lnSpc>
                <a:spcPct val="100000"/>
              </a:lnSpc>
            </a:pPr>
            <a:endParaRPr lang="en-US" altLang="zh-CN" dirty="0"/>
          </a:p>
        </p:txBody>
      </p:sp>
      <p:pic>
        <p:nvPicPr>
          <p:cNvPr id="18" name="图片 17"/>
          <p:cNvPicPr>
            <a:picLocks noChangeAspect="1"/>
          </p:cNvPicPr>
          <p:nvPr/>
        </p:nvPicPr>
        <p:blipFill>
          <a:blip r:embed="rId2"/>
          <a:stretch>
            <a:fillRect/>
          </a:stretch>
        </p:blipFill>
        <p:spPr>
          <a:xfrm>
            <a:off x="5969652" y="2740115"/>
            <a:ext cx="1290557" cy="285570"/>
          </a:xfrm>
          <a:prstGeom prst="rect">
            <a:avLst/>
          </a:prstGeom>
        </p:spPr>
      </p:pic>
      <p:pic>
        <p:nvPicPr>
          <p:cNvPr id="20" name="图片 19"/>
          <p:cNvPicPr>
            <a:picLocks noChangeAspect="1"/>
          </p:cNvPicPr>
          <p:nvPr/>
        </p:nvPicPr>
        <p:blipFill>
          <a:blip r:embed="rId3"/>
          <a:stretch>
            <a:fillRect/>
          </a:stretch>
        </p:blipFill>
        <p:spPr>
          <a:xfrm>
            <a:off x="8395326" y="2652062"/>
            <a:ext cx="344203" cy="407307"/>
          </a:xfrm>
          <a:prstGeom prst="rect">
            <a:avLst/>
          </a:prstGeom>
        </p:spPr>
      </p:pic>
      <p:sp>
        <p:nvSpPr>
          <p:cNvPr id="25" name="object 11"/>
          <p:cNvSpPr/>
          <p:nvPr/>
        </p:nvSpPr>
        <p:spPr>
          <a:xfrm>
            <a:off x="2775067" y="1848914"/>
            <a:ext cx="3019043" cy="803148"/>
          </a:xfrm>
          <a:prstGeom prst="rect">
            <a:avLst/>
          </a:prstGeom>
          <a:blipFill>
            <a:blip r:embed="rId4" cstate="print"/>
            <a:stretch>
              <a:fillRect/>
            </a:stretch>
          </a:blipFill>
        </p:spPr>
        <p:txBody>
          <a:bodyPr wrap="square" lIns="0" tIns="0" rIns="0" bIns="0" rtlCol="0"/>
          <a:lstStyle/>
          <a:p>
            <a:endParaRPr/>
          </a:p>
        </p:txBody>
      </p:sp>
      <p:grpSp>
        <p:nvGrpSpPr>
          <p:cNvPr id="11" name="组 10"/>
          <p:cNvGrpSpPr/>
          <p:nvPr/>
        </p:nvGrpSpPr>
        <p:grpSpPr>
          <a:xfrm>
            <a:off x="1670817" y="4514011"/>
            <a:ext cx="5571743" cy="783334"/>
            <a:chOff x="1501139" y="4503420"/>
            <a:chExt cx="5571743" cy="783334"/>
          </a:xfrm>
        </p:grpSpPr>
        <p:sp>
          <p:nvSpPr>
            <p:cNvPr id="26" name="object 13"/>
            <p:cNvSpPr/>
            <p:nvPr/>
          </p:nvSpPr>
          <p:spPr>
            <a:xfrm>
              <a:off x="1501139" y="4503420"/>
              <a:ext cx="3104388" cy="574548"/>
            </a:xfrm>
            <a:prstGeom prst="rect">
              <a:avLst/>
            </a:prstGeom>
            <a:blipFill>
              <a:blip r:embed="rId5" cstate="print"/>
              <a:stretch>
                <a:fillRect/>
              </a:stretch>
            </a:blipFill>
          </p:spPr>
          <p:txBody>
            <a:bodyPr wrap="square" lIns="0" tIns="0" rIns="0" bIns="0" rtlCol="0"/>
            <a:lstStyle/>
            <a:p>
              <a:endParaRPr/>
            </a:p>
          </p:txBody>
        </p:sp>
        <p:sp>
          <p:nvSpPr>
            <p:cNvPr id="32" name="object 14"/>
            <p:cNvSpPr/>
            <p:nvPr/>
          </p:nvSpPr>
          <p:spPr>
            <a:xfrm>
              <a:off x="4547615" y="4517135"/>
              <a:ext cx="2525267" cy="769619"/>
            </a:xfrm>
            <a:prstGeom prst="rect">
              <a:avLst/>
            </a:prstGeom>
            <a:blipFill>
              <a:blip r:embed="rId6" cstate="print"/>
              <a:stretch>
                <a:fillRect/>
              </a:stretch>
            </a:blipFill>
          </p:spPr>
          <p:txBody>
            <a:bodyPr wrap="square" lIns="0" tIns="0" rIns="0" bIns="0" rtlCol="0"/>
            <a:lstStyle/>
            <a:p>
              <a:endParaRPr/>
            </a:p>
          </p:txBody>
        </p:sp>
      </p:grpSp>
      <p:sp>
        <p:nvSpPr>
          <p:cNvPr id="37" name="object 16"/>
          <p:cNvSpPr/>
          <p:nvPr/>
        </p:nvSpPr>
        <p:spPr>
          <a:xfrm>
            <a:off x="4810374" y="5564498"/>
            <a:ext cx="3051556" cy="776410"/>
          </a:xfrm>
          <a:prstGeom prst="rect">
            <a:avLst/>
          </a:prstGeom>
          <a:blipFill>
            <a:blip r:embed="rId7" cstate="print"/>
            <a:stretch>
              <a:fillRect/>
            </a:stretch>
          </a:blipFill>
        </p:spPr>
        <p:txBody>
          <a:bodyPr wrap="square" lIns="0" tIns="0" rIns="0" bIns="0" rtlCol="0"/>
          <a:lstStyle/>
          <a:p>
            <a:endParaRPr/>
          </a:p>
        </p:txBody>
      </p:sp>
      <p:pic>
        <p:nvPicPr>
          <p:cNvPr id="22" name="图片 21"/>
          <p:cNvPicPr>
            <a:picLocks noChangeAspect="1"/>
          </p:cNvPicPr>
          <p:nvPr/>
        </p:nvPicPr>
        <p:blipFill>
          <a:blip r:embed="rId3"/>
          <a:stretch>
            <a:fillRect/>
          </a:stretch>
        </p:blipFill>
        <p:spPr>
          <a:xfrm>
            <a:off x="4112486" y="5688693"/>
            <a:ext cx="344203" cy="407307"/>
          </a:xfrm>
          <a:prstGeom prst="rect">
            <a:avLst/>
          </a:prstGeom>
        </p:spPr>
      </p:pic>
    </p:spTree>
    <p:extLst>
      <p:ext uri="{BB962C8B-B14F-4D97-AF65-F5344CB8AC3E}">
        <p14:creationId xmlns:p14="http://schemas.microsoft.com/office/powerpoint/2010/main" val="6812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pPr>
              <a:lnSpc>
                <a:spcPct val="150000"/>
              </a:lnSpc>
            </a:pPr>
            <a:r>
              <a:rPr lang="zh-CN" altLang="en-US" sz="2800"/>
              <a:t>由上可知最大似然估计的一般</a:t>
            </a:r>
            <a:r>
              <a:rPr lang="zh-CN" altLang="en-US" sz="2800">
                <a:solidFill>
                  <a:srgbClr val="151FFF"/>
                </a:solidFill>
              </a:rPr>
              <a:t>求解过程</a:t>
            </a:r>
            <a:r>
              <a:rPr lang="zh-CN" altLang="en-US" sz="2800"/>
              <a:t>：</a:t>
            </a:r>
          </a:p>
          <a:p>
            <a:pPr marL="0" indent="0">
              <a:lnSpc>
                <a:spcPct val="150000"/>
              </a:lnSpc>
              <a:buNone/>
            </a:pPr>
            <a:r>
              <a:rPr lang="zh-CN" altLang="en-US" sz="2800"/>
              <a:t>　　（</a:t>
            </a:r>
            <a:r>
              <a:rPr lang="en-US" altLang="zh-CN" sz="2800"/>
              <a:t>1</a:t>
            </a:r>
            <a:r>
              <a:rPr lang="zh-CN" altLang="en-US" sz="2800"/>
              <a:t>） 写出似然函数                           ；</a:t>
            </a:r>
          </a:p>
          <a:p>
            <a:pPr marL="0" indent="0">
              <a:lnSpc>
                <a:spcPct val="150000"/>
              </a:lnSpc>
              <a:buNone/>
            </a:pPr>
            <a:r>
              <a:rPr lang="zh-CN" altLang="en-US" sz="2800"/>
              <a:t>　　（</a:t>
            </a:r>
            <a:r>
              <a:rPr lang="en-US" altLang="zh-CN" sz="2800"/>
              <a:t>2</a:t>
            </a:r>
            <a:r>
              <a:rPr lang="zh-CN" altLang="en-US" sz="2800"/>
              <a:t>） 对似然函数取对数，并整理：</a:t>
            </a:r>
            <a:endParaRPr lang="en-US" altLang="zh-CN" sz="2800"/>
          </a:p>
          <a:p>
            <a:pPr marL="0" indent="0">
              <a:lnSpc>
                <a:spcPct val="150000"/>
              </a:lnSpc>
              <a:buNone/>
            </a:pPr>
            <a:endParaRPr lang="zh-CN" altLang="en-US" sz="2800"/>
          </a:p>
          <a:p>
            <a:pPr marL="0" indent="0">
              <a:lnSpc>
                <a:spcPct val="150000"/>
              </a:lnSpc>
              <a:buNone/>
            </a:pPr>
            <a:r>
              <a:rPr lang="zh-CN" altLang="en-US" sz="2800"/>
              <a:t>　　（</a:t>
            </a:r>
            <a:r>
              <a:rPr lang="en-US" altLang="zh-CN" sz="2800"/>
              <a:t>3</a:t>
            </a:r>
            <a:r>
              <a:rPr lang="zh-CN" altLang="en-US" sz="2800"/>
              <a:t>） 求导数 ；</a:t>
            </a:r>
          </a:p>
          <a:p>
            <a:pPr marL="0" indent="0">
              <a:lnSpc>
                <a:spcPct val="150000"/>
              </a:lnSpc>
              <a:buNone/>
            </a:pPr>
            <a:r>
              <a:rPr lang="zh-CN" altLang="en-US" sz="2800"/>
              <a:t>　　（</a:t>
            </a:r>
            <a:r>
              <a:rPr lang="en-US" altLang="zh-CN" sz="2800"/>
              <a:t>4</a:t>
            </a:r>
            <a:r>
              <a:rPr lang="zh-CN" altLang="en-US" sz="2800"/>
              <a:t>） 解似然方程。</a:t>
            </a:r>
          </a:p>
        </p:txBody>
      </p:sp>
      <p:sp>
        <p:nvSpPr>
          <p:cNvPr id="5" name="object 11"/>
          <p:cNvSpPr/>
          <p:nvPr/>
        </p:nvSpPr>
        <p:spPr>
          <a:xfrm>
            <a:off x="4435857" y="1905000"/>
            <a:ext cx="3019043" cy="803148"/>
          </a:xfrm>
          <a:prstGeom prst="rect">
            <a:avLst/>
          </a:prstGeom>
          <a:blipFill>
            <a:blip r:embed="rId2" cstate="print"/>
            <a:stretch>
              <a:fillRect/>
            </a:stretch>
          </a:blipFill>
        </p:spPr>
        <p:txBody>
          <a:bodyPr wrap="square" lIns="0" tIns="0" rIns="0" bIns="0" rtlCol="0"/>
          <a:lstStyle/>
          <a:p>
            <a:endParaRPr/>
          </a:p>
        </p:txBody>
      </p:sp>
      <p:grpSp>
        <p:nvGrpSpPr>
          <p:cNvPr id="6" name="组 5"/>
          <p:cNvGrpSpPr/>
          <p:nvPr/>
        </p:nvGrpSpPr>
        <p:grpSpPr>
          <a:xfrm>
            <a:off x="1981200" y="3429000"/>
            <a:ext cx="5571743" cy="783334"/>
            <a:chOff x="1501139" y="4503420"/>
            <a:chExt cx="5571743" cy="783334"/>
          </a:xfrm>
        </p:grpSpPr>
        <p:sp>
          <p:nvSpPr>
            <p:cNvPr id="7" name="object 13"/>
            <p:cNvSpPr/>
            <p:nvPr/>
          </p:nvSpPr>
          <p:spPr>
            <a:xfrm>
              <a:off x="1501139" y="4503420"/>
              <a:ext cx="3104388" cy="574548"/>
            </a:xfrm>
            <a:prstGeom prst="rect">
              <a:avLst/>
            </a:prstGeom>
            <a:blipFill>
              <a:blip r:embed="rId3" cstate="print"/>
              <a:stretch>
                <a:fillRect/>
              </a:stretch>
            </a:blipFill>
          </p:spPr>
          <p:txBody>
            <a:bodyPr wrap="square" lIns="0" tIns="0" rIns="0" bIns="0" rtlCol="0"/>
            <a:lstStyle/>
            <a:p>
              <a:endParaRPr/>
            </a:p>
          </p:txBody>
        </p:sp>
        <p:sp>
          <p:nvSpPr>
            <p:cNvPr id="8" name="object 14"/>
            <p:cNvSpPr/>
            <p:nvPr/>
          </p:nvSpPr>
          <p:spPr>
            <a:xfrm>
              <a:off x="4547615" y="4517135"/>
              <a:ext cx="2525267" cy="769619"/>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00887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lnSpcReduction="10000"/>
          </a:bodyPr>
          <a:lstStyle/>
          <a:p>
            <a:pPr>
              <a:lnSpc>
                <a:spcPct val="100000"/>
              </a:lnSpc>
            </a:pPr>
            <a:r>
              <a:rPr lang="zh-CN" altLang="en-US" sz="2800" dirty="0"/>
              <a:t>简单例子：</a:t>
            </a:r>
            <a:endParaRPr lang="en-US" altLang="zh-CN" sz="2800" dirty="0"/>
          </a:p>
          <a:p>
            <a:pPr marL="457200" lvl="1" indent="0">
              <a:lnSpc>
                <a:spcPct val="100000"/>
              </a:lnSpc>
              <a:buNone/>
            </a:pPr>
            <a:r>
              <a:rPr lang="en-US" altLang="zh-CN" sz="2400" dirty="0"/>
              <a:t>10</a:t>
            </a:r>
            <a:r>
              <a:rPr lang="zh-CN" altLang="en-US" sz="2400" dirty="0"/>
              <a:t>次抛硬币的结果是：正</a:t>
            </a:r>
            <a:r>
              <a:rPr lang="zh-CN" altLang="en-US" sz="2400" dirty="0">
                <a:solidFill>
                  <a:srgbClr val="FF0000"/>
                </a:solidFill>
              </a:rPr>
              <a:t>反</a:t>
            </a:r>
            <a:r>
              <a:rPr lang="zh-CN" altLang="en-US" sz="2400" dirty="0"/>
              <a:t>正正</a:t>
            </a:r>
            <a:r>
              <a:rPr lang="zh-CN" altLang="en-US" sz="2400" dirty="0">
                <a:solidFill>
                  <a:srgbClr val="FF0000"/>
                </a:solidFill>
              </a:rPr>
              <a:t>反</a:t>
            </a:r>
            <a:r>
              <a:rPr lang="zh-CN" altLang="en-US" sz="2400" dirty="0"/>
              <a:t>正正正</a:t>
            </a:r>
            <a:r>
              <a:rPr lang="zh-CN" altLang="en-US" sz="2400" dirty="0">
                <a:solidFill>
                  <a:srgbClr val="FF0000"/>
                </a:solidFill>
              </a:rPr>
              <a:t>反</a:t>
            </a:r>
            <a:r>
              <a:rPr lang="zh-CN" altLang="en-US" sz="2400" dirty="0"/>
              <a:t>正</a:t>
            </a:r>
          </a:p>
          <a:p>
            <a:pPr marL="457200" lvl="1" indent="0">
              <a:lnSpc>
                <a:spcPct val="100000"/>
              </a:lnSpc>
              <a:buNone/>
            </a:pPr>
            <a:r>
              <a:rPr lang="zh-CN" altLang="en-US" sz="2400" dirty="0"/>
              <a:t>假设每次抛硬币都是一次</a:t>
            </a:r>
            <a:r>
              <a:rPr lang="zh-CN" altLang="en-US" sz="2400" dirty="0">
                <a:solidFill>
                  <a:srgbClr val="FF0000"/>
                </a:solidFill>
              </a:rPr>
              <a:t>二项分布</a:t>
            </a:r>
            <a:r>
              <a:rPr lang="zh-CN" altLang="en-US" sz="2400" dirty="0"/>
              <a:t>，设正面朝上的概率是</a:t>
            </a:r>
            <a:r>
              <a:rPr lang="en-US" altLang="zh-CN" sz="2400" i="1" dirty="0">
                <a:solidFill>
                  <a:srgbClr val="FF0000"/>
                </a:solidFill>
              </a:rPr>
              <a:t>p</a:t>
            </a:r>
            <a:r>
              <a:rPr lang="zh-CN" altLang="en-US" sz="2400" dirty="0"/>
              <a:t> </a:t>
            </a:r>
            <a:endParaRPr lang="en-US" altLang="zh-CN" sz="2400" dirty="0"/>
          </a:p>
          <a:p>
            <a:pPr marL="457200" lvl="1" indent="0">
              <a:lnSpc>
                <a:spcPct val="100000"/>
              </a:lnSpc>
              <a:buNone/>
            </a:pPr>
            <a:r>
              <a:rPr lang="zh-CN" altLang="en-US" sz="2400" dirty="0"/>
              <a:t>则 </a:t>
            </a:r>
            <a:r>
              <a:rPr lang="en-US" altLang="zh-CN" sz="2400" i="1" dirty="0">
                <a:solidFill>
                  <a:srgbClr val="FF0000"/>
                </a:solidFill>
              </a:rPr>
              <a:t>p</a:t>
            </a:r>
            <a:r>
              <a:rPr lang="zh-CN" altLang="en-US" sz="2400" dirty="0"/>
              <a:t> 是要估计的参数则：</a:t>
            </a:r>
            <a:endParaRPr lang="en-US" altLang="zh-CN" sz="2400" dirty="0"/>
          </a:p>
          <a:p>
            <a:pPr marL="457200" lvl="1" indent="0">
              <a:lnSpc>
                <a:spcPct val="100000"/>
              </a:lnSpc>
              <a:buNone/>
            </a:pPr>
            <a:r>
              <a:rPr lang="zh-CN" altLang="en-US" sz="2400" dirty="0"/>
              <a:t>得到这样的实验结果的概率是：</a:t>
            </a:r>
            <a:endParaRPr lang="en-US" altLang="zh-CN" sz="2400" dirty="0"/>
          </a:p>
          <a:p>
            <a:pPr marL="457200" lvl="1" indent="0">
              <a:lnSpc>
                <a:spcPct val="100000"/>
              </a:lnSpc>
              <a:buNone/>
            </a:pPr>
            <a:r>
              <a:rPr lang="zh-CN" altLang="en-US" sz="2400" i="1" dirty="0"/>
              <a:t>     </a:t>
            </a:r>
            <a:r>
              <a:rPr lang="en-US" altLang="zh-CN" sz="2400" b="1" dirty="0"/>
              <a:t>R</a:t>
            </a:r>
            <a:r>
              <a:rPr lang="zh-CN" altLang="en-US" sz="2400" b="1" dirty="0"/>
              <a:t> </a:t>
            </a:r>
            <a:r>
              <a:rPr lang="en-US" altLang="zh-CN" sz="2400" b="1" dirty="0"/>
              <a:t>=</a:t>
            </a:r>
            <a:r>
              <a:rPr lang="zh-CN" altLang="en-US" sz="2400" b="1" dirty="0"/>
              <a:t> </a:t>
            </a:r>
            <a:r>
              <a:rPr lang="en-US" altLang="zh-CN" sz="2400" dirty="0"/>
              <a:t>f(p)</a:t>
            </a:r>
            <a:r>
              <a:rPr lang="zh-CN" altLang="en-US" sz="2400" i="1" dirty="0"/>
              <a:t> </a:t>
            </a:r>
            <a:r>
              <a:rPr lang="en-US" altLang="zh-CN" sz="2400" i="1" dirty="0"/>
              <a:t>=</a:t>
            </a:r>
            <a:r>
              <a:rPr lang="zh-CN" altLang="en-US" sz="2400" i="1" dirty="0"/>
              <a:t> </a:t>
            </a:r>
            <a:r>
              <a:rPr lang="en-US" altLang="zh-CN" sz="2400" i="1" dirty="0"/>
              <a:t>p(1-p)pp(1-p)ppp(1-p)p</a:t>
            </a:r>
          </a:p>
          <a:p>
            <a:pPr marL="457200" lvl="1" indent="0">
              <a:lnSpc>
                <a:spcPct val="100000"/>
              </a:lnSpc>
              <a:buNone/>
            </a:pPr>
            <a:r>
              <a:rPr lang="zh-CN" altLang="en-US" sz="2400" i="1" dirty="0"/>
              <a:t>                  </a:t>
            </a:r>
            <a:r>
              <a:rPr lang="en-US" altLang="zh-CN" sz="2400" i="1" dirty="0"/>
              <a:t>=</a:t>
            </a:r>
            <a:r>
              <a:rPr lang="zh-CN" altLang="en-US" sz="2400" i="1" dirty="0"/>
              <a:t> </a:t>
            </a:r>
            <a:r>
              <a:rPr lang="en-US" altLang="zh-CN" sz="2400" i="1" dirty="0"/>
              <a:t>p</a:t>
            </a:r>
            <a:r>
              <a:rPr lang="en-US" altLang="zh-CN" sz="2400" i="1" baseline="30000" dirty="0"/>
              <a:t>7</a:t>
            </a:r>
            <a:r>
              <a:rPr lang="en-US" altLang="zh-CN" sz="2400" i="1" dirty="0"/>
              <a:t>(1-p)</a:t>
            </a:r>
            <a:r>
              <a:rPr lang="en-US" altLang="zh-CN" sz="2400" i="1" baseline="30000" dirty="0"/>
              <a:t>3</a:t>
            </a:r>
          </a:p>
          <a:p>
            <a:pPr marL="457200" lvl="1" indent="0">
              <a:lnSpc>
                <a:spcPct val="100000"/>
              </a:lnSpc>
              <a:buNone/>
            </a:pPr>
            <a:endParaRPr lang="en-US" altLang="zh-CN" sz="2800" b="1" baseline="30000" dirty="0"/>
          </a:p>
          <a:p>
            <a:pPr marL="457200" lvl="1" indent="0">
              <a:lnSpc>
                <a:spcPct val="100000"/>
              </a:lnSpc>
              <a:buNone/>
            </a:pPr>
            <a:r>
              <a:rPr lang="zh-CN" altLang="en-US" sz="2400" dirty="0"/>
              <a:t>求 </a:t>
            </a:r>
            <a:r>
              <a:rPr lang="en-US" altLang="zh-CN" sz="2400" dirty="0"/>
              <a:t>R</a:t>
            </a:r>
            <a:r>
              <a:rPr lang="zh-CN" altLang="en-US" sz="2400" dirty="0"/>
              <a:t> 的极值时的 </a:t>
            </a:r>
            <a:r>
              <a:rPr lang="en-US" altLang="zh-CN" sz="2400" dirty="0"/>
              <a:t>p</a:t>
            </a:r>
            <a:r>
              <a:rPr lang="zh-CN" altLang="en-US" sz="2400" dirty="0"/>
              <a:t>！</a:t>
            </a:r>
            <a:endParaRPr lang="en-US" altLang="zh-CN" sz="2400" dirty="0"/>
          </a:p>
          <a:p>
            <a:pPr marL="457200" lvl="1" indent="0">
              <a:lnSpc>
                <a:spcPct val="100000"/>
              </a:lnSpc>
              <a:buNone/>
            </a:pPr>
            <a:r>
              <a:rPr lang="en-US" altLang="zh-CN" sz="2400" dirty="0"/>
              <a:t>(1)</a:t>
            </a:r>
            <a:r>
              <a:rPr lang="zh-CN" altLang="en-US" sz="2400" dirty="0"/>
              <a:t> 写出似然函数： </a:t>
            </a:r>
            <a:r>
              <a:rPr lang="en-US" altLang="zh-CN" sz="2400" dirty="0"/>
              <a:t>f(p)</a:t>
            </a:r>
            <a:r>
              <a:rPr lang="zh-CN" altLang="en-US" sz="2400" dirty="0"/>
              <a:t> </a:t>
            </a:r>
            <a:r>
              <a:rPr lang="en-US" altLang="zh-CN" sz="2400" dirty="0"/>
              <a:t>=</a:t>
            </a:r>
            <a:r>
              <a:rPr lang="zh-CN" altLang="en-US" sz="2400" dirty="0"/>
              <a:t> </a:t>
            </a:r>
            <a:r>
              <a:rPr lang="en-US" altLang="zh-CN" sz="2400" i="1" dirty="0"/>
              <a:t>p</a:t>
            </a:r>
            <a:r>
              <a:rPr lang="en-US" altLang="zh-CN" sz="2400" i="1" baseline="30000" dirty="0"/>
              <a:t>7</a:t>
            </a:r>
            <a:r>
              <a:rPr lang="en-US" altLang="zh-CN" sz="2400" i="1" dirty="0"/>
              <a:t>(1-p)</a:t>
            </a:r>
            <a:r>
              <a:rPr lang="en-US" altLang="zh-CN" sz="2400" i="1" baseline="30000" dirty="0"/>
              <a:t>3</a:t>
            </a:r>
          </a:p>
          <a:p>
            <a:pPr marL="457200" lvl="1" indent="0">
              <a:lnSpc>
                <a:spcPct val="100000"/>
              </a:lnSpc>
              <a:buNone/>
            </a:pPr>
            <a:r>
              <a:rPr lang="en-US" altLang="zh-CN" sz="2400" dirty="0"/>
              <a:t>(2)</a:t>
            </a:r>
            <a:r>
              <a:rPr lang="zh-CN" altLang="en-US" sz="2400" dirty="0"/>
              <a:t> 取对数：</a:t>
            </a:r>
            <a:r>
              <a:rPr lang="en-US" altLang="zh-CN" sz="2400" dirty="0"/>
              <a:t>ln</a:t>
            </a:r>
            <a:r>
              <a:rPr lang="zh-CN" altLang="en-US" sz="2400" dirty="0"/>
              <a:t> </a:t>
            </a:r>
            <a:r>
              <a:rPr lang="en-US" altLang="zh-CN" sz="2400" dirty="0"/>
              <a:t>f(p)</a:t>
            </a:r>
            <a:r>
              <a:rPr lang="zh-CN" altLang="en-US" sz="2400" dirty="0"/>
              <a:t> </a:t>
            </a:r>
            <a:r>
              <a:rPr lang="en-US" altLang="zh-CN" sz="2400" dirty="0"/>
              <a:t>=</a:t>
            </a:r>
            <a:r>
              <a:rPr lang="zh-CN" altLang="en-US" sz="2400" dirty="0"/>
              <a:t> </a:t>
            </a:r>
            <a:r>
              <a:rPr lang="en-US" altLang="zh-CN" sz="2400" dirty="0"/>
              <a:t>7</a:t>
            </a:r>
            <a:r>
              <a:rPr lang="zh-CN" altLang="en-US" sz="2400" dirty="0"/>
              <a:t>*</a:t>
            </a:r>
            <a:r>
              <a:rPr lang="en-US" altLang="zh-CN" sz="2400" dirty="0"/>
              <a:t>ln</a:t>
            </a:r>
            <a:r>
              <a:rPr lang="zh-CN" altLang="en-US" sz="2400" dirty="0"/>
              <a:t> </a:t>
            </a:r>
            <a:r>
              <a:rPr lang="en-US" altLang="zh-CN" sz="2400" dirty="0"/>
              <a:t>p</a:t>
            </a:r>
            <a:r>
              <a:rPr lang="zh-CN" altLang="en-US" sz="2400" dirty="0"/>
              <a:t> </a:t>
            </a:r>
            <a:r>
              <a:rPr lang="en-US" altLang="zh-CN" sz="2400" dirty="0"/>
              <a:t>+</a:t>
            </a:r>
            <a:r>
              <a:rPr lang="zh-CN" altLang="en-US" sz="2400" dirty="0"/>
              <a:t> </a:t>
            </a:r>
            <a:r>
              <a:rPr lang="en-US" altLang="zh-CN" sz="2400" dirty="0"/>
              <a:t>3</a:t>
            </a:r>
            <a:r>
              <a:rPr lang="zh-CN" altLang="en-US" sz="2400" dirty="0"/>
              <a:t>*</a:t>
            </a:r>
            <a:r>
              <a:rPr lang="en-US" altLang="zh-CN" sz="2400" dirty="0"/>
              <a:t>ln</a:t>
            </a:r>
            <a:r>
              <a:rPr lang="zh-CN" altLang="en-US" sz="2400" dirty="0"/>
              <a:t> </a:t>
            </a:r>
            <a:r>
              <a:rPr lang="en-US" altLang="zh-CN" sz="2400" dirty="0"/>
              <a:t>(1-p)</a:t>
            </a:r>
          </a:p>
          <a:p>
            <a:pPr marL="457200" lvl="1" indent="0">
              <a:lnSpc>
                <a:spcPct val="100000"/>
              </a:lnSpc>
              <a:buNone/>
            </a:pPr>
            <a:r>
              <a:rPr lang="en-US" altLang="zh-CN" sz="2400" dirty="0"/>
              <a:t>(3)</a:t>
            </a:r>
            <a:r>
              <a:rPr lang="zh-CN" altLang="en-US" sz="2400" dirty="0"/>
              <a:t> 对 </a:t>
            </a:r>
            <a:r>
              <a:rPr lang="en-US" altLang="zh-CN" sz="2400" dirty="0"/>
              <a:t>p</a:t>
            </a:r>
            <a:r>
              <a:rPr lang="zh-CN" altLang="en-US" sz="2400" dirty="0"/>
              <a:t> 求导：</a:t>
            </a:r>
            <a:r>
              <a:rPr lang="en-US" altLang="zh-CN" sz="2400" dirty="0"/>
              <a:t>7/p</a:t>
            </a:r>
            <a:r>
              <a:rPr lang="zh-CN" altLang="en-US" sz="2400" dirty="0"/>
              <a:t> </a:t>
            </a:r>
            <a:r>
              <a:rPr lang="en-US" altLang="zh-CN" sz="2400" dirty="0"/>
              <a:t>-</a:t>
            </a:r>
            <a:r>
              <a:rPr lang="zh-CN" altLang="en-US" sz="2400" dirty="0"/>
              <a:t> </a:t>
            </a:r>
            <a:r>
              <a:rPr lang="en-US" altLang="zh-CN" sz="2400" dirty="0"/>
              <a:t>3/(1-p)</a:t>
            </a:r>
            <a:r>
              <a:rPr lang="zh-CN" altLang="en-US" sz="2400" dirty="0"/>
              <a:t> </a:t>
            </a:r>
            <a:r>
              <a:rPr lang="en-US" altLang="zh-CN" sz="2400" dirty="0"/>
              <a:t>=</a:t>
            </a:r>
            <a:r>
              <a:rPr lang="zh-CN" altLang="en-US" sz="2400" dirty="0"/>
              <a:t> </a:t>
            </a:r>
            <a:r>
              <a:rPr lang="en-US" altLang="zh-CN" sz="2400" dirty="0"/>
              <a:t>0</a:t>
            </a:r>
            <a:r>
              <a:rPr lang="zh-CN" altLang="en-US" sz="2400" dirty="0"/>
              <a:t> </a:t>
            </a:r>
            <a:endParaRPr lang="en-US" altLang="zh-CN" sz="2400" dirty="0"/>
          </a:p>
          <a:p>
            <a:pPr marL="457200" lvl="1" indent="0">
              <a:lnSpc>
                <a:spcPct val="100000"/>
              </a:lnSpc>
              <a:buNone/>
            </a:pPr>
            <a:r>
              <a:rPr lang="en-US" altLang="zh-CN" sz="2400" dirty="0"/>
              <a:t>(4)</a:t>
            </a:r>
            <a:r>
              <a:rPr lang="zh-CN" altLang="en-US" sz="2400" dirty="0"/>
              <a:t> 解方程： </a:t>
            </a:r>
            <a:r>
              <a:rPr lang="en-US" altLang="zh-CN" sz="2400" dirty="0"/>
              <a:t>=&gt;</a:t>
            </a:r>
            <a:r>
              <a:rPr lang="zh-CN" altLang="en-US" sz="2400" dirty="0"/>
              <a:t> </a:t>
            </a:r>
            <a:r>
              <a:rPr lang="en-US" altLang="zh-CN" sz="2400" dirty="0">
                <a:solidFill>
                  <a:srgbClr val="FF0000"/>
                </a:solidFill>
              </a:rPr>
              <a:t>p</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0.7</a:t>
            </a:r>
          </a:p>
        </p:txBody>
      </p:sp>
      <p:sp>
        <p:nvSpPr>
          <p:cNvPr id="3" name="矩形 2"/>
          <p:cNvSpPr/>
          <p:nvPr/>
        </p:nvSpPr>
        <p:spPr>
          <a:xfrm>
            <a:off x="5334000" y="3639924"/>
            <a:ext cx="2536272" cy="400110"/>
          </a:xfrm>
          <a:prstGeom prst="rect">
            <a:avLst/>
          </a:prstGeom>
        </p:spPr>
        <p:txBody>
          <a:bodyPr wrap="none">
            <a:spAutoFit/>
          </a:bodyPr>
          <a:lstStyle/>
          <a:p>
            <a:pPr>
              <a:lnSpc>
                <a:spcPct val="100000"/>
              </a:lnSpc>
            </a:pPr>
            <a:r>
              <a:rPr lang="zh-CN" altLang="en-US" sz="2000" b="1" dirty="0">
                <a:solidFill>
                  <a:srgbClr val="FF0000"/>
                </a:solidFill>
              </a:rPr>
              <a:t>结果</a:t>
            </a:r>
            <a:r>
              <a:rPr lang="en-US" altLang="zh-CN" sz="2000" b="1" dirty="0">
                <a:solidFill>
                  <a:srgbClr val="FF0000"/>
                </a:solidFill>
              </a:rPr>
              <a:t>R</a:t>
            </a:r>
            <a:r>
              <a:rPr lang="zh-CN" altLang="en-US" sz="2000" b="1" dirty="0">
                <a:solidFill>
                  <a:srgbClr val="FF0000"/>
                </a:solidFill>
              </a:rPr>
              <a:t>最大时的 </a:t>
            </a:r>
            <a:r>
              <a:rPr lang="en-US" altLang="zh-CN" sz="2000" b="1" dirty="0">
                <a:solidFill>
                  <a:srgbClr val="FF0000"/>
                </a:solidFill>
              </a:rPr>
              <a:t>p</a:t>
            </a:r>
            <a:r>
              <a:rPr lang="zh-CN" altLang="en-US" sz="2000" b="1" dirty="0">
                <a:solidFill>
                  <a:srgbClr val="FF0000"/>
                </a:solidFill>
              </a:rPr>
              <a:t> 值</a:t>
            </a:r>
            <a:endParaRPr lang="en-US" altLang="zh-CN" sz="2000" b="1" dirty="0">
              <a:solidFill>
                <a:srgbClr val="FF0000"/>
              </a:solidFill>
            </a:endParaRPr>
          </a:p>
        </p:txBody>
      </p:sp>
    </p:spTree>
    <p:extLst>
      <p:ext uri="{BB962C8B-B14F-4D97-AF65-F5344CB8AC3E}">
        <p14:creationId xmlns:p14="http://schemas.microsoft.com/office/powerpoint/2010/main" val="111051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1"/>
          <p:cNvSpPr txBox="1">
            <a:spLocks/>
          </p:cNvSpPr>
          <p:nvPr/>
        </p:nvSpPr>
        <p:spPr>
          <a:xfrm>
            <a:off x="39935" y="1040890"/>
            <a:ext cx="8970149" cy="5198067"/>
          </a:xfrm>
          <a:prstGeom prst="rect">
            <a:avLst/>
          </a:prstGeom>
        </p:spPr>
        <p:txBody>
          <a:bodyPr vert="horz" lIns="91440" tIns="4572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dirty="0"/>
              <a:t>最大后验估计与</a:t>
            </a:r>
            <a:r>
              <a:rPr lang="en-US" altLang="zh-CN" sz="2400" dirty="0"/>
              <a:t>MLE</a:t>
            </a:r>
            <a:r>
              <a:rPr lang="zh-CN" altLang="en-US" sz="2400" dirty="0"/>
              <a:t>相似，不同点在于估计 </a:t>
            </a:r>
            <a:r>
              <a:rPr lang="en-US" altLang="zh-CN" sz="2400" i="1" dirty="0">
                <a:solidFill>
                  <a:srgbClr val="C00000"/>
                </a:solidFill>
                <a:latin typeface="Symbol" pitchFamily="2" charset="2"/>
                <a:ea typeface="Symbol Tiger Expert" charset="2"/>
                <a:cs typeface="Symbol Tiger Expert" charset="2"/>
              </a:rPr>
              <a:t>q</a:t>
            </a:r>
            <a:r>
              <a:rPr lang="zh-CN" altLang="en-US" sz="2400" i="1" dirty="0">
                <a:solidFill>
                  <a:srgbClr val="C00000"/>
                </a:solidFill>
                <a:latin typeface="Symbol Tiger Expert" charset="2"/>
                <a:ea typeface="Symbol Tiger Expert" charset="2"/>
                <a:cs typeface="Symbol Tiger Expert" charset="2"/>
              </a:rPr>
              <a:t>  </a:t>
            </a:r>
            <a:r>
              <a:rPr lang="zh-CN" altLang="en-US" sz="2400" dirty="0"/>
              <a:t>函数中允许加入一个先验 </a:t>
            </a:r>
            <a:r>
              <a:rPr lang="en-US" altLang="zh-CN" sz="2400" dirty="0"/>
              <a:t>p(</a:t>
            </a:r>
            <a:r>
              <a:rPr lang="en-US" altLang="zh-CN" sz="2400" i="1" dirty="0">
                <a:solidFill>
                  <a:srgbClr val="C00000"/>
                </a:solidFill>
                <a:latin typeface="Symbol" pitchFamily="2" charset="2"/>
              </a:rPr>
              <a:t>q</a:t>
            </a:r>
            <a:r>
              <a:rPr lang="en-US" altLang="zh-CN" sz="2400" dirty="0"/>
              <a:t>),</a:t>
            </a:r>
            <a:r>
              <a:rPr lang="zh-CN" altLang="en-US" sz="2400" dirty="0"/>
              <a:t> 也就是说此时不是要求似然函数最大，而是要求由贝叶斯公式计算出的整个</a:t>
            </a:r>
            <a:r>
              <a:rPr lang="zh-CN" altLang="en-US" sz="2400" dirty="0">
                <a:solidFill>
                  <a:srgbClr val="FF0000"/>
                </a:solidFill>
              </a:rPr>
              <a:t>后验概率最大</a:t>
            </a:r>
            <a:r>
              <a:rPr lang="zh-CN" altLang="en-US" sz="2400" dirty="0"/>
              <a:t>，即：</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r>
              <a:rPr lang="zh-CN" altLang="en-US" sz="2400" dirty="0"/>
              <a:t>等价于最大化</a:t>
            </a:r>
            <a:r>
              <a:rPr lang="en-US" altLang="zh-CN" sz="2400" dirty="0"/>
              <a:t>Bayes</a:t>
            </a:r>
            <a:r>
              <a:rPr lang="zh-CN" altLang="en-US" sz="2400" dirty="0"/>
              <a:t>中的</a:t>
            </a:r>
            <a:r>
              <a:rPr lang="zh-CN" altLang="en-US" sz="2400" dirty="0">
                <a:solidFill>
                  <a:srgbClr val="151FFF"/>
                </a:solidFill>
              </a:rPr>
              <a:t>分子</a:t>
            </a:r>
            <a:r>
              <a:rPr lang="zh-CN" altLang="en-US" sz="2400" dirty="0"/>
              <a:t>。</a:t>
            </a:r>
            <a:endParaRPr lang="en-US" altLang="zh-CN" sz="2400" dirty="0"/>
          </a:p>
          <a:p>
            <a:pPr>
              <a:lnSpc>
                <a:spcPct val="100000"/>
              </a:lnSpc>
            </a:pPr>
            <a:r>
              <a:rPr lang="zh-CN" altLang="en-US" sz="2400" dirty="0"/>
              <a:t>与</a:t>
            </a:r>
            <a:r>
              <a:rPr lang="en-US" altLang="zh-CN" sz="2400" dirty="0"/>
              <a:t>MLE</a:t>
            </a:r>
            <a:r>
              <a:rPr lang="zh-CN" altLang="en-US" sz="2400" dirty="0"/>
              <a:t>相比，相当于多加了一个参数 </a:t>
            </a:r>
            <a:r>
              <a:rPr lang="en-US" altLang="zh-CN" sz="2400" i="1" dirty="0">
                <a:solidFill>
                  <a:srgbClr val="C00000"/>
                </a:solidFill>
                <a:latin typeface="Symbol" pitchFamily="2" charset="2"/>
              </a:rPr>
              <a:t>q</a:t>
            </a:r>
            <a:r>
              <a:rPr lang="zh-CN" altLang="en-US" sz="2400" i="1" dirty="0">
                <a:solidFill>
                  <a:srgbClr val="C00000"/>
                </a:solidFill>
                <a:latin typeface="Symbol Tiger Expert" charset="2"/>
                <a:ea typeface="Symbol Tiger Expert" charset="2"/>
                <a:cs typeface="Symbol Tiger Expert" charset="2"/>
              </a:rPr>
              <a:t> </a:t>
            </a:r>
            <a:r>
              <a:rPr lang="zh-CN" altLang="en-US" sz="2400" dirty="0">
                <a:solidFill>
                  <a:srgbClr val="C00000"/>
                </a:solidFill>
                <a:latin typeface="Symbol Tiger Expert" charset="2"/>
                <a:ea typeface="Symbol Tiger Expert" charset="2"/>
                <a:cs typeface="Symbol Tiger Expert" charset="2"/>
              </a:rPr>
              <a:t>的</a:t>
            </a:r>
            <a:r>
              <a:rPr lang="zh-CN" altLang="en-US" sz="2400" dirty="0">
                <a:solidFill>
                  <a:srgbClr val="FF0000"/>
                </a:solidFill>
              </a:rPr>
              <a:t>先验分布概率的对数</a:t>
            </a:r>
            <a:endParaRPr lang="en-US" altLang="zh-CN" sz="2400" dirty="0">
              <a:solidFill>
                <a:srgbClr val="FF0000"/>
              </a:solidFill>
            </a:endParaRPr>
          </a:p>
          <a:p>
            <a:pPr>
              <a:lnSpc>
                <a:spcPct val="100000"/>
              </a:lnSpc>
            </a:pPr>
            <a:r>
              <a:rPr lang="zh-CN" altLang="en-US" sz="2400" dirty="0"/>
              <a:t>例如，每次抛硬币的时候，抛出正面的概率应该服从一个概率分布，比如服从</a:t>
            </a:r>
            <a:r>
              <a:rPr lang="en-US" altLang="zh-CN" sz="2400" dirty="0"/>
              <a:t>Beta</a:t>
            </a:r>
            <a:r>
              <a:rPr lang="zh-CN" altLang="en-US" sz="2400" dirty="0"/>
              <a:t>分布，这个分布就是先验分布。在此不做拓展。</a:t>
            </a:r>
            <a:endParaRPr lang="en-US" altLang="zh-CN" sz="2400" dirty="0"/>
          </a:p>
        </p:txBody>
      </p:sp>
      <p:sp>
        <p:nvSpPr>
          <p:cNvPr id="4" name="标题 3"/>
          <p:cNvSpPr>
            <a:spLocks noGrp="1"/>
          </p:cNvSpPr>
          <p:nvPr>
            <p:ph type="title"/>
          </p:nvPr>
        </p:nvSpPr>
        <p:spPr>
          <a:xfrm>
            <a:off x="39935" y="62736"/>
            <a:ext cx="8350250" cy="787400"/>
          </a:xfrm>
        </p:spPr>
        <p:txBody>
          <a:bodyPr>
            <a:noAutofit/>
          </a:bodyPr>
          <a:lstStyle/>
          <a:p>
            <a:r>
              <a:rPr lang="zh-CN" altLang="en-US" sz="2400" dirty="0"/>
              <a:t>最大后验估计</a:t>
            </a:r>
            <a:r>
              <a:rPr lang="en-US" altLang="zh-CN" sz="2400" dirty="0"/>
              <a:t>(</a:t>
            </a:r>
            <a:r>
              <a:rPr lang="en-US" altLang="zh-CN" sz="2400" b="0">
                <a:effectLst/>
              </a:rPr>
              <a:t>Maximum A Posteriori probability,</a:t>
            </a:r>
            <a:r>
              <a:rPr lang="zh-CN" altLang="en-US" sz="2400" b="0">
                <a:effectLst/>
              </a:rPr>
              <a:t> </a:t>
            </a:r>
            <a:r>
              <a:rPr lang="en-US" altLang="zh-CN" sz="2400" b="0">
                <a:effectLst/>
              </a:rPr>
              <a:t>MAP</a:t>
            </a:r>
            <a:r>
              <a:rPr lang="en-US" altLang="zh-CN" sz="2400" dirty="0"/>
              <a:t>)</a:t>
            </a:r>
            <a:endParaRPr lang="zh-CN" altLang="en-US" sz="2400" dirty="0">
              <a:latin typeface="+mj-ea"/>
              <a:ea typeface="+mj-ea"/>
            </a:endParaRP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05" y="2594130"/>
            <a:ext cx="75247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object 18"/>
          <p:cNvSpPr/>
          <p:nvPr/>
        </p:nvSpPr>
        <p:spPr>
          <a:xfrm>
            <a:off x="4215060" y="2615590"/>
            <a:ext cx="1957140" cy="3810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12" name="object 18"/>
          <p:cNvSpPr/>
          <p:nvPr/>
        </p:nvSpPr>
        <p:spPr>
          <a:xfrm>
            <a:off x="7315199" y="2806090"/>
            <a:ext cx="1074985" cy="3810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3" name="矩形 12"/>
          <p:cNvSpPr/>
          <p:nvPr/>
        </p:nvSpPr>
        <p:spPr>
          <a:xfrm>
            <a:off x="7420609" y="3264279"/>
            <a:ext cx="771907" cy="369332"/>
          </a:xfrm>
          <a:prstGeom prst="rect">
            <a:avLst/>
          </a:prstGeom>
        </p:spPr>
        <p:txBody>
          <a:bodyPr wrap="square">
            <a:spAutoFit/>
          </a:bodyPr>
          <a:lstStyle/>
          <a:p>
            <a:r>
              <a:rPr lang="en-US" altLang="zh-CN" b="1" dirty="0">
                <a:solidFill>
                  <a:srgbClr val="151FFF"/>
                </a:solidFill>
              </a:rPr>
              <a:t>MLE</a:t>
            </a:r>
            <a:endParaRPr lang="zh-CN" altLang="en-US" b="1" dirty="0">
              <a:solidFill>
                <a:srgbClr val="151FFF"/>
              </a:solidFill>
            </a:endParaRPr>
          </a:p>
        </p:txBody>
      </p:sp>
      <p:sp>
        <p:nvSpPr>
          <p:cNvPr id="14" name="object 18"/>
          <p:cNvSpPr/>
          <p:nvPr/>
        </p:nvSpPr>
        <p:spPr>
          <a:xfrm>
            <a:off x="6651194" y="2806090"/>
            <a:ext cx="664005" cy="419595"/>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71275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60350" y="50800"/>
            <a:ext cx="8350250" cy="787400"/>
          </a:xfrm>
        </p:spPr>
        <p:txBody>
          <a:bodyPr>
            <a:noAutofit/>
          </a:bodyPr>
          <a:lstStyle/>
          <a:p>
            <a:r>
              <a:rPr lang="zh-CN" altLang="en-US" sz="2400">
                <a:solidFill>
                  <a:schemeClr val="accent2">
                    <a:lumMod val="75000"/>
                  </a:schemeClr>
                </a:solidFill>
              </a:rPr>
              <a:t>频率主义学派和贝叶斯学派</a:t>
            </a:r>
            <a:endParaRPr lang="zh-CN" altLang="en-US" sz="2400" dirty="0">
              <a:solidFill>
                <a:schemeClr val="accent2">
                  <a:lumMod val="75000"/>
                </a:schemeClr>
              </a:solidFill>
              <a:latin typeface="+mj-ea"/>
              <a:ea typeface="+mj-ea"/>
            </a:endParaRPr>
          </a:p>
        </p:txBody>
      </p:sp>
      <p:sp>
        <p:nvSpPr>
          <p:cNvPr id="2" name="内容占位符 1"/>
          <p:cNvSpPr>
            <a:spLocks noGrp="1"/>
          </p:cNvSpPr>
          <p:nvPr>
            <p:ph sz="quarter" idx="14"/>
          </p:nvPr>
        </p:nvSpPr>
        <p:spPr>
          <a:xfrm>
            <a:off x="29308" y="1066800"/>
            <a:ext cx="8970149" cy="5093208"/>
          </a:xfrm>
        </p:spPr>
        <p:txBody>
          <a:bodyPr>
            <a:normAutofit/>
          </a:bodyPr>
          <a:lstStyle/>
          <a:p>
            <a:pPr>
              <a:lnSpc>
                <a:spcPct val="110000"/>
              </a:lnSpc>
            </a:pPr>
            <a:r>
              <a:rPr lang="zh-CN" altLang="en-US" sz="2800" dirty="0"/>
              <a:t>概率模型的</a:t>
            </a:r>
            <a:r>
              <a:rPr lang="zh-CN" altLang="en-US" sz="2800" dirty="0">
                <a:solidFill>
                  <a:srgbClr val="C00000"/>
                </a:solidFill>
              </a:rPr>
              <a:t>训练过程</a:t>
            </a:r>
            <a:r>
              <a:rPr lang="zh-CN" altLang="en-US" sz="2800" dirty="0"/>
              <a:t>就是</a:t>
            </a:r>
            <a:r>
              <a:rPr lang="zh-CN" altLang="en-US" sz="2800" dirty="0">
                <a:solidFill>
                  <a:srgbClr val="C00000"/>
                </a:solidFill>
              </a:rPr>
              <a:t>参数估计过程</a:t>
            </a:r>
            <a:r>
              <a:rPr lang="zh-CN" altLang="en-US" sz="2800" dirty="0"/>
              <a:t>，统计学界的两个学派提供了不同的方案：</a:t>
            </a:r>
            <a:endParaRPr lang="en-US" altLang="zh-CN" sz="2800" dirty="0"/>
          </a:p>
          <a:p>
            <a:pPr lvl="1">
              <a:lnSpc>
                <a:spcPct val="110000"/>
              </a:lnSpc>
            </a:pPr>
            <a:r>
              <a:rPr lang="zh-CN" altLang="en-US" sz="2400" dirty="0">
                <a:solidFill>
                  <a:srgbClr val="C00000"/>
                </a:solidFill>
              </a:rPr>
              <a:t>频率主义学派</a:t>
            </a:r>
            <a:r>
              <a:rPr lang="en-US" altLang="zh-CN" sz="2400" dirty="0">
                <a:solidFill>
                  <a:srgbClr val="C00000"/>
                </a:solidFill>
              </a:rPr>
              <a:t> </a:t>
            </a:r>
            <a:r>
              <a:rPr lang="en-US" altLang="zh-CN" sz="2400" dirty="0"/>
              <a:t>(frequentist)</a:t>
            </a:r>
            <a:r>
              <a:rPr lang="zh-CN" altLang="en-US" sz="2400" dirty="0"/>
              <a:t>认为</a:t>
            </a:r>
            <a:r>
              <a:rPr lang="zh-CN" altLang="en-US" sz="2400" dirty="0">
                <a:solidFill>
                  <a:srgbClr val="C00000"/>
                </a:solidFill>
              </a:rPr>
              <a:t>参数</a:t>
            </a:r>
            <a:r>
              <a:rPr lang="zh-CN" altLang="en-US" sz="2400" dirty="0"/>
              <a:t>虽然未知，但却</a:t>
            </a:r>
            <a:r>
              <a:rPr lang="zh-CN" altLang="en-US" sz="2400" dirty="0">
                <a:solidFill>
                  <a:srgbClr val="C00000"/>
                </a:solidFill>
              </a:rPr>
              <a:t>存在客观值</a:t>
            </a:r>
            <a:r>
              <a:rPr lang="zh-CN" altLang="en-US" sz="2400" dirty="0"/>
              <a:t>，因此可通过</a:t>
            </a:r>
            <a:r>
              <a:rPr lang="zh-CN" altLang="en-US" sz="2400" dirty="0">
                <a:solidFill>
                  <a:srgbClr val="C00000"/>
                </a:solidFill>
              </a:rPr>
              <a:t>优化似然函数等准则来确定参数值</a:t>
            </a:r>
            <a:r>
              <a:rPr lang="zh-CN" altLang="en-US" sz="2400" dirty="0"/>
              <a:t>。</a:t>
            </a:r>
            <a:r>
              <a:rPr lang="en-US" altLang="zh-CN" sz="2400" dirty="0">
                <a:solidFill>
                  <a:srgbClr val="151FFF"/>
                </a:solidFill>
              </a:rPr>
              <a:t>MLE</a:t>
            </a:r>
          </a:p>
          <a:p>
            <a:pPr lvl="1">
              <a:lnSpc>
                <a:spcPct val="110000"/>
              </a:lnSpc>
            </a:pPr>
            <a:r>
              <a:rPr lang="zh-CN" altLang="en-US" sz="2400" dirty="0">
                <a:solidFill>
                  <a:srgbClr val="C00000"/>
                </a:solidFill>
              </a:rPr>
              <a:t>贝叶斯学派</a:t>
            </a:r>
            <a:r>
              <a:rPr lang="en-US" altLang="zh-CN" sz="2400" dirty="0"/>
              <a:t> (Bayesian)</a:t>
            </a:r>
            <a:r>
              <a:rPr lang="zh-CN" altLang="en-US" sz="2400" dirty="0"/>
              <a:t>认为</a:t>
            </a:r>
            <a:r>
              <a:rPr lang="zh-CN" altLang="en-US" sz="2400" dirty="0">
                <a:solidFill>
                  <a:srgbClr val="C00000"/>
                </a:solidFill>
              </a:rPr>
              <a:t>参数是未观察到的随机变量</a:t>
            </a:r>
            <a:r>
              <a:rPr lang="zh-CN" altLang="en-US" sz="2400" dirty="0"/>
              <a:t>、</a:t>
            </a:r>
            <a:r>
              <a:rPr lang="zh-CN" altLang="en-US" sz="2400" dirty="0">
                <a:solidFill>
                  <a:srgbClr val="C00000"/>
                </a:solidFill>
              </a:rPr>
              <a:t>其本身也可有分布</a:t>
            </a:r>
            <a:r>
              <a:rPr lang="zh-CN" altLang="en-US" sz="2400" dirty="0"/>
              <a:t>，因此可</a:t>
            </a:r>
            <a:r>
              <a:rPr lang="zh-CN" altLang="en-US" sz="2400" dirty="0">
                <a:solidFill>
                  <a:srgbClr val="C00000"/>
                </a:solidFill>
              </a:rPr>
              <a:t>假定参数服从一个先验分布</a:t>
            </a:r>
            <a:r>
              <a:rPr lang="zh-CN" altLang="en-US" sz="2400" dirty="0"/>
              <a:t>，然后</a:t>
            </a:r>
            <a:r>
              <a:rPr lang="zh-CN" altLang="en-US" sz="2400" dirty="0">
                <a:solidFill>
                  <a:srgbClr val="C00000"/>
                </a:solidFill>
              </a:rPr>
              <a:t>基于观测到的数据计算参数的后验分布</a:t>
            </a:r>
            <a:r>
              <a:rPr lang="zh-CN" altLang="en-US" sz="2400" dirty="0"/>
              <a:t>。</a:t>
            </a:r>
            <a:endParaRPr lang="en-US" altLang="zh-CN" sz="2400" dirty="0"/>
          </a:p>
          <a:p>
            <a:pPr marL="325800" lvl="1" indent="0">
              <a:lnSpc>
                <a:spcPct val="110000"/>
              </a:lnSpc>
              <a:buNone/>
            </a:pPr>
            <a:r>
              <a:rPr lang="zh-CN" altLang="en-US" sz="2400" dirty="0">
                <a:solidFill>
                  <a:srgbClr val="151FFF"/>
                </a:solidFill>
              </a:rPr>
              <a:t>    </a:t>
            </a:r>
            <a:r>
              <a:rPr lang="en-US" altLang="zh-CN" sz="2400" dirty="0">
                <a:solidFill>
                  <a:srgbClr val="151FFF"/>
                </a:solidFill>
              </a:rPr>
              <a:t>MAP</a:t>
            </a:r>
          </a:p>
          <a:p>
            <a:pPr>
              <a:lnSpc>
                <a:spcPct val="100000"/>
              </a:lnSpc>
            </a:pPr>
            <a:endParaRPr lang="en-US" altLang="zh-CN" sz="2400" dirty="0"/>
          </a:p>
          <a:p>
            <a:pPr>
              <a:lnSpc>
                <a:spcPct val="100000"/>
              </a:lnSpc>
            </a:pPr>
            <a:endParaRPr lang="en-US" altLang="zh-CN" sz="24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606277"/>
            <a:ext cx="5136549" cy="1916589"/>
          </a:xfrm>
          <a:prstGeom prst="rect">
            <a:avLst/>
          </a:prstGeom>
          <a:noFill/>
          <a:ln>
            <a:noFill/>
          </a:ln>
        </p:spPr>
      </p:pic>
      <p:sp>
        <p:nvSpPr>
          <p:cNvPr id="7" name="object 18"/>
          <p:cNvSpPr/>
          <p:nvPr/>
        </p:nvSpPr>
        <p:spPr>
          <a:xfrm>
            <a:off x="4373342" y="4633616"/>
            <a:ext cx="1570257" cy="374933"/>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8" name="object 18"/>
          <p:cNvSpPr/>
          <p:nvPr/>
        </p:nvSpPr>
        <p:spPr>
          <a:xfrm>
            <a:off x="6116053" y="6042269"/>
            <a:ext cx="1230296" cy="374933"/>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9" name="object 18"/>
          <p:cNvSpPr/>
          <p:nvPr/>
        </p:nvSpPr>
        <p:spPr>
          <a:xfrm>
            <a:off x="4876800" y="6043660"/>
            <a:ext cx="984934" cy="374933"/>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0" name="矩形 9"/>
          <p:cNvSpPr/>
          <p:nvPr/>
        </p:nvSpPr>
        <p:spPr>
          <a:xfrm>
            <a:off x="4953000" y="6494550"/>
            <a:ext cx="707245" cy="363450"/>
          </a:xfrm>
          <a:prstGeom prst="rect">
            <a:avLst/>
          </a:prstGeom>
        </p:spPr>
        <p:txBody>
          <a:bodyPr wrap="none">
            <a:spAutoFit/>
          </a:bodyPr>
          <a:lstStyle/>
          <a:p>
            <a:r>
              <a:rPr lang="en-US" altLang="zh-CN" b="1" dirty="0">
                <a:solidFill>
                  <a:srgbClr val="151FFF"/>
                </a:solidFill>
              </a:rPr>
              <a:t>MLE</a:t>
            </a:r>
            <a:endParaRPr lang="zh-CN" altLang="en-US" b="1" dirty="0">
              <a:solidFill>
                <a:srgbClr val="151FFF"/>
              </a:solidFill>
            </a:endParaRPr>
          </a:p>
        </p:txBody>
      </p:sp>
    </p:spTree>
    <p:extLst>
      <p:ext uri="{BB962C8B-B14F-4D97-AF65-F5344CB8AC3E}">
        <p14:creationId xmlns:p14="http://schemas.microsoft.com/office/powerpoint/2010/main" val="381774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23446" y="894353"/>
            <a:ext cx="8991599" cy="5049247"/>
          </a:xfrm>
        </p:spPr>
        <p:txBody>
          <a:bodyPr>
            <a:normAutofit/>
          </a:bodyPr>
          <a:lstStyle/>
          <a:p>
            <a:pPr>
              <a:lnSpc>
                <a:spcPct val="100000"/>
              </a:lnSpc>
            </a:pPr>
            <a:r>
              <a:rPr lang="zh-CN" altLang="en-US" dirty="0"/>
              <a:t>例如，在</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，则参数 </a:t>
            </a:r>
            <a:r>
              <a:rPr lang="en-US" altLang="zh-CN" i="1" dirty="0">
                <a:solidFill>
                  <a:srgbClr val="151FFF"/>
                </a:solidFill>
                <a:latin typeface="Symbol" charset="2"/>
                <a:ea typeface="Symbol" charset="2"/>
                <a:cs typeface="Symbol" charset="2"/>
              </a:rPr>
              <a:t>m</a:t>
            </a:r>
            <a:r>
              <a:rPr lang="zh-CN" altLang="en-US" dirty="0"/>
              <a:t> 和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的</a:t>
            </a:r>
            <a:r>
              <a:rPr lang="zh-CN" altLang="en-US" dirty="0">
                <a:solidFill>
                  <a:srgbClr val="C00000"/>
                </a:solidFill>
              </a:rPr>
              <a:t>极大似然估计</a:t>
            </a:r>
            <a:r>
              <a:rPr lang="zh-CN" altLang="en-US" dirty="0"/>
              <a:t>为：</a:t>
            </a:r>
            <a:endParaRPr lang="en-US" altLang="zh-CN" dirty="0"/>
          </a:p>
          <a:p>
            <a:pPr>
              <a:lnSpc>
                <a:spcPct val="100000"/>
              </a:lnSpc>
            </a:pPr>
            <a:r>
              <a:rPr lang="zh-CN" altLang="en-US" dirty="0"/>
              <a:t>概率密度函数 </a:t>
            </a:r>
            <a:r>
              <a:rPr lang="en-US" altLang="zh-CN" dirty="0"/>
              <a:t>pdf</a:t>
            </a:r>
            <a:r>
              <a:rPr lang="zh-CN" altLang="en-US" dirty="0"/>
              <a:t>：</a:t>
            </a:r>
            <a:endParaRPr lang="en-US" altLang="zh-CN" dirty="0"/>
          </a:p>
          <a:p>
            <a:pPr>
              <a:lnSpc>
                <a:spcPct val="100000"/>
              </a:lnSpc>
            </a:pPr>
            <a:endParaRPr lang="en-US" altLang="zh-CN" dirty="0"/>
          </a:p>
          <a:p>
            <a:pPr>
              <a:lnSpc>
                <a:spcPct val="100000"/>
              </a:lnSpc>
            </a:pPr>
            <a:r>
              <a:rPr lang="zh-CN" altLang="en-US" dirty="0"/>
              <a:t>似然函数 </a:t>
            </a:r>
            <a:r>
              <a:rPr lang="en-US" altLang="zh-CN" dirty="0"/>
              <a:t>Likelihood:</a:t>
            </a:r>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zh-CN" altLang="en-US" dirty="0"/>
              <a:t>取对数：</a:t>
            </a:r>
            <a:endParaRPr lang="en-US" altLang="zh-CN"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935883"/>
            <a:ext cx="2095500" cy="36739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76400"/>
            <a:ext cx="4674185" cy="62965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090" y="2514600"/>
            <a:ext cx="4817962" cy="2758109"/>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4835" y="5606849"/>
            <a:ext cx="5820065" cy="673501"/>
          </a:xfrm>
          <a:prstGeom prst="rect">
            <a:avLst/>
          </a:prstGeom>
        </p:spPr>
      </p:pic>
    </p:spTree>
    <p:extLst>
      <p:ext uri="{BB962C8B-B14F-4D97-AF65-F5344CB8AC3E}">
        <p14:creationId xmlns:p14="http://schemas.microsoft.com/office/powerpoint/2010/main" val="124930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306727"/>
            <a:ext cx="4953000" cy="2029549"/>
          </a:xfrm>
          <a:prstGeom prst="rect">
            <a:avLst/>
          </a:prstGeom>
        </p:spPr>
      </p:pic>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23446" y="894353"/>
            <a:ext cx="8991599" cy="5049247"/>
          </a:xfrm>
        </p:spPr>
        <p:txBody>
          <a:bodyPr>
            <a:normAutofit/>
          </a:bodyPr>
          <a:lstStyle/>
          <a:p>
            <a:pPr>
              <a:lnSpc>
                <a:spcPct val="100000"/>
              </a:lnSpc>
            </a:pPr>
            <a:r>
              <a:rPr lang="zh-CN" altLang="en-US" dirty="0"/>
              <a:t>例如，在</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，则参数 </a:t>
            </a:r>
            <a:r>
              <a:rPr lang="en-US" altLang="zh-CN" i="1" dirty="0">
                <a:solidFill>
                  <a:srgbClr val="151FFF"/>
                </a:solidFill>
                <a:latin typeface="Symbol" charset="2"/>
                <a:ea typeface="Symbol" charset="2"/>
                <a:cs typeface="Symbol" charset="2"/>
              </a:rPr>
              <a:t>m</a:t>
            </a:r>
            <a:r>
              <a:rPr lang="zh-CN" altLang="en-US" dirty="0"/>
              <a:t> 和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的</a:t>
            </a:r>
            <a:r>
              <a:rPr lang="zh-CN" altLang="en-US" dirty="0">
                <a:solidFill>
                  <a:srgbClr val="C00000"/>
                </a:solidFill>
              </a:rPr>
              <a:t>极大似然估计</a:t>
            </a:r>
            <a:endParaRPr lang="en-US" altLang="zh-CN" dirty="0"/>
          </a:p>
          <a:p>
            <a:pPr>
              <a:lnSpc>
                <a:spcPct val="100000"/>
              </a:lnSpc>
            </a:pPr>
            <a:r>
              <a:rPr lang="zh-CN" altLang="en-US" dirty="0"/>
              <a:t>取对数：</a:t>
            </a:r>
            <a:endParaRPr lang="en-US" altLang="zh-CN" dirty="0"/>
          </a:p>
          <a:p>
            <a:pPr>
              <a:lnSpc>
                <a:spcPct val="100000"/>
              </a:lnSpc>
            </a:pPr>
            <a:r>
              <a:rPr lang="zh-CN" altLang="en-US" dirty="0"/>
              <a:t>对 </a:t>
            </a:r>
            <a:r>
              <a:rPr lang="en-US" altLang="zh-CN" i="1" dirty="0">
                <a:solidFill>
                  <a:srgbClr val="151FFF"/>
                </a:solidFill>
                <a:latin typeface="Symbol" charset="2"/>
                <a:ea typeface="Symbol" charset="2"/>
                <a:cs typeface="Symbol" charset="2"/>
              </a:rPr>
              <a:t>m</a:t>
            </a:r>
            <a:r>
              <a:rPr lang="zh-CN" altLang="en-US" dirty="0"/>
              <a:t> 求导：</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zh-CN" altLang="en-US" dirty="0"/>
              <a:t>对 </a:t>
            </a:r>
            <a:r>
              <a:rPr lang="en-US" altLang="zh-CN" i="1" dirty="0">
                <a:solidFill>
                  <a:srgbClr val="151FFF"/>
                </a:solidFill>
                <a:latin typeface="Symbol" charset="2"/>
                <a:ea typeface="Symbol" charset="2"/>
                <a:cs typeface="Symbol" charset="2"/>
              </a:rPr>
              <a:t>s</a:t>
            </a:r>
            <a:r>
              <a:rPr lang="en-US" altLang="zh-CN" i="1" baseline="30000" dirty="0">
                <a:solidFill>
                  <a:srgbClr val="151FFF"/>
                </a:solidFill>
                <a:latin typeface="Symbol" charset="2"/>
                <a:ea typeface="Symbol" charset="2"/>
                <a:cs typeface="Symbol" charset="2"/>
              </a:rPr>
              <a:t>2</a:t>
            </a:r>
            <a:r>
              <a:rPr lang="zh-CN" altLang="en-US" dirty="0"/>
              <a:t> 求导：</a:t>
            </a:r>
            <a:endParaRPr lang="en-US" altLang="zh-CN" dirty="0"/>
          </a:p>
          <a:p>
            <a:pPr>
              <a:lnSpc>
                <a:spcPct val="100000"/>
              </a:lnSpc>
            </a:pPr>
            <a:endParaRPr lang="en-US" altLang="zh-CN" dirty="0"/>
          </a:p>
          <a:p>
            <a:pPr>
              <a:lnSpc>
                <a:spcPct val="100000"/>
              </a:lnSpc>
            </a:pPr>
            <a:endParaRPr lang="en-US" altLang="zh-CN"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935883"/>
            <a:ext cx="2095500" cy="367393"/>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4835" y="1600200"/>
            <a:ext cx="5820065" cy="673501"/>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2167330"/>
            <a:ext cx="3581400" cy="1941320"/>
          </a:xfrm>
          <a:prstGeom prst="rect">
            <a:avLst/>
          </a:prstGeom>
        </p:spPr>
      </p:pic>
      <p:sp>
        <p:nvSpPr>
          <p:cNvPr id="10" name="object 18"/>
          <p:cNvSpPr/>
          <p:nvPr/>
        </p:nvSpPr>
        <p:spPr>
          <a:xfrm>
            <a:off x="2667000" y="3537149"/>
            <a:ext cx="1600200" cy="627654"/>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2" name="object 18"/>
          <p:cNvSpPr/>
          <p:nvPr/>
        </p:nvSpPr>
        <p:spPr>
          <a:xfrm>
            <a:off x="2667000" y="5715000"/>
            <a:ext cx="2209800" cy="621276"/>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Tree>
    <p:extLst>
      <p:ext uri="{BB962C8B-B14F-4D97-AF65-F5344CB8AC3E}">
        <p14:creationId xmlns:p14="http://schemas.microsoft.com/office/powerpoint/2010/main" val="14038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76200" y="1040891"/>
            <a:ext cx="8991599" cy="5198067"/>
          </a:xfrm>
        </p:spPr>
        <p:txBody>
          <a:bodyPr>
            <a:normAutofit/>
          </a:bodyPr>
          <a:lstStyle/>
          <a:p>
            <a:pPr>
              <a:lnSpc>
                <a:spcPct val="100000"/>
              </a:lnSpc>
            </a:pPr>
            <a:r>
              <a:rPr lang="zh-CN" altLang="en-US" dirty="0"/>
              <a:t>例如，在</a:t>
            </a:r>
            <a:r>
              <a:rPr lang="zh-CN" altLang="en-US" dirty="0">
                <a:solidFill>
                  <a:srgbClr val="151FFF"/>
                </a:solidFill>
              </a:rPr>
              <a:t>连续属性情形</a:t>
            </a:r>
            <a:r>
              <a:rPr lang="zh-CN" altLang="en-US" dirty="0"/>
              <a:t>下，假设</a:t>
            </a:r>
            <a:r>
              <a:rPr lang="zh-CN" altLang="en-US" b="1" dirty="0">
                <a:solidFill>
                  <a:srgbClr val="151FFF"/>
                </a:solidFill>
              </a:rPr>
              <a:t>概率密度函数</a:t>
            </a:r>
            <a:r>
              <a:rPr lang="zh-CN" altLang="en-US" dirty="0"/>
              <a:t>                           ，则参数     和     的</a:t>
            </a:r>
            <a:r>
              <a:rPr lang="zh-CN" altLang="en-US" dirty="0">
                <a:solidFill>
                  <a:srgbClr val="C00000"/>
                </a:solidFill>
              </a:rPr>
              <a:t>极大似然估计</a:t>
            </a:r>
            <a:r>
              <a:rPr lang="zh-CN" altLang="en-US" dirty="0"/>
              <a:t>为：</a:t>
            </a:r>
          </a:p>
          <a:p>
            <a:pPr>
              <a:lnSpc>
                <a:spcPct val="100000"/>
              </a:lnSpc>
            </a:pPr>
            <a:endParaRPr lang="zh-CN" altLang="en-US" dirty="0"/>
          </a:p>
          <a:p>
            <a:pPr>
              <a:lnSpc>
                <a:spcPct val="100000"/>
              </a:lnSpc>
            </a:pPr>
            <a:endParaRPr lang="zh-CN" altLang="en-US" dirty="0"/>
          </a:p>
          <a:p>
            <a:pPr marL="0" indent="0">
              <a:lnSpc>
                <a:spcPct val="100000"/>
              </a:lnSpc>
              <a:buNone/>
            </a:pPr>
            <a:endParaRPr lang="zh-CN" altLang="en-US" dirty="0"/>
          </a:p>
          <a:p>
            <a:pPr>
              <a:lnSpc>
                <a:spcPct val="100000"/>
              </a:lnSpc>
            </a:pPr>
            <a:endParaRPr lang="zh-CN" altLang="en-US" dirty="0"/>
          </a:p>
          <a:p>
            <a:pPr>
              <a:lnSpc>
                <a:spcPct val="100000"/>
              </a:lnSpc>
            </a:pPr>
            <a:r>
              <a:rPr lang="zh-CN" altLang="en-US" dirty="0"/>
              <a:t>也就是说，通过极大似然法得到的</a:t>
            </a:r>
            <a:r>
              <a:rPr lang="zh-CN" altLang="en-US" dirty="0">
                <a:solidFill>
                  <a:srgbClr val="C00000"/>
                </a:solidFill>
              </a:rPr>
              <a:t>正态分布均值</a:t>
            </a:r>
            <a:r>
              <a:rPr lang="zh-CN" altLang="en-US" dirty="0"/>
              <a:t>就是</a:t>
            </a:r>
            <a:r>
              <a:rPr lang="zh-CN" altLang="en-US" dirty="0">
                <a:solidFill>
                  <a:srgbClr val="C00000"/>
                </a:solidFill>
              </a:rPr>
              <a:t>样本均值</a:t>
            </a:r>
            <a:r>
              <a:rPr lang="zh-CN" altLang="en-US" dirty="0"/>
              <a:t>，</a:t>
            </a:r>
            <a:r>
              <a:rPr lang="zh-CN" altLang="en-US" dirty="0">
                <a:solidFill>
                  <a:srgbClr val="C00000"/>
                </a:solidFill>
              </a:rPr>
              <a:t>方差</a:t>
            </a:r>
            <a:r>
              <a:rPr lang="zh-CN" altLang="en-US" dirty="0"/>
              <a:t>就是样本的方差，这显然是一个符合直觉的结果。</a:t>
            </a:r>
          </a:p>
          <a:p>
            <a:pPr>
              <a:lnSpc>
                <a:spcPct val="100000"/>
              </a:lnSpc>
            </a:pPr>
            <a:endParaRPr lang="zh-CN" altLang="en-US" dirty="0"/>
          </a:p>
          <a:p>
            <a:pPr>
              <a:lnSpc>
                <a:spcPct val="100000"/>
              </a:lnSpc>
            </a:pPr>
            <a:r>
              <a:rPr lang="zh-CN" altLang="en-US" dirty="0"/>
              <a:t>需注意的是，这种参数化的方法虽能使</a:t>
            </a:r>
            <a:r>
              <a:rPr lang="zh-CN" altLang="en-US" dirty="0">
                <a:solidFill>
                  <a:srgbClr val="151FFF"/>
                </a:solidFill>
              </a:rPr>
              <a:t>类条件概率估计</a:t>
            </a:r>
            <a:r>
              <a:rPr lang="zh-CN" altLang="en-US" dirty="0"/>
              <a:t>变得相对简单，但</a:t>
            </a:r>
            <a:r>
              <a:rPr lang="zh-CN" altLang="en-US" dirty="0">
                <a:solidFill>
                  <a:srgbClr val="C00000"/>
                </a:solidFill>
              </a:rPr>
              <a:t>估计结果的准确性严重依赖于所假设的概率分布形式是否符合潜在的真实数据分布。</a:t>
            </a:r>
            <a:endParaRPr lang="en-US" altLang="zh-CN" dirty="0">
              <a:solidFill>
                <a:srgbClr val="C00000"/>
              </a:solidFill>
            </a:endParaRPr>
          </a:p>
          <a:p>
            <a:pPr>
              <a:lnSpc>
                <a:spcPct val="100000"/>
              </a:lnSpc>
            </a:pPr>
            <a:endParaRPr lang="en-US" altLang="zh-CN" dirty="0"/>
          </a:p>
          <a:p>
            <a:pPr>
              <a:lnSpc>
                <a:spcPct val="100000"/>
              </a:lnSpc>
            </a:pP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594" y="1040891"/>
            <a:ext cx="2565400" cy="38192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22819"/>
            <a:ext cx="346736" cy="32593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369836"/>
            <a:ext cx="367912" cy="431897"/>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807" y="1981200"/>
            <a:ext cx="3705787" cy="1536700"/>
          </a:xfrm>
          <a:prstGeom prst="rect">
            <a:avLst/>
          </a:prstGeom>
        </p:spPr>
      </p:pic>
    </p:spTree>
    <p:extLst>
      <p:ext uri="{BB962C8B-B14F-4D97-AF65-F5344CB8AC3E}">
        <p14:creationId xmlns:p14="http://schemas.microsoft.com/office/powerpoint/2010/main" val="78543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0349" y="1236380"/>
            <a:ext cx="7802245" cy="3754489"/>
          </a:xfrm>
          <a:prstGeom prst="rect">
            <a:avLst/>
          </a:prstGeom>
        </p:spPr>
        <p:txBody>
          <a:bodyPr vert="horz" wrap="square" lIns="0" tIns="0" rIns="0" bIns="0" rtlCol="0">
            <a:spAutoFit/>
          </a:bodyPr>
          <a:lstStyle/>
          <a:p>
            <a:pPr marL="436245" indent="-424180"/>
            <a:r>
              <a:rPr sz="2400" spc="-5" dirty="0">
                <a:solidFill>
                  <a:prstClr val="black"/>
                </a:solidFill>
                <a:latin typeface="FangSong"/>
                <a:cs typeface="FangSong"/>
              </a:rPr>
              <a:t>如何处理“</a:t>
            </a:r>
            <a:r>
              <a:rPr sz="2400" spc="-5" dirty="0">
                <a:solidFill>
                  <a:srgbClr val="C00000"/>
                </a:solidFill>
                <a:latin typeface="FangSong"/>
                <a:cs typeface="FangSong"/>
              </a:rPr>
              <a:t>未观测到的</a:t>
            </a:r>
            <a:r>
              <a:rPr sz="2400" spc="-5" dirty="0">
                <a:solidFill>
                  <a:prstClr val="black"/>
                </a:solidFill>
                <a:latin typeface="FangSong"/>
                <a:cs typeface="FangSong"/>
              </a:rPr>
              <a:t>”变量？</a:t>
            </a:r>
            <a:endParaRPr sz="2400">
              <a:solidFill>
                <a:prstClr val="black"/>
              </a:solidFill>
              <a:latin typeface="FangSong"/>
              <a:cs typeface="FangSong"/>
            </a:endParaRPr>
          </a:p>
          <a:p>
            <a:pPr marL="436245" marR="114935">
              <a:lnSpc>
                <a:spcPct val="110000"/>
              </a:lnSpc>
              <a:spcBef>
                <a:spcPts val="1205"/>
              </a:spcBef>
            </a:pPr>
            <a:r>
              <a:rPr sz="2000" dirty="0">
                <a:solidFill>
                  <a:srgbClr val="00AF50"/>
                </a:solidFill>
                <a:latin typeface="FangSong"/>
                <a:cs typeface="FangSong"/>
              </a:rPr>
              <a:t>例如，</a:t>
            </a:r>
            <a:r>
              <a:rPr sz="2000" spc="-15" dirty="0">
                <a:solidFill>
                  <a:srgbClr val="00AF50"/>
                </a:solidFill>
                <a:latin typeface="FangSong"/>
                <a:cs typeface="FangSong"/>
              </a:rPr>
              <a:t>西</a:t>
            </a:r>
            <a:r>
              <a:rPr sz="2000" spc="-5" dirty="0">
                <a:solidFill>
                  <a:srgbClr val="00AF50"/>
                </a:solidFill>
                <a:latin typeface="FangSong"/>
                <a:cs typeface="FangSong"/>
              </a:rPr>
              <a:t>瓜</a:t>
            </a:r>
            <a:r>
              <a:rPr sz="2000" spc="-10" dirty="0">
                <a:solidFill>
                  <a:srgbClr val="00AF50"/>
                </a:solidFill>
                <a:latin typeface="FangSong"/>
                <a:cs typeface="FangSong"/>
              </a:rPr>
              <a:t>已</a:t>
            </a:r>
            <a:r>
              <a:rPr sz="2000" dirty="0">
                <a:solidFill>
                  <a:srgbClr val="00AF50"/>
                </a:solidFill>
                <a:latin typeface="FangSong"/>
                <a:cs typeface="FangSong"/>
              </a:rPr>
              <a:t>经脱</a:t>
            </a:r>
            <a:r>
              <a:rPr sz="2000" spc="5" dirty="0">
                <a:solidFill>
                  <a:srgbClr val="00AF50"/>
                </a:solidFill>
                <a:latin typeface="FangSong"/>
                <a:cs typeface="FangSong"/>
              </a:rPr>
              <a:t>落</a:t>
            </a:r>
            <a:r>
              <a:rPr sz="2000" spc="-10" dirty="0">
                <a:solidFill>
                  <a:srgbClr val="00AF50"/>
                </a:solidFill>
                <a:latin typeface="FangSong"/>
                <a:cs typeface="FangSong"/>
              </a:rPr>
              <a:t>的</a:t>
            </a:r>
            <a:r>
              <a:rPr sz="2000" dirty="0">
                <a:solidFill>
                  <a:srgbClr val="00AF50"/>
                </a:solidFill>
                <a:latin typeface="FangSong"/>
                <a:cs typeface="FangSong"/>
              </a:rPr>
              <a:t>根</a:t>
            </a:r>
            <a:r>
              <a:rPr sz="2000" spc="-10" dirty="0">
                <a:solidFill>
                  <a:srgbClr val="00AF50"/>
                </a:solidFill>
                <a:latin typeface="FangSong"/>
                <a:cs typeface="FangSong"/>
              </a:rPr>
              <a:t>蒂</a:t>
            </a:r>
            <a:r>
              <a:rPr sz="2000" dirty="0">
                <a:solidFill>
                  <a:srgbClr val="00AF50"/>
                </a:solidFill>
                <a:latin typeface="FangSong"/>
                <a:cs typeface="FangSong"/>
              </a:rPr>
              <a:t>，无</a:t>
            </a:r>
            <a:r>
              <a:rPr sz="2000" spc="5" dirty="0">
                <a:solidFill>
                  <a:srgbClr val="00AF50"/>
                </a:solidFill>
                <a:latin typeface="FangSong"/>
                <a:cs typeface="FangSong"/>
              </a:rPr>
              <a:t>法</a:t>
            </a:r>
            <a:r>
              <a:rPr sz="2000" spc="-10" dirty="0">
                <a:solidFill>
                  <a:srgbClr val="00AF50"/>
                </a:solidFill>
                <a:latin typeface="FangSong"/>
                <a:cs typeface="FangSong"/>
              </a:rPr>
              <a:t>看</a:t>
            </a:r>
            <a:r>
              <a:rPr sz="2000" dirty="0">
                <a:solidFill>
                  <a:srgbClr val="00AF50"/>
                </a:solidFill>
                <a:latin typeface="FangSong"/>
                <a:cs typeface="FangSong"/>
              </a:rPr>
              <a:t>出</a:t>
            </a:r>
            <a:r>
              <a:rPr sz="2000" spc="-10" dirty="0">
                <a:solidFill>
                  <a:srgbClr val="00AF50"/>
                </a:solidFill>
                <a:latin typeface="FangSong"/>
                <a:cs typeface="FangSong"/>
              </a:rPr>
              <a:t>是</a:t>
            </a:r>
            <a:r>
              <a:rPr sz="2000" dirty="0">
                <a:solidFill>
                  <a:srgbClr val="00AF50"/>
                </a:solidFill>
                <a:latin typeface="FangSong"/>
                <a:cs typeface="FangSong"/>
              </a:rPr>
              <a:t>“蜷</a:t>
            </a:r>
            <a:r>
              <a:rPr sz="2000" spc="5" dirty="0">
                <a:solidFill>
                  <a:srgbClr val="00AF50"/>
                </a:solidFill>
                <a:latin typeface="FangSong"/>
                <a:cs typeface="FangSong"/>
              </a:rPr>
              <a:t>缩</a:t>
            </a:r>
            <a:r>
              <a:rPr sz="2000" spc="-10" dirty="0">
                <a:solidFill>
                  <a:srgbClr val="00AF50"/>
                </a:solidFill>
                <a:latin typeface="FangSong"/>
                <a:cs typeface="FangSong"/>
              </a:rPr>
              <a:t>”</a:t>
            </a:r>
            <a:r>
              <a:rPr sz="2000" dirty="0">
                <a:solidFill>
                  <a:srgbClr val="00AF50"/>
                </a:solidFill>
                <a:latin typeface="FangSong"/>
                <a:cs typeface="FangSong"/>
              </a:rPr>
              <a:t>还</a:t>
            </a:r>
            <a:r>
              <a:rPr sz="2000" spc="-10" dirty="0">
                <a:solidFill>
                  <a:srgbClr val="00AF50"/>
                </a:solidFill>
                <a:latin typeface="FangSong"/>
                <a:cs typeface="FangSong"/>
              </a:rPr>
              <a:t>是</a:t>
            </a:r>
            <a:r>
              <a:rPr sz="2000" dirty="0">
                <a:solidFill>
                  <a:srgbClr val="00AF50"/>
                </a:solidFill>
                <a:latin typeface="FangSong"/>
                <a:cs typeface="FangSong"/>
              </a:rPr>
              <a:t>“坚</a:t>
            </a:r>
            <a:r>
              <a:rPr sz="2000" spc="5" dirty="0">
                <a:solidFill>
                  <a:srgbClr val="00AF50"/>
                </a:solidFill>
                <a:latin typeface="FangSong"/>
                <a:cs typeface="FangSong"/>
              </a:rPr>
              <a:t>挺</a:t>
            </a:r>
            <a:r>
              <a:rPr sz="2000" spc="-35" dirty="0">
                <a:solidFill>
                  <a:srgbClr val="00AF50"/>
                </a:solidFill>
                <a:latin typeface="FangSong"/>
                <a:cs typeface="FangSong"/>
              </a:rPr>
              <a:t>”</a:t>
            </a:r>
            <a:r>
              <a:rPr sz="2000" spc="-204" dirty="0">
                <a:solidFill>
                  <a:srgbClr val="00AF50"/>
                </a:solidFill>
                <a:latin typeface="Courier New"/>
                <a:cs typeface="Courier New"/>
              </a:rPr>
              <a:t>, </a:t>
            </a:r>
            <a:r>
              <a:rPr sz="2000" dirty="0">
                <a:solidFill>
                  <a:srgbClr val="00AF50"/>
                </a:solidFill>
                <a:latin typeface="FangSong"/>
                <a:cs typeface="FangSong"/>
              </a:rPr>
              <a:t>则训练</a:t>
            </a:r>
            <a:r>
              <a:rPr sz="2000" spc="-15" dirty="0">
                <a:solidFill>
                  <a:srgbClr val="00AF50"/>
                </a:solidFill>
                <a:latin typeface="FangSong"/>
                <a:cs typeface="FangSong"/>
              </a:rPr>
              <a:t>样</a:t>
            </a:r>
            <a:r>
              <a:rPr sz="2000" dirty="0">
                <a:solidFill>
                  <a:srgbClr val="00AF50"/>
                </a:solidFill>
                <a:latin typeface="FangSong"/>
                <a:cs typeface="FangSong"/>
              </a:rPr>
              <a:t>本</a:t>
            </a:r>
            <a:r>
              <a:rPr sz="2000" spc="-15" dirty="0">
                <a:solidFill>
                  <a:srgbClr val="00AF50"/>
                </a:solidFill>
                <a:latin typeface="FangSong"/>
                <a:cs typeface="FangSong"/>
              </a:rPr>
              <a:t>的</a:t>
            </a:r>
            <a:r>
              <a:rPr sz="2000" dirty="0">
                <a:solidFill>
                  <a:srgbClr val="00AF50"/>
                </a:solidFill>
                <a:latin typeface="FangSong"/>
                <a:cs typeface="FangSong"/>
              </a:rPr>
              <a:t>“根蒂</a:t>
            </a:r>
            <a:r>
              <a:rPr sz="2000" spc="-15" dirty="0">
                <a:solidFill>
                  <a:srgbClr val="00AF50"/>
                </a:solidFill>
                <a:latin typeface="FangSong"/>
                <a:cs typeface="FangSong"/>
              </a:rPr>
              <a:t>”</a:t>
            </a:r>
            <a:r>
              <a:rPr sz="2000" dirty="0">
                <a:solidFill>
                  <a:srgbClr val="00AF50"/>
                </a:solidFill>
                <a:latin typeface="FangSong"/>
                <a:cs typeface="FangSong"/>
              </a:rPr>
              <a:t>属</a:t>
            </a:r>
            <a:r>
              <a:rPr sz="2000" spc="-15" dirty="0">
                <a:solidFill>
                  <a:srgbClr val="00AF50"/>
                </a:solidFill>
                <a:latin typeface="FangSong"/>
                <a:cs typeface="FangSong"/>
              </a:rPr>
              <a:t>性</a:t>
            </a:r>
            <a:r>
              <a:rPr sz="2000" dirty="0">
                <a:solidFill>
                  <a:srgbClr val="00AF50"/>
                </a:solidFill>
                <a:latin typeface="FangSong"/>
                <a:cs typeface="FangSong"/>
              </a:rPr>
              <a:t>变量值</a:t>
            </a:r>
            <a:r>
              <a:rPr sz="2000" spc="-15" dirty="0">
                <a:solidFill>
                  <a:srgbClr val="00AF50"/>
                </a:solidFill>
                <a:latin typeface="FangSong"/>
                <a:cs typeface="FangSong"/>
              </a:rPr>
              <a:t>未</a:t>
            </a:r>
            <a:r>
              <a:rPr sz="2000" dirty="0">
                <a:solidFill>
                  <a:srgbClr val="00AF50"/>
                </a:solidFill>
                <a:latin typeface="FangSong"/>
                <a:cs typeface="FangSong"/>
              </a:rPr>
              <a:t>知</a:t>
            </a:r>
            <a:endParaRPr sz="2000">
              <a:solidFill>
                <a:prstClr val="black"/>
              </a:solidFill>
              <a:latin typeface="FangSong"/>
              <a:cs typeface="FangSong"/>
            </a:endParaRPr>
          </a:p>
          <a:p>
            <a:pPr>
              <a:spcBef>
                <a:spcPts val="15"/>
              </a:spcBef>
            </a:pPr>
            <a:endParaRPr sz="1750">
              <a:solidFill>
                <a:prstClr val="black"/>
              </a:solidFill>
              <a:latin typeface="Times New Roman"/>
              <a:cs typeface="Times New Roman"/>
            </a:endParaRPr>
          </a:p>
          <a:p>
            <a:pPr marL="436245"/>
            <a:r>
              <a:rPr sz="2000" spc="10" dirty="0">
                <a:solidFill>
                  <a:prstClr val="black"/>
                </a:solidFill>
                <a:latin typeface="FangSong"/>
                <a:cs typeface="FangSong"/>
              </a:rPr>
              <a:t>未观</a:t>
            </a:r>
            <a:r>
              <a:rPr sz="2000" dirty="0">
                <a:solidFill>
                  <a:prstClr val="black"/>
                </a:solidFill>
                <a:latin typeface="FangSong"/>
                <a:cs typeface="FangSong"/>
              </a:rPr>
              <a:t>测变量</a:t>
            </a:r>
            <a:r>
              <a:rPr sz="2000" spc="-335" dirty="0">
                <a:solidFill>
                  <a:prstClr val="black"/>
                </a:solidFill>
                <a:latin typeface="FangSong"/>
                <a:cs typeface="FangSong"/>
              </a:rPr>
              <a:t> </a:t>
            </a:r>
            <a:r>
              <a:rPr sz="2000" dirty="0">
                <a:solidFill>
                  <a:prstClr val="black"/>
                </a:solidFill>
                <a:latin typeface="Wingdings"/>
                <a:cs typeface="Wingdings"/>
              </a:rPr>
              <a:t></a:t>
            </a:r>
            <a:r>
              <a:rPr sz="2000" spc="-1300" dirty="0">
                <a:solidFill>
                  <a:prstClr val="black"/>
                </a:solidFill>
                <a:latin typeface="Wingdings"/>
                <a:cs typeface="Wingdings"/>
              </a:rPr>
              <a:t> </a:t>
            </a:r>
            <a:r>
              <a:rPr sz="2000" spc="10" dirty="0">
                <a:solidFill>
                  <a:srgbClr val="151FFF"/>
                </a:solidFill>
                <a:latin typeface="FangSong"/>
                <a:cs typeface="FangSong"/>
              </a:rPr>
              <a:t>隐变</a:t>
            </a:r>
            <a:r>
              <a:rPr sz="2000" dirty="0">
                <a:solidFill>
                  <a:srgbClr val="151FFF"/>
                </a:solidFill>
                <a:latin typeface="FangSong"/>
                <a:cs typeface="FangSong"/>
              </a:rPr>
              <a:t>量</a:t>
            </a:r>
            <a:r>
              <a:rPr sz="2000" spc="-340" dirty="0">
                <a:solidFill>
                  <a:srgbClr val="151FFF"/>
                </a:solidFill>
                <a:latin typeface="FangSong"/>
                <a:cs typeface="FangSong"/>
              </a:rPr>
              <a:t> </a:t>
            </a:r>
            <a:r>
              <a:rPr sz="1600" spc="-15" dirty="0">
                <a:solidFill>
                  <a:srgbClr val="151FFF"/>
                </a:solidFill>
                <a:latin typeface="Verdana"/>
                <a:cs typeface="Verdana"/>
              </a:rPr>
              <a:t>(</a:t>
            </a:r>
            <a:r>
              <a:rPr sz="1600" spc="-20" dirty="0">
                <a:solidFill>
                  <a:srgbClr val="151FFF"/>
                </a:solidFill>
                <a:latin typeface="Verdana"/>
                <a:cs typeface="Verdana"/>
              </a:rPr>
              <a:t>l</a:t>
            </a:r>
            <a:r>
              <a:rPr sz="1600" spc="-10" dirty="0">
                <a:solidFill>
                  <a:srgbClr val="151FFF"/>
                </a:solidFill>
                <a:latin typeface="Verdana"/>
                <a:cs typeface="Verdana"/>
              </a:rPr>
              <a:t>at</a:t>
            </a:r>
            <a:r>
              <a:rPr sz="1600" spc="-20" dirty="0">
                <a:solidFill>
                  <a:srgbClr val="151FFF"/>
                </a:solidFill>
                <a:latin typeface="Verdana"/>
                <a:cs typeface="Verdana"/>
              </a:rPr>
              <a:t>e</a:t>
            </a:r>
            <a:r>
              <a:rPr sz="1600" spc="-10" dirty="0">
                <a:solidFill>
                  <a:srgbClr val="151FFF"/>
                </a:solidFill>
                <a:latin typeface="Verdana"/>
                <a:cs typeface="Verdana"/>
              </a:rPr>
              <a:t>nt</a:t>
            </a:r>
            <a:r>
              <a:rPr sz="1600" spc="15" dirty="0">
                <a:solidFill>
                  <a:srgbClr val="151FFF"/>
                </a:solidFill>
                <a:latin typeface="Verdana"/>
                <a:cs typeface="Verdana"/>
              </a:rPr>
              <a:t> </a:t>
            </a:r>
            <a:r>
              <a:rPr sz="1600" spc="-45" dirty="0">
                <a:solidFill>
                  <a:srgbClr val="151FFF"/>
                </a:solidFill>
                <a:latin typeface="Verdana"/>
                <a:cs typeface="Verdana"/>
              </a:rPr>
              <a:t>v</a:t>
            </a:r>
            <a:r>
              <a:rPr sz="1600" spc="-10" dirty="0">
                <a:solidFill>
                  <a:srgbClr val="151FFF"/>
                </a:solidFill>
                <a:latin typeface="Verdana"/>
                <a:cs typeface="Verdana"/>
              </a:rPr>
              <a:t>ariable)</a:t>
            </a:r>
            <a:endParaRPr sz="1600">
              <a:solidFill>
                <a:srgbClr val="151FFF"/>
              </a:solidFill>
              <a:latin typeface="Verdana"/>
              <a:cs typeface="Verdana"/>
            </a:endParaRPr>
          </a:p>
          <a:p>
            <a:endParaRPr sz="2000">
              <a:solidFill>
                <a:prstClr val="black"/>
              </a:solidFill>
              <a:latin typeface="Times New Roman"/>
              <a:cs typeface="Times New Roman"/>
            </a:endParaRPr>
          </a:p>
          <a:p>
            <a:pPr marL="12700">
              <a:spcBef>
                <a:spcPts val="1335"/>
              </a:spcBef>
            </a:pPr>
            <a:r>
              <a:rPr sz="2200" spc="-15" dirty="0">
                <a:solidFill>
                  <a:srgbClr val="FF0000"/>
                </a:solidFill>
                <a:latin typeface="Verdana"/>
                <a:cs typeface="Verdana"/>
              </a:rPr>
              <a:t>E</a:t>
            </a:r>
            <a:r>
              <a:rPr sz="2200" spc="-25" dirty="0">
                <a:solidFill>
                  <a:srgbClr val="FF0000"/>
                </a:solidFill>
                <a:latin typeface="Verdana"/>
                <a:cs typeface="Verdana"/>
              </a:rPr>
              <a:t>M</a:t>
            </a:r>
            <a:r>
              <a:rPr spc="-5" dirty="0">
                <a:solidFill>
                  <a:srgbClr val="FF0000"/>
                </a:solidFill>
                <a:latin typeface="Verdana"/>
                <a:cs typeface="Verdana"/>
              </a:rPr>
              <a:t>(</a:t>
            </a:r>
            <a:r>
              <a:rPr spc="-20" dirty="0">
                <a:solidFill>
                  <a:srgbClr val="FF0000"/>
                </a:solidFill>
                <a:latin typeface="Verdana"/>
                <a:cs typeface="Verdana"/>
              </a:rPr>
              <a:t>Expe</a:t>
            </a:r>
            <a:r>
              <a:rPr spc="-10" dirty="0">
                <a:solidFill>
                  <a:srgbClr val="FF0000"/>
                </a:solidFill>
                <a:latin typeface="Verdana"/>
                <a:cs typeface="Verdana"/>
              </a:rPr>
              <a:t>cta</a:t>
            </a:r>
            <a:r>
              <a:rPr spc="-15" dirty="0">
                <a:solidFill>
                  <a:srgbClr val="FF0000"/>
                </a:solidFill>
                <a:latin typeface="Verdana"/>
                <a:cs typeface="Verdana"/>
              </a:rPr>
              <a:t>t</a:t>
            </a:r>
            <a:r>
              <a:rPr spc="5" dirty="0">
                <a:solidFill>
                  <a:srgbClr val="FF0000"/>
                </a:solidFill>
                <a:latin typeface="Verdana"/>
                <a:cs typeface="Verdana"/>
              </a:rPr>
              <a:t>i</a:t>
            </a:r>
            <a:r>
              <a:rPr spc="-15" dirty="0">
                <a:solidFill>
                  <a:srgbClr val="FF0000"/>
                </a:solidFill>
                <a:latin typeface="Verdana"/>
                <a:cs typeface="Verdana"/>
              </a:rPr>
              <a:t>on</a:t>
            </a:r>
            <a:r>
              <a:rPr spc="-5" dirty="0">
                <a:solidFill>
                  <a:srgbClr val="FF0000"/>
                </a:solidFill>
                <a:latin typeface="Verdana"/>
                <a:cs typeface="Verdana"/>
              </a:rPr>
              <a:t>-</a:t>
            </a:r>
            <a:r>
              <a:rPr spc="-25" dirty="0">
                <a:solidFill>
                  <a:srgbClr val="FF0000"/>
                </a:solidFill>
                <a:latin typeface="Verdana"/>
                <a:cs typeface="Verdana"/>
              </a:rPr>
              <a:t>M</a:t>
            </a:r>
            <a:r>
              <a:rPr spc="-15" dirty="0">
                <a:solidFill>
                  <a:srgbClr val="FF0000"/>
                </a:solidFill>
                <a:latin typeface="Verdana"/>
                <a:cs typeface="Verdana"/>
              </a:rPr>
              <a:t>ax</a:t>
            </a:r>
            <a:r>
              <a:rPr dirty="0">
                <a:solidFill>
                  <a:srgbClr val="FF0000"/>
                </a:solidFill>
                <a:latin typeface="Verdana"/>
                <a:cs typeface="Verdana"/>
              </a:rPr>
              <a:t>im</a:t>
            </a:r>
            <a:r>
              <a:rPr spc="5" dirty="0">
                <a:solidFill>
                  <a:srgbClr val="FF0000"/>
                </a:solidFill>
                <a:latin typeface="Verdana"/>
                <a:cs typeface="Verdana"/>
              </a:rPr>
              <a:t>i</a:t>
            </a:r>
            <a:r>
              <a:rPr spc="-5" dirty="0">
                <a:solidFill>
                  <a:srgbClr val="FF0000"/>
                </a:solidFill>
                <a:latin typeface="Verdana"/>
                <a:cs typeface="Verdana"/>
              </a:rPr>
              <a:t>zat</a:t>
            </a:r>
            <a:r>
              <a:rPr spc="10" dirty="0">
                <a:solidFill>
                  <a:srgbClr val="FF0000"/>
                </a:solidFill>
                <a:latin typeface="Verdana"/>
                <a:cs typeface="Verdana"/>
              </a:rPr>
              <a:t>i</a:t>
            </a:r>
            <a:r>
              <a:rPr spc="-15" dirty="0">
                <a:solidFill>
                  <a:srgbClr val="FF0000"/>
                </a:solidFill>
                <a:latin typeface="Verdana"/>
                <a:cs typeface="Verdana"/>
              </a:rPr>
              <a:t>o</a:t>
            </a:r>
            <a:r>
              <a:rPr spc="-5" dirty="0">
                <a:solidFill>
                  <a:srgbClr val="FF0000"/>
                </a:solidFill>
                <a:latin typeface="Verdana"/>
                <a:cs typeface="Verdana"/>
              </a:rPr>
              <a:t>n</a:t>
            </a:r>
            <a:r>
              <a:rPr dirty="0">
                <a:solidFill>
                  <a:srgbClr val="FF0000"/>
                </a:solidFill>
                <a:latin typeface="Verdana"/>
                <a:cs typeface="Verdana"/>
              </a:rPr>
              <a:t>)</a:t>
            </a:r>
            <a:r>
              <a:rPr spc="95" dirty="0">
                <a:solidFill>
                  <a:srgbClr val="FF0000"/>
                </a:solidFill>
                <a:latin typeface="Verdana"/>
                <a:cs typeface="Verdana"/>
              </a:rPr>
              <a:t> </a:t>
            </a:r>
            <a:r>
              <a:rPr sz="2200" spc="-20" dirty="0">
                <a:solidFill>
                  <a:srgbClr val="FF0000"/>
                </a:solidFill>
                <a:latin typeface="FangSong"/>
                <a:cs typeface="FangSong"/>
              </a:rPr>
              <a:t>算法是估计</a:t>
            </a:r>
            <a:r>
              <a:rPr sz="2200" spc="-25" dirty="0">
                <a:solidFill>
                  <a:srgbClr val="FF0000"/>
                </a:solidFill>
                <a:latin typeface="FangSong"/>
                <a:cs typeface="FangSong"/>
              </a:rPr>
              <a:t>隐</a:t>
            </a:r>
            <a:r>
              <a:rPr sz="2200" spc="-20" dirty="0">
                <a:solidFill>
                  <a:srgbClr val="FF0000"/>
                </a:solidFill>
                <a:latin typeface="FangSong"/>
                <a:cs typeface="FangSong"/>
              </a:rPr>
              <a:t>变</a:t>
            </a:r>
            <a:r>
              <a:rPr sz="2200" spc="-25" dirty="0">
                <a:solidFill>
                  <a:srgbClr val="FF0000"/>
                </a:solidFill>
                <a:latin typeface="FangSong"/>
                <a:cs typeface="FangSong"/>
              </a:rPr>
              <a:t>量的</a:t>
            </a:r>
            <a:r>
              <a:rPr sz="2200" spc="-20" dirty="0">
                <a:solidFill>
                  <a:srgbClr val="FF0000"/>
                </a:solidFill>
                <a:latin typeface="FangSong"/>
                <a:cs typeface="FangSong"/>
              </a:rPr>
              <a:t>利</a:t>
            </a:r>
            <a:r>
              <a:rPr sz="2200" spc="-25" dirty="0">
                <a:solidFill>
                  <a:srgbClr val="FF0000"/>
                </a:solidFill>
                <a:latin typeface="FangSong"/>
                <a:cs typeface="FangSong"/>
              </a:rPr>
              <a:t>器</a:t>
            </a:r>
            <a:endParaRPr sz="2200">
              <a:solidFill>
                <a:prstClr val="black"/>
              </a:solidFill>
              <a:latin typeface="FangSong"/>
              <a:cs typeface="FangSong"/>
            </a:endParaRPr>
          </a:p>
          <a:p>
            <a:pPr>
              <a:spcBef>
                <a:spcPts val="12"/>
              </a:spcBef>
            </a:pPr>
            <a:endParaRPr sz="2900">
              <a:solidFill>
                <a:prstClr val="black"/>
              </a:solidFill>
              <a:latin typeface="Times New Roman"/>
              <a:cs typeface="Times New Roman"/>
            </a:endParaRPr>
          </a:p>
          <a:p>
            <a:pPr marL="12700" marR="5080">
              <a:lnSpc>
                <a:spcPct val="106400"/>
              </a:lnSpc>
              <a:tabLst>
                <a:tab pos="687705" algn="l"/>
                <a:tab pos="7510145" algn="l"/>
              </a:tabLst>
            </a:pPr>
            <a:r>
              <a:rPr sz="2200" spc="-25" dirty="0">
                <a:solidFill>
                  <a:prstClr val="black"/>
                </a:solidFill>
                <a:latin typeface="FangSong"/>
                <a:cs typeface="FangSong"/>
              </a:rPr>
              <a:t>令</a:t>
            </a:r>
            <a:r>
              <a:rPr sz="2200" spc="-550" dirty="0">
                <a:solidFill>
                  <a:prstClr val="black"/>
                </a:solidFill>
                <a:latin typeface="FangSong"/>
                <a:cs typeface="FangSong"/>
              </a:rPr>
              <a:t> </a:t>
            </a:r>
            <a:r>
              <a:rPr sz="2200" b="1" spc="-15" dirty="0">
                <a:solidFill>
                  <a:prstClr val="black"/>
                </a:solidFill>
                <a:latin typeface="Palatino Linotype"/>
                <a:cs typeface="Palatino Linotype"/>
              </a:rPr>
              <a:t>X</a:t>
            </a:r>
            <a:r>
              <a:rPr sz="2200" b="1" dirty="0">
                <a:solidFill>
                  <a:prstClr val="black"/>
                </a:solidFill>
                <a:latin typeface="Palatino Linotype"/>
                <a:cs typeface="Palatino Linotype"/>
              </a:rPr>
              <a:t>	</a:t>
            </a:r>
            <a:r>
              <a:rPr sz="2200" spc="-15" dirty="0">
                <a:solidFill>
                  <a:prstClr val="black"/>
                </a:solidFill>
                <a:latin typeface="FangSong"/>
                <a:cs typeface="FangSong"/>
              </a:rPr>
              <a:t>表示</a:t>
            </a:r>
            <a:r>
              <a:rPr sz="2200" spc="-20" dirty="0">
                <a:solidFill>
                  <a:srgbClr val="151FFF"/>
                </a:solidFill>
                <a:latin typeface="FangSong"/>
                <a:cs typeface="FangSong"/>
              </a:rPr>
              <a:t>已观</a:t>
            </a:r>
            <a:r>
              <a:rPr sz="2200" spc="-25" dirty="0">
                <a:solidFill>
                  <a:srgbClr val="151FFF"/>
                </a:solidFill>
                <a:latin typeface="FangSong"/>
                <a:cs typeface="FangSong"/>
              </a:rPr>
              <a:t>测</a:t>
            </a:r>
            <a:r>
              <a:rPr sz="2200" spc="-20" dirty="0">
                <a:solidFill>
                  <a:srgbClr val="151FFF"/>
                </a:solidFill>
                <a:latin typeface="FangSong"/>
                <a:cs typeface="FangSong"/>
              </a:rPr>
              <a:t>变</a:t>
            </a:r>
            <a:r>
              <a:rPr sz="2200" spc="-25" dirty="0">
                <a:solidFill>
                  <a:srgbClr val="151FFF"/>
                </a:solidFill>
                <a:latin typeface="FangSong"/>
                <a:cs typeface="FangSong"/>
              </a:rPr>
              <a:t>量</a:t>
            </a:r>
            <a:r>
              <a:rPr sz="2200" spc="-15" dirty="0">
                <a:solidFill>
                  <a:srgbClr val="151FFF"/>
                </a:solidFill>
                <a:latin typeface="FangSong"/>
                <a:cs typeface="FangSong"/>
              </a:rPr>
              <a:t>集</a:t>
            </a:r>
            <a:r>
              <a:rPr sz="2200" spc="-15" dirty="0">
                <a:solidFill>
                  <a:prstClr val="black"/>
                </a:solidFill>
                <a:latin typeface="FangSong"/>
                <a:cs typeface="FangSong"/>
              </a:rPr>
              <a:t>，</a:t>
            </a:r>
            <a:r>
              <a:rPr sz="2200" b="1" spc="-15" dirty="0">
                <a:solidFill>
                  <a:prstClr val="black"/>
                </a:solidFill>
                <a:latin typeface="Palatino Linotype"/>
                <a:cs typeface="Palatino Linotype"/>
              </a:rPr>
              <a:t>Z</a:t>
            </a:r>
            <a:r>
              <a:rPr sz="2200" b="1" spc="-50" dirty="0">
                <a:solidFill>
                  <a:prstClr val="black"/>
                </a:solidFill>
                <a:latin typeface="Palatino Linotype"/>
                <a:cs typeface="Palatino Linotype"/>
              </a:rPr>
              <a:t> </a:t>
            </a:r>
            <a:r>
              <a:rPr sz="2200" spc="-15" dirty="0">
                <a:solidFill>
                  <a:prstClr val="black"/>
                </a:solidFill>
                <a:latin typeface="FangSong"/>
                <a:cs typeface="FangSong"/>
              </a:rPr>
              <a:t>表示</a:t>
            </a:r>
            <a:r>
              <a:rPr sz="2200" spc="-15" dirty="0">
                <a:solidFill>
                  <a:srgbClr val="151FFF"/>
                </a:solidFill>
                <a:latin typeface="FangSong"/>
                <a:cs typeface="FangSong"/>
              </a:rPr>
              <a:t>隐变量</a:t>
            </a:r>
            <a:r>
              <a:rPr sz="2200" spc="-35" dirty="0">
                <a:solidFill>
                  <a:srgbClr val="151FFF"/>
                </a:solidFill>
                <a:latin typeface="FangSong"/>
                <a:cs typeface="FangSong"/>
              </a:rPr>
              <a:t>集</a:t>
            </a:r>
            <a:r>
              <a:rPr sz="2200" spc="-15" dirty="0">
                <a:solidFill>
                  <a:prstClr val="black"/>
                </a:solidFill>
                <a:latin typeface="FangSong"/>
                <a:cs typeface="FangSong"/>
              </a:rPr>
              <a:t>，</a:t>
            </a:r>
            <a:r>
              <a:rPr sz="2200" spc="-25" dirty="0">
                <a:solidFill>
                  <a:prstClr val="black"/>
                </a:solidFill>
                <a:latin typeface="FangSong"/>
                <a:cs typeface="FangSong"/>
              </a:rPr>
              <a:t>欲对</a:t>
            </a:r>
            <a:r>
              <a:rPr sz="2200" spc="-20" dirty="0">
                <a:solidFill>
                  <a:prstClr val="black"/>
                </a:solidFill>
                <a:latin typeface="FangSong"/>
                <a:cs typeface="FangSong"/>
              </a:rPr>
              <a:t>模</a:t>
            </a:r>
            <a:r>
              <a:rPr sz="2200" spc="-25" dirty="0">
                <a:solidFill>
                  <a:prstClr val="black"/>
                </a:solidFill>
                <a:latin typeface="FangSong"/>
                <a:cs typeface="FangSong"/>
              </a:rPr>
              <a:t>型参数</a:t>
            </a:r>
            <a:r>
              <a:rPr sz="2200" dirty="0">
                <a:solidFill>
                  <a:prstClr val="black"/>
                </a:solidFill>
                <a:latin typeface="FangSong"/>
                <a:cs typeface="FangSong"/>
              </a:rPr>
              <a:t>	</a:t>
            </a:r>
            <a:r>
              <a:rPr sz="2200" spc="-25" dirty="0">
                <a:solidFill>
                  <a:prstClr val="black"/>
                </a:solidFill>
                <a:latin typeface="FangSong"/>
                <a:cs typeface="FangSong"/>
              </a:rPr>
              <a:t>做</a:t>
            </a:r>
            <a:r>
              <a:rPr sz="2200" spc="-15" dirty="0">
                <a:solidFill>
                  <a:prstClr val="black"/>
                </a:solidFill>
                <a:latin typeface="FangSong"/>
                <a:cs typeface="FangSong"/>
              </a:rPr>
              <a:t> </a:t>
            </a:r>
            <a:r>
              <a:rPr sz="2200" spc="-20" dirty="0">
                <a:solidFill>
                  <a:prstClr val="black"/>
                </a:solidFill>
                <a:latin typeface="FangSong"/>
                <a:cs typeface="FangSong"/>
              </a:rPr>
              <a:t>极</a:t>
            </a:r>
            <a:r>
              <a:rPr sz="2200" spc="-25" dirty="0">
                <a:solidFill>
                  <a:prstClr val="black"/>
                </a:solidFill>
                <a:latin typeface="FangSong"/>
                <a:cs typeface="FangSong"/>
              </a:rPr>
              <a:t>大似</a:t>
            </a:r>
            <a:r>
              <a:rPr sz="2200" spc="-20" dirty="0">
                <a:solidFill>
                  <a:prstClr val="black"/>
                </a:solidFill>
                <a:latin typeface="FangSong"/>
                <a:cs typeface="FangSong"/>
              </a:rPr>
              <a:t>然</a:t>
            </a:r>
            <a:r>
              <a:rPr sz="2200" spc="-25" dirty="0">
                <a:solidFill>
                  <a:prstClr val="black"/>
                </a:solidFill>
                <a:latin typeface="FangSong"/>
                <a:cs typeface="FangSong"/>
              </a:rPr>
              <a:t>估</a:t>
            </a:r>
            <a:r>
              <a:rPr sz="2200" spc="-20" dirty="0">
                <a:solidFill>
                  <a:prstClr val="black"/>
                </a:solidFill>
                <a:latin typeface="FangSong"/>
                <a:cs typeface="FangSong"/>
              </a:rPr>
              <a:t>计</a:t>
            </a:r>
            <a:r>
              <a:rPr sz="2200" spc="-15" dirty="0">
                <a:solidFill>
                  <a:prstClr val="black"/>
                </a:solidFill>
                <a:latin typeface="FangSong"/>
                <a:cs typeface="FangSong"/>
              </a:rPr>
              <a:t>，</a:t>
            </a:r>
            <a:r>
              <a:rPr sz="2200" spc="-25" dirty="0">
                <a:solidFill>
                  <a:prstClr val="black"/>
                </a:solidFill>
                <a:latin typeface="FangSong"/>
                <a:cs typeface="FangSong"/>
              </a:rPr>
              <a:t>则</a:t>
            </a:r>
            <a:r>
              <a:rPr sz="2200" spc="-10" dirty="0">
                <a:solidFill>
                  <a:prstClr val="black"/>
                </a:solidFill>
                <a:latin typeface="FangSong"/>
                <a:cs typeface="FangSong"/>
              </a:rPr>
              <a:t>应</a:t>
            </a:r>
            <a:r>
              <a:rPr sz="2200" spc="-25" dirty="0">
                <a:solidFill>
                  <a:prstClr val="black"/>
                </a:solidFill>
                <a:latin typeface="FangSong"/>
                <a:cs typeface="FangSong"/>
              </a:rPr>
              <a:t>最</a:t>
            </a:r>
            <a:r>
              <a:rPr sz="2200" spc="-10" dirty="0">
                <a:solidFill>
                  <a:prstClr val="black"/>
                </a:solidFill>
                <a:latin typeface="FangSong"/>
                <a:cs typeface="FangSong"/>
              </a:rPr>
              <a:t>大</a:t>
            </a:r>
            <a:r>
              <a:rPr sz="2200" spc="-25" dirty="0">
                <a:solidFill>
                  <a:prstClr val="black"/>
                </a:solidFill>
                <a:latin typeface="FangSong"/>
                <a:cs typeface="FangSong"/>
              </a:rPr>
              <a:t>化对</a:t>
            </a:r>
            <a:r>
              <a:rPr sz="2200" spc="-20" dirty="0">
                <a:solidFill>
                  <a:prstClr val="black"/>
                </a:solidFill>
                <a:latin typeface="FangSong"/>
                <a:cs typeface="FangSong"/>
              </a:rPr>
              <a:t>数</a:t>
            </a:r>
            <a:r>
              <a:rPr sz="2200" spc="-25" dirty="0">
                <a:solidFill>
                  <a:prstClr val="black"/>
                </a:solidFill>
                <a:latin typeface="FangSong"/>
                <a:cs typeface="FangSong"/>
              </a:rPr>
              <a:t>似</a:t>
            </a:r>
            <a:r>
              <a:rPr sz="2200" spc="-10" dirty="0">
                <a:solidFill>
                  <a:prstClr val="black"/>
                </a:solidFill>
                <a:latin typeface="FangSong"/>
                <a:cs typeface="FangSong"/>
              </a:rPr>
              <a:t>然</a:t>
            </a:r>
            <a:r>
              <a:rPr sz="2200" spc="-25" dirty="0">
                <a:solidFill>
                  <a:prstClr val="black"/>
                </a:solidFill>
                <a:latin typeface="FangSong"/>
                <a:cs typeface="FangSong"/>
              </a:rPr>
              <a:t>函数</a:t>
            </a:r>
            <a:endParaRPr sz="2200">
              <a:solidFill>
                <a:prstClr val="black"/>
              </a:solidFill>
              <a:latin typeface="FangSong"/>
              <a:cs typeface="FangSong"/>
            </a:endParaRPr>
          </a:p>
        </p:txBody>
      </p:sp>
      <p:sp>
        <p:nvSpPr>
          <p:cNvPr id="4" name="object 4"/>
          <p:cNvSpPr/>
          <p:nvPr/>
        </p:nvSpPr>
        <p:spPr>
          <a:xfrm>
            <a:off x="7647295" y="4261968"/>
            <a:ext cx="214926" cy="2298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47294" y="4491803"/>
            <a:ext cx="215265" cy="80645"/>
          </a:xfrm>
          <a:custGeom>
            <a:avLst/>
            <a:gdLst/>
            <a:ahLst/>
            <a:cxnLst/>
            <a:rect l="l" t="t" r="r" b="b"/>
            <a:pathLst>
              <a:path w="215265" h="80645">
                <a:moveTo>
                  <a:pt x="0" y="80196"/>
                </a:moveTo>
                <a:lnTo>
                  <a:pt x="214926" y="80196"/>
                </a:lnTo>
                <a:lnTo>
                  <a:pt x="214926" y="0"/>
                </a:lnTo>
                <a:lnTo>
                  <a:pt x="0" y="0"/>
                </a:lnTo>
                <a:lnTo>
                  <a:pt x="0" y="80196"/>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2441107" y="5115381"/>
            <a:ext cx="4217190" cy="32118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41106" y="5449939"/>
            <a:ext cx="4217670" cy="0"/>
          </a:xfrm>
          <a:custGeom>
            <a:avLst/>
            <a:gdLst/>
            <a:ahLst/>
            <a:cxnLst/>
            <a:rect l="l" t="t" r="r" b="b"/>
            <a:pathLst>
              <a:path w="4217670">
                <a:moveTo>
                  <a:pt x="0" y="0"/>
                </a:moveTo>
                <a:lnTo>
                  <a:pt x="4217189" y="0"/>
                </a:lnTo>
              </a:path>
            </a:pathLst>
          </a:custGeom>
          <a:ln w="28015">
            <a:solidFill>
              <a:srgbClr val="FFFFFF"/>
            </a:solidFill>
          </a:ln>
        </p:spPr>
        <p:txBody>
          <a:bodyPr wrap="square" lIns="0" tIns="0" rIns="0" bIns="0" rtlCol="0"/>
          <a:lstStyle/>
          <a:p>
            <a:endParaRPr>
              <a:solidFill>
                <a:prstClr val="black"/>
              </a:solidFill>
            </a:endParaRPr>
          </a:p>
        </p:txBody>
      </p:sp>
      <p:sp>
        <p:nvSpPr>
          <p:cNvPr id="8" name="object 8"/>
          <p:cNvSpPr txBox="1"/>
          <p:nvPr/>
        </p:nvSpPr>
        <p:spPr>
          <a:xfrm>
            <a:off x="3989070" y="5690951"/>
            <a:ext cx="3892550" cy="276860"/>
          </a:xfrm>
          <a:prstGeom prst="rect">
            <a:avLst/>
          </a:prstGeom>
        </p:spPr>
        <p:txBody>
          <a:bodyPr vert="horz" wrap="square" lIns="0" tIns="0" rIns="0" bIns="0" rtlCol="0">
            <a:spAutoFit/>
          </a:bodyPr>
          <a:lstStyle/>
          <a:p>
            <a:pPr marL="12700"/>
            <a:r>
              <a:rPr b="1" spc="-15" dirty="0">
                <a:solidFill>
                  <a:srgbClr val="151FFF"/>
                </a:solidFill>
                <a:latin typeface="Palatino Linotype"/>
                <a:cs typeface="Palatino Linotype"/>
              </a:rPr>
              <a:t>Z</a:t>
            </a:r>
            <a:r>
              <a:rPr b="1" spc="-10" dirty="0">
                <a:solidFill>
                  <a:srgbClr val="151FFF"/>
                </a:solidFill>
                <a:latin typeface="Palatino Linotype"/>
                <a:cs typeface="Palatino Linotype"/>
              </a:rPr>
              <a:t> </a:t>
            </a:r>
            <a:r>
              <a:rPr dirty="0">
                <a:solidFill>
                  <a:srgbClr val="151FFF"/>
                </a:solidFill>
                <a:latin typeface="FangSong"/>
                <a:cs typeface="FangSong"/>
              </a:rPr>
              <a:t>是隐变量，无法直接求解。怎么办？</a:t>
            </a:r>
            <a:endParaRPr>
              <a:solidFill>
                <a:srgbClr val="151FFF"/>
              </a:solidFill>
              <a:latin typeface="FangSong"/>
              <a:cs typeface="FangSong"/>
            </a:endParaRPr>
          </a:p>
        </p:txBody>
      </p:sp>
      <p:sp>
        <p:nvSpPr>
          <p:cNvPr id="11" name="标题 3"/>
          <p:cNvSpPr txBox="1">
            <a:spLocks/>
          </p:cNvSpPr>
          <p:nvPr/>
        </p:nvSpPr>
        <p:spPr>
          <a:xfrm>
            <a:off x="152400" y="48592"/>
            <a:ext cx="8839200" cy="78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EM</a:t>
            </a:r>
            <a:r>
              <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算法</a:t>
            </a:r>
            <a:r>
              <a:rPr kumimoji="0" lang="en-US" altLang="zh-CN"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-Expectation</a:t>
            </a:r>
            <a:r>
              <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 </a:t>
            </a:r>
            <a:r>
              <a:rPr lang="en-US" altLang="zh-CN" dirty="0">
                <a:solidFill>
                  <a:srgbClr val="16754D"/>
                </a:solidFill>
                <a:cs typeface=""/>
              </a:rPr>
              <a:t>Maximization</a:t>
            </a:r>
            <a:endPar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幼圆"/>
              <a:ea typeface="幼圆"/>
              <a:cs typeface=""/>
            </a:endParaRPr>
          </a:p>
        </p:txBody>
      </p:sp>
    </p:spTree>
    <p:extLst>
      <p:ext uri="{BB962C8B-B14F-4D97-AF65-F5344CB8AC3E}">
        <p14:creationId xmlns:p14="http://schemas.microsoft.com/office/powerpoint/2010/main" val="67623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1" y="1295400"/>
            <a:ext cx="8990056" cy="4114800"/>
          </a:xfrm>
          <a:prstGeom prst="rect">
            <a:avLst/>
          </a:prstGeom>
        </p:spPr>
      </p:pic>
      <p:sp>
        <p:nvSpPr>
          <p:cNvPr id="8" name="矩形 7"/>
          <p:cNvSpPr/>
          <p:nvPr/>
        </p:nvSpPr>
        <p:spPr>
          <a:xfrm>
            <a:off x="7239000" y="1905000"/>
            <a:ext cx="1371600" cy="646331"/>
          </a:xfrm>
          <a:prstGeom prst="rect">
            <a:avLst/>
          </a:prstGeom>
        </p:spPr>
        <p:txBody>
          <a:bodyPr wrap="square">
            <a:spAutoFit/>
          </a:bodyPr>
          <a:lstStyle/>
          <a:p>
            <a:r>
              <a:rPr lang="en-US" altLang="zh-CN" b="1" dirty="0">
                <a:solidFill>
                  <a:srgbClr val="C00000"/>
                </a:solidFill>
              </a:rPr>
              <a:t>A</a:t>
            </a:r>
            <a:r>
              <a:rPr lang="zh-CN" altLang="en-US" b="1" dirty="0">
                <a:solidFill>
                  <a:srgbClr val="C00000"/>
                </a:solidFill>
              </a:rPr>
              <a:t>硬币正面朝上的概率</a:t>
            </a:r>
            <a:endParaRPr lang="zh-CN" altLang="en-US" dirty="0"/>
          </a:p>
        </p:txBody>
      </p:sp>
      <p:sp>
        <p:nvSpPr>
          <p:cNvPr id="42" name="矩形 41"/>
          <p:cNvSpPr/>
          <p:nvPr/>
        </p:nvSpPr>
        <p:spPr>
          <a:xfrm>
            <a:off x="7239000" y="4114800"/>
            <a:ext cx="1371600" cy="646331"/>
          </a:xfrm>
          <a:prstGeom prst="rect">
            <a:avLst/>
          </a:prstGeom>
        </p:spPr>
        <p:txBody>
          <a:bodyPr wrap="square">
            <a:spAutoFit/>
          </a:bodyPr>
          <a:lstStyle/>
          <a:p>
            <a:r>
              <a:rPr lang="en-US" altLang="zh-CN" b="1" dirty="0">
                <a:solidFill>
                  <a:srgbClr val="C00000"/>
                </a:solidFill>
              </a:rPr>
              <a:t>B</a:t>
            </a:r>
            <a:r>
              <a:rPr lang="zh-CN" altLang="en-US" b="1" dirty="0">
                <a:solidFill>
                  <a:srgbClr val="C00000"/>
                </a:solidFill>
              </a:rPr>
              <a:t>硬币正面朝上的概率</a:t>
            </a:r>
            <a:endParaRPr lang="zh-CN" altLang="en-US" dirty="0"/>
          </a:p>
        </p:txBody>
      </p:sp>
      <p:sp>
        <p:nvSpPr>
          <p:cNvPr id="2" name="矩形 1">
            <a:extLst>
              <a:ext uri="{FF2B5EF4-FFF2-40B4-BE49-F238E27FC236}">
                <a16:creationId xmlns:a16="http://schemas.microsoft.com/office/drawing/2014/main" id="{596865C9-37DA-AF41-AF9C-E6E8B9E3752A}"/>
              </a:ext>
            </a:extLst>
          </p:cNvPr>
          <p:cNvSpPr/>
          <p:nvPr/>
        </p:nvSpPr>
        <p:spPr>
          <a:xfrm>
            <a:off x="152400" y="21522"/>
            <a:ext cx="8762227" cy="830997"/>
          </a:xfrm>
          <a:prstGeom prst="rect">
            <a:avLst/>
          </a:prstGeom>
        </p:spPr>
        <p:txBody>
          <a:bodyPr wrap="square">
            <a:spAutoFit/>
          </a:bodyPr>
          <a:lstStyle/>
          <a:p>
            <a:r>
              <a:rPr lang="zh-CN" altLang="en-US" sz="2400" dirty="0">
                <a:solidFill>
                  <a:srgbClr val="4F4F4F"/>
                </a:solidFill>
                <a:latin typeface="-apple-system"/>
              </a:rPr>
              <a:t>第一种情况是实验员</a:t>
            </a:r>
            <a:r>
              <a:rPr lang="zh-CN" altLang="en-US" sz="2400" dirty="0">
                <a:solidFill>
                  <a:srgbClr val="FF0000"/>
                </a:solidFill>
                <a:latin typeface="-apple-system"/>
              </a:rPr>
              <a:t>记录了每次丢的是哪个硬币</a:t>
            </a:r>
            <a:r>
              <a:rPr lang="en-US" altLang="zh-CN" sz="2400" dirty="0">
                <a:solidFill>
                  <a:srgbClr val="FF0000"/>
                </a:solidFill>
                <a:latin typeface="-apple-system"/>
              </a:rPr>
              <a:t>,</a:t>
            </a:r>
            <a:r>
              <a:rPr lang="zh-CN" altLang="en-US" sz="2400" dirty="0">
                <a:solidFill>
                  <a:srgbClr val="FF0000"/>
                </a:solidFill>
                <a:latin typeface="-apple-system"/>
              </a:rPr>
              <a:t>没有隐变量</a:t>
            </a:r>
            <a:r>
              <a:rPr lang="en-US" altLang="zh-CN" sz="2400" dirty="0">
                <a:solidFill>
                  <a:srgbClr val="FF0000"/>
                </a:solidFill>
                <a:latin typeface="-apple-system"/>
              </a:rPr>
              <a:t>,</a:t>
            </a:r>
            <a:r>
              <a:rPr lang="zh-CN" altLang="en-US" sz="2400" dirty="0">
                <a:solidFill>
                  <a:srgbClr val="FF0000"/>
                </a:solidFill>
                <a:latin typeface="-apple-system"/>
              </a:rPr>
              <a:t>直接最大似然就可以算出</a:t>
            </a:r>
            <a:r>
              <a:rPr lang="en" altLang="zh-CN" sz="2400" dirty="0">
                <a:solidFill>
                  <a:srgbClr val="FF0000"/>
                </a:solidFill>
                <a:latin typeface="-apple-system"/>
              </a:rPr>
              <a:t>A,B</a:t>
            </a:r>
            <a:r>
              <a:rPr lang="zh-CN" altLang="en-US" sz="2400" dirty="0">
                <a:solidFill>
                  <a:srgbClr val="FF0000"/>
                </a:solidFill>
                <a:latin typeface="-apple-system"/>
              </a:rPr>
              <a:t>的正面概率</a:t>
            </a:r>
            <a:endParaRPr lang="zh-CN" altLang="en-US" sz="2400" dirty="0">
              <a:solidFill>
                <a:srgbClr val="FF0000"/>
              </a:solidFill>
            </a:endParaRPr>
          </a:p>
        </p:txBody>
      </p:sp>
    </p:spTree>
    <p:extLst>
      <p:ext uri="{BB962C8B-B14F-4D97-AF65-F5344CB8AC3E}">
        <p14:creationId xmlns:p14="http://schemas.microsoft.com/office/powerpoint/2010/main" val="99375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37159" y="1066800"/>
            <a:ext cx="8616950" cy="4548638"/>
          </a:xfrm>
        </p:spPr>
        <p:txBody>
          <a:bodyPr>
            <a:noAutofit/>
          </a:bodyPr>
          <a:lstStyle/>
          <a:p>
            <a:pPr>
              <a:lnSpc>
                <a:spcPct val="150000"/>
              </a:lnSpc>
            </a:pPr>
            <a:r>
              <a:rPr lang="zh-CN" altLang="en-US" b="1" dirty="0">
                <a:latin typeface="+mn-ea"/>
                <a:ea typeface="+mn-ea"/>
                <a:cs typeface="宋体"/>
              </a:rPr>
              <a:t>贝叶斯决策论</a:t>
            </a:r>
            <a:endParaRPr lang="en-US" altLang="zh-CN" b="1" dirty="0">
              <a:latin typeface="+mn-ea"/>
              <a:ea typeface="+mn-ea"/>
              <a:cs typeface="宋体"/>
            </a:endParaRPr>
          </a:p>
          <a:p>
            <a:pPr>
              <a:lnSpc>
                <a:spcPct val="150000"/>
              </a:lnSpc>
            </a:pPr>
            <a:r>
              <a:rPr lang="zh-CN" altLang="en-US" b="1" dirty="0">
                <a:latin typeface="+mn-ea"/>
                <a:ea typeface="+mn-ea"/>
                <a:cs typeface="宋体"/>
              </a:rPr>
              <a:t>极大似然估计</a:t>
            </a:r>
            <a:endParaRPr lang="en-US" altLang="zh-CN" b="1" dirty="0">
              <a:latin typeface="+mn-ea"/>
              <a:ea typeface="+mn-ea"/>
              <a:cs typeface="宋体"/>
            </a:endParaRPr>
          </a:p>
          <a:p>
            <a:pPr>
              <a:lnSpc>
                <a:spcPct val="150000"/>
              </a:lnSpc>
            </a:pPr>
            <a:r>
              <a:rPr lang="en-US" altLang="zh-CN" b="1" dirty="0">
                <a:latin typeface="Verdana" charset="0"/>
                <a:ea typeface="Verdana" charset="0"/>
                <a:cs typeface="Verdana" charset="0"/>
              </a:rPr>
              <a:t>EM</a:t>
            </a:r>
            <a:r>
              <a:rPr lang="zh-CN" altLang="en-US" b="1" dirty="0">
                <a:latin typeface="+mn-ea"/>
                <a:cs typeface="宋体"/>
              </a:rPr>
              <a:t>算法 </a:t>
            </a:r>
            <a:endParaRPr lang="en-US" altLang="zh-CN" b="1" dirty="0">
              <a:latin typeface="+mn-ea"/>
              <a:cs typeface="宋体"/>
            </a:endParaRPr>
          </a:p>
          <a:p>
            <a:pPr>
              <a:lnSpc>
                <a:spcPct val="150000"/>
              </a:lnSpc>
            </a:pPr>
            <a:r>
              <a:rPr lang="zh-CN" altLang="en-US" b="1" dirty="0">
                <a:latin typeface="+mn-ea"/>
                <a:ea typeface="+mn-ea"/>
                <a:cs typeface="宋体"/>
              </a:rPr>
              <a:t>朴素贝叶斯分类器</a:t>
            </a:r>
            <a:endParaRPr lang="en-US" altLang="zh-CN" b="1" dirty="0">
              <a:latin typeface="+mn-ea"/>
              <a:ea typeface="+mn-ea"/>
              <a:cs typeface="宋体"/>
            </a:endParaRPr>
          </a:p>
          <a:p>
            <a:pPr>
              <a:lnSpc>
                <a:spcPct val="150000"/>
              </a:lnSpc>
            </a:pPr>
            <a:r>
              <a:rPr lang="zh-CN" altLang="en-US" b="1" dirty="0">
                <a:latin typeface="+mn-ea"/>
                <a:ea typeface="+mn-ea"/>
                <a:cs typeface="宋体"/>
              </a:rPr>
              <a:t>半朴素贝叶斯分类器</a:t>
            </a:r>
            <a:endParaRPr lang="en-US" altLang="zh-CN" b="1" dirty="0">
              <a:latin typeface="+mn-ea"/>
              <a:ea typeface="+mn-ea"/>
              <a:cs typeface="宋体"/>
            </a:endParaRPr>
          </a:p>
          <a:p>
            <a:pPr>
              <a:lnSpc>
                <a:spcPct val="150000"/>
              </a:lnSpc>
            </a:pPr>
            <a:r>
              <a:rPr lang="zh-CN" altLang="en-US" b="1" dirty="0">
                <a:latin typeface="+mn-ea"/>
                <a:ea typeface="+mn-ea"/>
                <a:cs typeface="宋体"/>
              </a:rPr>
              <a:t>贝叶斯网</a:t>
            </a:r>
            <a:endParaRPr lang="en-US" altLang="zh-CN" b="1" dirty="0">
              <a:latin typeface="+mn-ea"/>
              <a:ea typeface="+mn-ea"/>
              <a:cs typeface="宋体"/>
            </a:endParaRPr>
          </a:p>
        </p:txBody>
      </p:sp>
    </p:spTree>
    <p:extLst>
      <p:ext uri="{BB962C8B-B14F-4D97-AF65-F5344CB8AC3E}">
        <p14:creationId xmlns:p14="http://schemas.microsoft.com/office/powerpoint/2010/main" val="1633131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CD97CF-6EBF-C74F-8816-4C1064C89608}"/>
              </a:ext>
            </a:extLst>
          </p:cNvPr>
          <p:cNvSpPr/>
          <p:nvPr/>
        </p:nvSpPr>
        <p:spPr>
          <a:xfrm>
            <a:off x="152400" y="83403"/>
            <a:ext cx="8839200" cy="830997"/>
          </a:xfrm>
          <a:prstGeom prst="rect">
            <a:avLst/>
          </a:prstGeom>
        </p:spPr>
        <p:txBody>
          <a:bodyPr wrap="square">
            <a:spAutoFit/>
          </a:bodyPr>
          <a:lstStyle/>
          <a:p>
            <a:r>
              <a:rPr lang="zh-CN" altLang="en-US" sz="2400" dirty="0">
                <a:solidFill>
                  <a:srgbClr val="4F4F4F"/>
                </a:solidFill>
                <a:latin typeface="-apple-system"/>
              </a:rPr>
              <a:t>第二种情况就是</a:t>
            </a:r>
            <a:r>
              <a:rPr lang="zh-CN" altLang="en-US" sz="2400" dirty="0">
                <a:solidFill>
                  <a:srgbClr val="FF0000"/>
                </a:solidFill>
                <a:latin typeface="-apple-system"/>
              </a:rPr>
              <a:t>忘记记录每次丢的是</a:t>
            </a:r>
            <a:r>
              <a:rPr lang="en" altLang="zh-CN" sz="2400" dirty="0">
                <a:solidFill>
                  <a:srgbClr val="FF0000"/>
                </a:solidFill>
                <a:latin typeface="-apple-system"/>
              </a:rPr>
              <a:t>A</a:t>
            </a:r>
            <a:r>
              <a:rPr lang="zh-CN" altLang="en-US" sz="2400" dirty="0">
                <a:solidFill>
                  <a:srgbClr val="FF0000"/>
                </a:solidFill>
                <a:latin typeface="-apple-system"/>
              </a:rPr>
              <a:t>硬币还是</a:t>
            </a:r>
            <a:r>
              <a:rPr lang="en" altLang="zh-CN" sz="2400" dirty="0">
                <a:solidFill>
                  <a:srgbClr val="FF0000"/>
                </a:solidFill>
                <a:latin typeface="-apple-system"/>
              </a:rPr>
              <a:t>B</a:t>
            </a:r>
            <a:r>
              <a:rPr lang="zh-CN" altLang="en-US" sz="2400" dirty="0">
                <a:solidFill>
                  <a:srgbClr val="FF0000"/>
                </a:solidFill>
                <a:latin typeface="-apple-system"/>
              </a:rPr>
              <a:t>硬币了</a:t>
            </a:r>
            <a:r>
              <a:rPr lang="en-US" altLang="zh-CN" sz="2400" dirty="0">
                <a:solidFill>
                  <a:srgbClr val="FF0000"/>
                </a:solidFill>
                <a:latin typeface="-apple-system"/>
              </a:rPr>
              <a:t>,</a:t>
            </a:r>
            <a:r>
              <a:rPr lang="zh-CN" altLang="en-US" sz="2400" dirty="0">
                <a:solidFill>
                  <a:srgbClr val="FF0000"/>
                </a:solidFill>
                <a:latin typeface="-apple-system"/>
              </a:rPr>
              <a:t>所以每次实验结果需要特别考虑</a:t>
            </a:r>
            <a:r>
              <a:rPr lang="en-US" altLang="zh-CN" sz="2400" dirty="0">
                <a:solidFill>
                  <a:srgbClr val="FF0000"/>
                </a:solidFill>
                <a:latin typeface="-apple-system"/>
              </a:rPr>
              <a:t>. </a:t>
            </a:r>
            <a:endParaRPr lang="zh-CN" altLang="en-US" sz="2400" dirty="0">
              <a:solidFill>
                <a:srgbClr val="FF0000"/>
              </a:solidFill>
            </a:endParaRPr>
          </a:p>
        </p:txBody>
      </p:sp>
      <p:pic>
        <p:nvPicPr>
          <p:cNvPr id="4" name="图片 3"/>
          <p:cNvPicPr>
            <a:picLocks noChangeAspect="1"/>
          </p:cNvPicPr>
          <p:nvPr/>
        </p:nvPicPr>
        <p:blipFill>
          <a:blip r:embed="rId3"/>
          <a:stretch>
            <a:fillRect/>
          </a:stretch>
        </p:blipFill>
        <p:spPr>
          <a:xfrm>
            <a:off x="381000" y="1066800"/>
            <a:ext cx="4009042" cy="3200400"/>
          </a:xfrm>
          <a:prstGeom prst="rect">
            <a:avLst/>
          </a:prstGeom>
        </p:spPr>
      </p:pic>
      <p:sp>
        <p:nvSpPr>
          <p:cNvPr id="5" name="矩形 4"/>
          <p:cNvSpPr/>
          <p:nvPr/>
        </p:nvSpPr>
        <p:spPr>
          <a:xfrm>
            <a:off x="4191000" y="2743200"/>
            <a:ext cx="5121915" cy="369332"/>
          </a:xfrm>
          <a:prstGeom prst="rect">
            <a:avLst/>
          </a:prstGeom>
        </p:spPr>
        <p:txBody>
          <a:bodyPr wrap="none">
            <a:spAutoFit/>
          </a:bodyPr>
          <a:lstStyle/>
          <a:p>
            <a:r>
              <a:rPr lang="zh-CN" altLang="en-US" dirty="0">
                <a:solidFill>
                  <a:srgbClr val="FF0000"/>
                </a:solidFill>
                <a:latin typeface="-apple-system"/>
              </a:rPr>
              <a:t>每次丢的是</a:t>
            </a:r>
            <a:r>
              <a:rPr lang="en" altLang="zh-CN" dirty="0">
                <a:solidFill>
                  <a:srgbClr val="FF0000"/>
                </a:solidFill>
                <a:latin typeface="-apple-system"/>
              </a:rPr>
              <a:t>A</a:t>
            </a:r>
            <a:r>
              <a:rPr lang="zh-CN" altLang="en-US" dirty="0">
                <a:solidFill>
                  <a:srgbClr val="FF0000"/>
                </a:solidFill>
                <a:latin typeface="-apple-system"/>
              </a:rPr>
              <a:t>硬币还是</a:t>
            </a:r>
            <a:r>
              <a:rPr lang="en" altLang="zh-CN" dirty="0">
                <a:solidFill>
                  <a:srgbClr val="FF0000"/>
                </a:solidFill>
                <a:latin typeface="-apple-system"/>
              </a:rPr>
              <a:t>B</a:t>
            </a:r>
            <a:r>
              <a:rPr lang="zh-CN" altLang="en-US" dirty="0">
                <a:solidFill>
                  <a:srgbClr val="FF0000"/>
                </a:solidFill>
                <a:latin typeface="-apple-system"/>
              </a:rPr>
              <a:t>硬币：不知道（隐变量）</a:t>
            </a:r>
            <a:endParaRPr lang="zh-CN" altLang="en-US" dirty="0"/>
          </a:p>
        </p:txBody>
      </p:sp>
    </p:spTree>
    <p:extLst>
      <p:ext uri="{BB962C8B-B14F-4D97-AF65-F5344CB8AC3E}">
        <p14:creationId xmlns:p14="http://schemas.microsoft.com/office/powerpoint/2010/main" val="127451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0349" y="1236380"/>
            <a:ext cx="7802245" cy="3754489"/>
          </a:xfrm>
          <a:prstGeom prst="rect">
            <a:avLst/>
          </a:prstGeom>
        </p:spPr>
        <p:txBody>
          <a:bodyPr vert="horz" wrap="square" lIns="0" tIns="0" rIns="0" bIns="0" rtlCol="0">
            <a:spAutoFit/>
          </a:bodyPr>
          <a:lstStyle/>
          <a:p>
            <a:pPr marL="436245" indent="-424180"/>
            <a:r>
              <a:rPr sz="2400" spc="-5" dirty="0">
                <a:solidFill>
                  <a:prstClr val="black"/>
                </a:solidFill>
                <a:latin typeface="FangSong"/>
                <a:cs typeface="FangSong"/>
              </a:rPr>
              <a:t>如何处理“</a:t>
            </a:r>
            <a:r>
              <a:rPr sz="2400" spc="-5" dirty="0">
                <a:solidFill>
                  <a:srgbClr val="C00000"/>
                </a:solidFill>
                <a:latin typeface="FangSong"/>
                <a:cs typeface="FangSong"/>
              </a:rPr>
              <a:t>未观测到的</a:t>
            </a:r>
            <a:r>
              <a:rPr sz="2400" spc="-5" dirty="0">
                <a:solidFill>
                  <a:prstClr val="black"/>
                </a:solidFill>
                <a:latin typeface="FangSong"/>
                <a:cs typeface="FangSong"/>
              </a:rPr>
              <a:t>”变量？</a:t>
            </a:r>
            <a:endParaRPr sz="2400" dirty="0">
              <a:solidFill>
                <a:prstClr val="black"/>
              </a:solidFill>
              <a:latin typeface="FangSong"/>
              <a:cs typeface="FangSong"/>
            </a:endParaRPr>
          </a:p>
          <a:p>
            <a:pPr marL="436245" marR="114935">
              <a:lnSpc>
                <a:spcPct val="110000"/>
              </a:lnSpc>
              <a:spcBef>
                <a:spcPts val="1205"/>
              </a:spcBef>
            </a:pPr>
            <a:r>
              <a:rPr sz="2000" dirty="0">
                <a:solidFill>
                  <a:srgbClr val="00AF50"/>
                </a:solidFill>
                <a:latin typeface="FangSong"/>
                <a:cs typeface="FangSong"/>
              </a:rPr>
              <a:t>例如，</a:t>
            </a:r>
            <a:r>
              <a:rPr sz="2000" spc="-15" dirty="0">
                <a:solidFill>
                  <a:srgbClr val="00AF50"/>
                </a:solidFill>
                <a:latin typeface="FangSong"/>
                <a:cs typeface="FangSong"/>
              </a:rPr>
              <a:t>西</a:t>
            </a:r>
            <a:r>
              <a:rPr sz="2000" spc="-5" dirty="0">
                <a:solidFill>
                  <a:srgbClr val="00AF50"/>
                </a:solidFill>
                <a:latin typeface="FangSong"/>
                <a:cs typeface="FangSong"/>
              </a:rPr>
              <a:t>瓜</a:t>
            </a:r>
            <a:r>
              <a:rPr sz="2000" spc="-10" dirty="0">
                <a:solidFill>
                  <a:srgbClr val="00AF50"/>
                </a:solidFill>
                <a:latin typeface="FangSong"/>
                <a:cs typeface="FangSong"/>
              </a:rPr>
              <a:t>已</a:t>
            </a:r>
            <a:r>
              <a:rPr sz="2000" dirty="0">
                <a:solidFill>
                  <a:srgbClr val="00AF50"/>
                </a:solidFill>
                <a:latin typeface="FangSong"/>
                <a:cs typeface="FangSong"/>
              </a:rPr>
              <a:t>经脱</a:t>
            </a:r>
            <a:r>
              <a:rPr sz="2000" spc="5" dirty="0">
                <a:solidFill>
                  <a:srgbClr val="00AF50"/>
                </a:solidFill>
                <a:latin typeface="FangSong"/>
                <a:cs typeface="FangSong"/>
              </a:rPr>
              <a:t>落</a:t>
            </a:r>
            <a:r>
              <a:rPr sz="2000" spc="-10" dirty="0">
                <a:solidFill>
                  <a:srgbClr val="00AF50"/>
                </a:solidFill>
                <a:latin typeface="FangSong"/>
                <a:cs typeface="FangSong"/>
              </a:rPr>
              <a:t>的</a:t>
            </a:r>
            <a:r>
              <a:rPr sz="2000" dirty="0">
                <a:solidFill>
                  <a:srgbClr val="00AF50"/>
                </a:solidFill>
                <a:latin typeface="FangSong"/>
                <a:cs typeface="FangSong"/>
              </a:rPr>
              <a:t>根</a:t>
            </a:r>
            <a:r>
              <a:rPr sz="2000" spc="-10" dirty="0">
                <a:solidFill>
                  <a:srgbClr val="00AF50"/>
                </a:solidFill>
                <a:latin typeface="FangSong"/>
                <a:cs typeface="FangSong"/>
              </a:rPr>
              <a:t>蒂</a:t>
            </a:r>
            <a:r>
              <a:rPr sz="2000" dirty="0">
                <a:solidFill>
                  <a:srgbClr val="00AF50"/>
                </a:solidFill>
                <a:latin typeface="FangSong"/>
                <a:cs typeface="FangSong"/>
              </a:rPr>
              <a:t>，无</a:t>
            </a:r>
            <a:r>
              <a:rPr sz="2000" spc="5" dirty="0">
                <a:solidFill>
                  <a:srgbClr val="00AF50"/>
                </a:solidFill>
                <a:latin typeface="FangSong"/>
                <a:cs typeface="FangSong"/>
              </a:rPr>
              <a:t>法</a:t>
            </a:r>
            <a:r>
              <a:rPr sz="2000" spc="-10" dirty="0">
                <a:solidFill>
                  <a:srgbClr val="00AF50"/>
                </a:solidFill>
                <a:latin typeface="FangSong"/>
                <a:cs typeface="FangSong"/>
              </a:rPr>
              <a:t>看</a:t>
            </a:r>
            <a:r>
              <a:rPr sz="2000" dirty="0">
                <a:solidFill>
                  <a:srgbClr val="00AF50"/>
                </a:solidFill>
                <a:latin typeface="FangSong"/>
                <a:cs typeface="FangSong"/>
              </a:rPr>
              <a:t>出</a:t>
            </a:r>
            <a:r>
              <a:rPr sz="2000" spc="-10" dirty="0">
                <a:solidFill>
                  <a:srgbClr val="00AF50"/>
                </a:solidFill>
                <a:latin typeface="FangSong"/>
                <a:cs typeface="FangSong"/>
              </a:rPr>
              <a:t>是</a:t>
            </a:r>
            <a:r>
              <a:rPr sz="2000" dirty="0">
                <a:solidFill>
                  <a:srgbClr val="00AF50"/>
                </a:solidFill>
                <a:latin typeface="FangSong"/>
                <a:cs typeface="FangSong"/>
              </a:rPr>
              <a:t>“蜷</a:t>
            </a:r>
            <a:r>
              <a:rPr sz="2000" spc="5" dirty="0">
                <a:solidFill>
                  <a:srgbClr val="00AF50"/>
                </a:solidFill>
                <a:latin typeface="FangSong"/>
                <a:cs typeface="FangSong"/>
              </a:rPr>
              <a:t>缩</a:t>
            </a:r>
            <a:r>
              <a:rPr sz="2000" spc="-10" dirty="0">
                <a:solidFill>
                  <a:srgbClr val="00AF50"/>
                </a:solidFill>
                <a:latin typeface="FangSong"/>
                <a:cs typeface="FangSong"/>
              </a:rPr>
              <a:t>”</a:t>
            </a:r>
            <a:r>
              <a:rPr sz="2000" dirty="0">
                <a:solidFill>
                  <a:srgbClr val="00AF50"/>
                </a:solidFill>
                <a:latin typeface="FangSong"/>
                <a:cs typeface="FangSong"/>
              </a:rPr>
              <a:t>还</a:t>
            </a:r>
            <a:r>
              <a:rPr sz="2000" spc="-10" dirty="0">
                <a:solidFill>
                  <a:srgbClr val="00AF50"/>
                </a:solidFill>
                <a:latin typeface="FangSong"/>
                <a:cs typeface="FangSong"/>
              </a:rPr>
              <a:t>是</a:t>
            </a:r>
            <a:r>
              <a:rPr sz="2000" dirty="0">
                <a:solidFill>
                  <a:srgbClr val="00AF50"/>
                </a:solidFill>
                <a:latin typeface="FangSong"/>
                <a:cs typeface="FangSong"/>
              </a:rPr>
              <a:t>“坚</a:t>
            </a:r>
            <a:r>
              <a:rPr sz="2000" spc="5" dirty="0">
                <a:solidFill>
                  <a:srgbClr val="00AF50"/>
                </a:solidFill>
                <a:latin typeface="FangSong"/>
                <a:cs typeface="FangSong"/>
              </a:rPr>
              <a:t>挺</a:t>
            </a:r>
            <a:r>
              <a:rPr sz="2000" spc="-35" dirty="0">
                <a:solidFill>
                  <a:srgbClr val="00AF50"/>
                </a:solidFill>
                <a:latin typeface="FangSong"/>
                <a:cs typeface="FangSong"/>
              </a:rPr>
              <a:t>”</a:t>
            </a:r>
            <a:r>
              <a:rPr sz="2000" spc="-204" dirty="0">
                <a:solidFill>
                  <a:srgbClr val="00AF50"/>
                </a:solidFill>
                <a:latin typeface="Courier New"/>
                <a:cs typeface="Courier New"/>
              </a:rPr>
              <a:t>, </a:t>
            </a:r>
            <a:r>
              <a:rPr sz="2000" dirty="0">
                <a:solidFill>
                  <a:srgbClr val="00AF50"/>
                </a:solidFill>
                <a:latin typeface="FangSong"/>
                <a:cs typeface="FangSong"/>
              </a:rPr>
              <a:t>则训练</a:t>
            </a:r>
            <a:r>
              <a:rPr sz="2000" spc="-15" dirty="0">
                <a:solidFill>
                  <a:srgbClr val="00AF50"/>
                </a:solidFill>
                <a:latin typeface="FangSong"/>
                <a:cs typeface="FangSong"/>
              </a:rPr>
              <a:t>样</a:t>
            </a:r>
            <a:r>
              <a:rPr sz="2000" dirty="0">
                <a:solidFill>
                  <a:srgbClr val="00AF50"/>
                </a:solidFill>
                <a:latin typeface="FangSong"/>
                <a:cs typeface="FangSong"/>
              </a:rPr>
              <a:t>本</a:t>
            </a:r>
            <a:r>
              <a:rPr sz="2000" spc="-15" dirty="0">
                <a:solidFill>
                  <a:srgbClr val="00AF50"/>
                </a:solidFill>
                <a:latin typeface="FangSong"/>
                <a:cs typeface="FangSong"/>
              </a:rPr>
              <a:t>的</a:t>
            </a:r>
            <a:r>
              <a:rPr sz="2000" dirty="0">
                <a:solidFill>
                  <a:srgbClr val="00AF50"/>
                </a:solidFill>
                <a:latin typeface="FangSong"/>
                <a:cs typeface="FangSong"/>
              </a:rPr>
              <a:t>“根蒂</a:t>
            </a:r>
            <a:r>
              <a:rPr sz="2000" spc="-15" dirty="0">
                <a:solidFill>
                  <a:srgbClr val="00AF50"/>
                </a:solidFill>
                <a:latin typeface="FangSong"/>
                <a:cs typeface="FangSong"/>
              </a:rPr>
              <a:t>”</a:t>
            </a:r>
            <a:r>
              <a:rPr sz="2000" dirty="0">
                <a:solidFill>
                  <a:srgbClr val="00AF50"/>
                </a:solidFill>
                <a:latin typeface="FangSong"/>
                <a:cs typeface="FangSong"/>
              </a:rPr>
              <a:t>属</a:t>
            </a:r>
            <a:r>
              <a:rPr sz="2000" spc="-15" dirty="0">
                <a:solidFill>
                  <a:srgbClr val="00AF50"/>
                </a:solidFill>
                <a:latin typeface="FangSong"/>
                <a:cs typeface="FangSong"/>
              </a:rPr>
              <a:t>性</a:t>
            </a:r>
            <a:r>
              <a:rPr sz="2000" dirty="0">
                <a:solidFill>
                  <a:srgbClr val="00AF50"/>
                </a:solidFill>
                <a:latin typeface="FangSong"/>
                <a:cs typeface="FangSong"/>
              </a:rPr>
              <a:t>变量值</a:t>
            </a:r>
            <a:r>
              <a:rPr sz="2000" spc="-15" dirty="0">
                <a:solidFill>
                  <a:srgbClr val="00AF50"/>
                </a:solidFill>
                <a:latin typeface="FangSong"/>
                <a:cs typeface="FangSong"/>
              </a:rPr>
              <a:t>未</a:t>
            </a:r>
            <a:r>
              <a:rPr sz="2000" dirty="0">
                <a:solidFill>
                  <a:srgbClr val="00AF50"/>
                </a:solidFill>
                <a:latin typeface="FangSong"/>
                <a:cs typeface="FangSong"/>
              </a:rPr>
              <a:t>知</a:t>
            </a:r>
            <a:endParaRPr sz="2000" dirty="0">
              <a:solidFill>
                <a:prstClr val="black"/>
              </a:solidFill>
              <a:latin typeface="FangSong"/>
              <a:cs typeface="FangSong"/>
            </a:endParaRPr>
          </a:p>
          <a:p>
            <a:pPr>
              <a:spcBef>
                <a:spcPts val="15"/>
              </a:spcBef>
            </a:pPr>
            <a:endParaRPr sz="1750" dirty="0">
              <a:solidFill>
                <a:prstClr val="black"/>
              </a:solidFill>
              <a:latin typeface="Times New Roman"/>
              <a:cs typeface="Times New Roman"/>
            </a:endParaRPr>
          </a:p>
          <a:p>
            <a:pPr marL="436245"/>
            <a:r>
              <a:rPr sz="2000" spc="10" dirty="0">
                <a:solidFill>
                  <a:prstClr val="black"/>
                </a:solidFill>
                <a:latin typeface="FangSong"/>
                <a:cs typeface="FangSong"/>
              </a:rPr>
              <a:t>未观</a:t>
            </a:r>
            <a:r>
              <a:rPr sz="2000" dirty="0">
                <a:solidFill>
                  <a:prstClr val="black"/>
                </a:solidFill>
                <a:latin typeface="FangSong"/>
                <a:cs typeface="FangSong"/>
              </a:rPr>
              <a:t>测变量</a:t>
            </a:r>
            <a:r>
              <a:rPr sz="2000" spc="-335" dirty="0">
                <a:solidFill>
                  <a:prstClr val="black"/>
                </a:solidFill>
                <a:latin typeface="FangSong"/>
                <a:cs typeface="FangSong"/>
              </a:rPr>
              <a:t> </a:t>
            </a:r>
            <a:r>
              <a:rPr sz="2000" dirty="0">
                <a:solidFill>
                  <a:prstClr val="black"/>
                </a:solidFill>
                <a:latin typeface="Wingdings"/>
                <a:cs typeface="Wingdings"/>
              </a:rPr>
              <a:t></a:t>
            </a:r>
            <a:r>
              <a:rPr sz="2000" spc="-1300" dirty="0">
                <a:solidFill>
                  <a:prstClr val="black"/>
                </a:solidFill>
                <a:latin typeface="Wingdings"/>
                <a:cs typeface="Wingdings"/>
              </a:rPr>
              <a:t> </a:t>
            </a:r>
            <a:r>
              <a:rPr sz="2000" spc="10" dirty="0">
                <a:solidFill>
                  <a:srgbClr val="151FFF"/>
                </a:solidFill>
                <a:latin typeface="FangSong"/>
                <a:cs typeface="FangSong"/>
              </a:rPr>
              <a:t>隐变</a:t>
            </a:r>
            <a:r>
              <a:rPr sz="2000" dirty="0">
                <a:solidFill>
                  <a:srgbClr val="151FFF"/>
                </a:solidFill>
                <a:latin typeface="FangSong"/>
                <a:cs typeface="FangSong"/>
              </a:rPr>
              <a:t>量</a:t>
            </a:r>
            <a:r>
              <a:rPr sz="2000" spc="-340" dirty="0">
                <a:solidFill>
                  <a:srgbClr val="151FFF"/>
                </a:solidFill>
                <a:latin typeface="FangSong"/>
                <a:cs typeface="FangSong"/>
              </a:rPr>
              <a:t> </a:t>
            </a:r>
            <a:r>
              <a:rPr sz="1600" spc="-15" dirty="0">
                <a:solidFill>
                  <a:srgbClr val="151FFF"/>
                </a:solidFill>
                <a:latin typeface="Verdana"/>
                <a:cs typeface="Verdana"/>
              </a:rPr>
              <a:t>(</a:t>
            </a:r>
            <a:r>
              <a:rPr sz="1600" spc="-20" dirty="0">
                <a:solidFill>
                  <a:srgbClr val="151FFF"/>
                </a:solidFill>
                <a:latin typeface="Verdana"/>
                <a:cs typeface="Verdana"/>
              </a:rPr>
              <a:t>l</a:t>
            </a:r>
            <a:r>
              <a:rPr sz="1600" spc="-10" dirty="0">
                <a:solidFill>
                  <a:srgbClr val="151FFF"/>
                </a:solidFill>
                <a:latin typeface="Verdana"/>
                <a:cs typeface="Verdana"/>
              </a:rPr>
              <a:t>at</a:t>
            </a:r>
            <a:r>
              <a:rPr sz="1600" spc="-20" dirty="0">
                <a:solidFill>
                  <a:srgbClr val="151FFF"/>
                </a:solidFill>
                <a:latin typeface="Verdana"/>
                <a:cs typeface="Verdana"/>
              </a:rPr>
              <a:t>e</a:t>
            </a:r>
            <a:r>
              <a:rPr sz="1600" spc="-10" dirty="0">
                <a:solidFill>
                  <a:srgbClr val="151FFF"/>
                </a:solidFill>
                <a:latin typeface="Verdana"/>
                <a:cs typeface="Verdana"/>
              </a:rPr>
              <a:t>nt</a:t>
            </a:r>
            <a:r>
              <a:rPr sz="1600" spc="15" dirty="0">
                <a:solidFill>
                  <a:srgbClr val="151FFF"/>
                </a:solidFill>
                <a:latin typeface="Verdana"/>
                <a:cs typeface="Verdana"/>
              </a:rPr>
              <a:t> </a:t>
            </a:r>
            <a:r>
              <a:rPr sz="1600" spc="-45" dirty="0">
                <a:solidFill>
                  <a:srgbClr val="151FFF"/>
                </a:solidFill>
                <a:latin typeface="Verdana"/>
                <a:cs typeface="Verdana"/>
              </a:rPr>
              <a:t>v</a:t>
            </a:r>
            <a:r>
              <a:rPr sz="1600" spc="-10" dirty="0">
                <a:solidFill>
                  <a:srgbClr val="151FFF"/>
                </a:solidFill>
                <a:latin typeface="Verdana"/>
                <a:cs typeface="Verdana"/>
              </a:rPr>
              <a:t>ariable)</a:t>
            </a:r>
            <a:endParaRPr sz="1600" dirty="0">
              <a:solidFill>
                <a:srgbClr val="151FFF"/>
              </a:solidFill>
              <a:latin typeface="Verdana"/>
              <a:cs typeface="Verdana"/>
            </a:endParaRPr>
          </a:p>
          <a:p>
            <a:endParaRPr sz="2000" dirty="0">
              <a:solidFill>
                <a:prstClr val="black"/>
              </a:solidFill>
              <a:latin typeface="Times New Roman"/>
              <a:cs typeface="Times New Roman"/>
            </a:endParaRPr>
          </a:p>
          <a:p>
            <a:pPr marL="12700">
              <a:spcBef>
                <a:spcPts val="1335"/>
              </a:spcBef>
            </a:pPr>
            <a:r>
              <a:rPr sz="2200" spc="-15" dirty="0">
                <a:solidFill>
                  <a:srgbClr val="FF0000"/>
                </a:solidFill>
                <a:latin typeface="Verdana"/>
                <a:cs typeface="Verdana"/>
              </a:rPr>
              <a:t>E</a:t>
            </a:r>
            <a:r>
              <a:rPr sz="2200" spc="-25" dirty="0">
                <a:solidFill>
                  <a:srgbClr val="FF0000"/>
                </a:solidFill>
                <a:latin typeface="Verdana"/>
                <a:cs typeface="Verdana"/>
              </a:rPr>
              <a:t>M</a:t>
            </a:r>
            <a:r>
              <a:rPr spc="-5" dirty="0">
                <a:solidFill>
                  <a:srgbClr val="FF0000"/>
                </a:solidFill>
                <a:latin typeface="Verdana"/>
                <a:cs typeface="Verdana"/>
              </a:rPr>
              <a:t>(</a:t>
            </a:r>
            <a:r>
              <a:rPr spc="-20" dirty="0">
                <a:solidFill>
                  <a:srgbClr val="FF0000"/>
                </a:solidFill>
                <a:latin typeface="Verdana"/>
                <a:cs typeface="Verdana"/>
              </a:rPr>
              <a:t>Expe</a:t>
            </a:r>
            <a:r>
              <a:rPr spc="-10" dirty="0">
                <a:solidFill>
                  <a:srgbClr val="FF0000"/>
                </a:solidFill>
                <a:latin typeface="Verdana"/>
                <a:cs typeface="Verdana"/>
              </a:rPr>
              <a:t>cta</a:t>
            </a:r>
            <a:r>
              <a:rPr spc="-15" dirty="0">
                <a:solidFill>
                  <a:srgbClr val="FF0000"/>
                </a:solidFill>
                <a:latin typeface="Verdana"/>
                <a:cs typeface="Verdana"/>
              </a:rPr>
              <a:t>t</a:t>
            </a:r>
            <a:r>
              <a:rPr spc="5" dirty="0">
                <a:solidFill>
                  <a:srgbClr val="FF0000"/>
                </a:solidFill>
                <a:latin typeface="Verdana"/>
                <a:cs typeface="Verdana"/>
              </a:rPr>
              <a:t>i</a:t>
            </a:r>
            <a:r>
              <a:rPr spc="-15" dirty="0">
                <a:solidFill>
                  <a:srgbClr val="FF0000"/>
                </a:solidFill>
                <a:latin typeface="Verdana"/>
                <a:cs typeface="Verdana"/>
              </a:rPr>
              <a:t>on</a:t>
            </a:r>
            <a:r>
              <a:rPr spc="-5" dirty="0">
                <a:solidFill>
                  <a:srgbClr val="FF0000"/>
                </a:solidFill>
                <a:latin typeface="Verdana"/>
                <a:cs typeface="Verdana"/>
              </a:rPr>
              <a:t>-</a:t>
            </a:r>
            <a:r>
              <a:rPr spc="-25" dirty="0">
                <a:solidFill>
                  <a:srgbClr val="FF0000"/>
                </a:solidFill>
                <a:latin typeface="Verdana"/>
                <a:cs typeface="Verdana"/>
              </a:rPr>
              <a:t>M</a:t>
            </a:r>
            <a:r>
              <a:rPr spc="-15" dirty="0">
                <a:solidFill>
                  <a:srgbClr val="FF0000"/>
                </a:solidFill>
                <a:latin typeface="Verdana"/>
                <a:cs typeface="Verdana"/>
              </a:rPr>
              <a:t>ax</a:t>
            </a:r>
            <a:r>
              <a:rPr dirty="0">
                <a:solidFill>
                  <a:srgbClr val="FF0000"/>
                </a:solidFill>
                <a:latin typeface="Verdana"/>
                <a:cs typeface="Verdana"/>
              </a:rPr>
              <a:t>im</a:t>
            </a:r>
            <a:r>
              <a:rPr spc="5" dirty="0">
                <a:solidFill>
                  <a:srgbClr val="FF0000"/>
                </a:solidFill>
                <a:latin typeface="Verdana"/>
                <a:cs typeface="Verdana"/>
              </a:rPr>
              <a:t>i</a:t>
            </a:r>
            <a:r>
              <a:rPr spc="-5" dirty="0">
                <a:solidFill>
                  <a:srgbClr val="FF0000"/>
                </a:solidFill>
                <a:latin typeface="Verdana"/>
                <a:cs typeface="Verdana"/>
              </a:rPr>
              <a:t>zat</a:t>
            </a:r>
            <a:r>
              <a:rPr spc="10" dirty="0">
                <a:solidFill>
                  <a:srgbClr val="FF0000"/>
                </a:solidFill>
                <a:latin typeface="Verdana"/>
                <a:cs typeface="Verdana"/>
              </a:rPr>
              <a:t>i</a:t>
            </a:r>
            <a:r>
              <a:rPr spc="-15" dirty="0">
                <a:solidFill>
                  <a:srgbClr val="FF0000"/>
                </a:solidFill>
                <a:latin typeface="Verdana"/>
                <a:cs typeface="Verdana"/>
              </a:rPr>
              <a:t>o</a:t>
            </a:r>
            <a:r>
              <a:rPr spc="-5" dirty="0">
                <a:solidFill>
                  <a:srgbClr val="FF0000"/>
                </a:solidFill>
                <a:latin typeface="Verdana"/>
                <a:cs typeface="Verdana"/>
              </a:rPr>
              <a:t>n</a:t>
            </a:r>
            <a:r>
              <a:rPr dirty="0">
                <a:solidFill>
                  <a:srgbClr val="FF0000"/>
                </a:solidFill>
                <a:latin typeface="Verdana"/>
                <a:cs typeface="Verdana"/>
              </a:rPr>
              <a:t>)</a:t>
            </a:r>
            <a:r>
              <a:rPr spc="95" dirty="0">
                <a:solidFill>
                  <a:srgbClr val="FF0000"/>
                </a:solidFill>
                <a:latin typeface="Verdana"/>
                <a:cs typeface="Verdana"/>
              </a:rPr>
              <a:t> </a:t>
            </a:r>
            <a:r>
              <a:rPr sz="2200" spc="-20" dirty="0">
                <a:solidFill>
                  <a:srgbClr val="FF0000"/>
                </a:solidFill>
                <a:latin typeface="FangSong"/>
                <a:cs typeface="FangSong"/>
              </a:rPr>
              <a:t>算法是估计</a:t>
            </a:r>
            <a:r>
              <a:rPr sz="2200" spc="-25" dirty="0">
                <a:solidFill>
                  <a:srgbClr val="FF0000"/>
                </a:solidFill>
                <a:latin typeface="FangSong"/>
                <a:cs typeface="FangSong"/>
              </a:rPr>
              <a:t>隐</a:t>
            </a:r>
            <a:r>
              <a:rPr sz="2200" spc="-20" dirty="0">
                <a:solidFill>
                  <a:srgbClr val="FF0000"/>
                </a:solidFill>
                <a:latin typeface="FangSong"/>
                <a:cs typeface="FangSong"/>
              </a:rPr>
              <a:t>变</a:t>
            </a:r>
            <a:r>
              <a:rPr sz="2200" spc="-25" dirty="0">
                <a:solidFill>
                  <a:srgbClr val="FF0000"/>
                </a:solidFill>
                <a:latin typeface="FangSong"/>
                <a:cs typeface="FangSong"/>
              </a:rPr>
              <a:t>量的</a:t>
            </a:r>
            <a:r>
              <a:rPr sz="2200" spc="-20" dirty="0">
                <a:solidFill>
                  <a:srgbClr val="FF0000"/>
                </a:solidFill>
                <a:latin typeface="FangSong"/>
                <a:cs typeface="FangSong"/>
              </a:rPr>
              <a:t>利</a:t>
            </a:r>
            <a:r>
              <a:rPr sz="2200" spc="-25" dirty="0">
                <a:solidFill>
                  <a:srgbClr val="FF0000"/>
                </a:solidFill>
                <a:latin typeface="FangSong"/>
                <a:cs typeface="FangSong"/>
              </a:rPr>
              <a:t>器</a:t>
            </a:r>
            <a:endParaRPr sz="2200" dirty="0">
              <a:solidFill>
                <a:prstClr val="black"/>
              </a:solidFill>
              <a:latin typeface="FangSong"/>
              <a:cs typeface="FangSong"/>
            </a:endParaRPr>
          </a:p>
          <a:p>
            <a:pPr>
              <a:spcBef>
                <a:spcPts val="12"/>
              </a:spcBef>
            </a:pPr>
            <a:endParaRPr sz="2900" dirty="0">
              <a:solidFill>
                <a:prstClr val="black"/>
              </a:solidFill>
              <a:latin typeface="Times New Roman"/>
              <a:cs typeface="Times New Roman"/>
            </a:endParaRPr>
          </a:p>
          <a:p>
            <a:pPr marL="12700" marR="5080">
              <a:lnSpc>
                <a:spcPct val="106400"/>
              </a:lnSpc>
              <a:tabLst>
                <a:tab pos="687705" algn="l"/>
                <a:tab pos="7510145" algn="l"/>
              </a:tabLst>
            </a:pPr>
            <a:r>
              <a:rPr sz="2200" spc="-25" dirty="0">
                <a:solidFill>
                  <a:prstClr val="black"/>
                </a:solidFill>
                <a:latin typeface="FangSong"/>
                <a:cs typeface="FangSong"/>
              </a:rPr>
              <a:t>令</a:t>
            </a:r>
            <a:r>
              <a:rPr sz="2200" spc="-550" dirty="0">
                <a:solidFill>
                  <a:prstClr val="black"/>
                </a:solidFill>
                <a:latin typeface="FangSong"/>
                <a:cs typeface="FangSong"/>
              </a:rPr>
              <a:t> </a:t>
            </a:r>
            <a:r>
              <a:rPr sz="2200" b="1" spc="-15" dirty="0">
                <a:solidFill>
                  <a:prstClr val="black"/>
                </a:solidFill>
                <a:latin typeface="Palatino Linotype"/>
                <a:cs typeface="Palatino Linotype"/>
              </a:rPr>
              <a:t>X</a:t>
            </a:r>
            <a:r>
              <a:rPr sz="2200" b="1" dirty="0">
                <a:solidFill>
                  <a:prstClr val="black"/>
                </a:solidFill>
                <a:latin typeface="Palatino Linotype"/>
                <a:cs typeface="Palatino Linotype"/>
              </a:rPr>
              <a:t>	</a:t>
            </a:r>
            <a:r>
              <a:rPr sz="2200" spc="-15" dirty="0">
                <a:solidFill>
                  <a:prstClr val="black"/>
                </a:solidFill>
                <a:latin typeface="FangSong"/>
                <a:cs typeface="FangSong"/>
              </a:rPr>
              <a:t>表示</a:t>
            </a:r>
            <a:r>
              <a:rPr sz="2200" spc="-20" dirty="0">
                <a:solidFill>
                  <a:srgbClr val="151FFF"/>
                </a:solidFill>
                <a:latin typeface="FangSong"/>
                <a:cs typeface="FangSong"/>
              </a:rPr>
              <a:t>已观</a:t>
            </a:r>
            <a:r>
              <a:rPr sz="2200" spc="-25" dirty="0">
                <a:solidFill>
                  <a:srgbClr val="151FFF"/>
                </a:solidFill>
                <a:latin typeface="FangSong"/>
                <a:cs typeface="FangSong"/>
              </a:rPr>
              <a:t>测</a:t>
            </a:r>
            <a:r>
              <a:rPr sz="2200" spc="-20" dirty="0">
                <a:solidFill>
                  <a:srgbClr val="151FFF"/>
                </a:solidFill>
                <a:latin typeface="FangSong"/>
                <a:cs typeface="FangSong"/>
              </a:rPr>
              <a:t>变</a:t>
            </a:r>
            <a:r>
              <a:rPr sz="2200" spc="-25" dirty="0">
                <a:solidFill>
                  <a:srgbClr val="151FFF"/>
                </a:solidFill>
                <a:latin typeface="FangSong"/>
                <a:cs typeface="FangSong"/>
              </a:rPr>
              <a:t>量</a:t>
            </a:r>
            <a:r>
              <a:rPr sz="2200" spc="-15" dirty="0">
                <a:solidFill>
                  <a:srgbClr val="151FFF"/>
                </a:solidFill>
                <a:latin typeface="FangSong"/>
                <a:cs typeface="FangSong"/>
              </a:rPr>
              <a:t>集</a:t>
            </a:r>
            <a:r>
              <a:rPr sz="2200" spc="-15" dirty="0">
                <a:solidFill>
                  <a:prstClr val="black"/>
                </a:solidFill>
                <a:latin typeface="FangSong"/>
                <a:cs typeface="FangSong"/>
              </a:rPr>
              <a:t>，</a:t>
            </a:r>
            <a:r>
              <a:rPr sz="2200" b="1" spc="-15" dirty="0">
                <a:solidFill>
                  <a:prstClr val="black"/>
                </a:solidFill>
                <a:latin typeface="Palatino Linotype"/>
                <a:cs typeface="Palatino Linotype"/>
              </a:rPr>
              <a:t>Z</a:t>
            </a:r>
            <a:r>
              <a:rPr sz="2200" b="1" spc="-50" dirty="0">
                <a:solidFill>
                  <a:prstClr val="black"/>
                </a:solidFill>
                <a:latin typeface="Palatino Linotype"/>
                <a:cs typeface="Palatino Linotype"/>
              </a:rPr>
              <a:t> </a:t>
            </a:r>
            <a:r>
              <a:rPr sz="2200" spc="-15" dirty="0">
                <a:solidFill>
                  <a:prstClr val="black"/>
                </a:solidFill>
                <a:latin typeface="FangSong"/>
                <a:cs typeface="FangSong"/>
              </a:rPr>
              <a:t>表示</a:t>
            </a:r>
            <a:r>
              <a:rPr sz="2200" spc="-15" dirty="0">
                <a:solidFill>
                  <a:srgbClr val="151FFF"/>
                </a:solidFill>
                <a:latin typeface="FangSong"/>
                <a:cs typeface="FangSong"/>
              </a:rPr>
              <a:t>隐变量</a:t>
            </a:r>
            <a:r>
              <a:rPr sz="2200" spc="-35" dirty="0">
                <a:solidFill>
                  <a:srgbClr val="151FFF"/>
                </a:solidFill>
                <a:latin typeface="FangSong"/>
                <a:cs typeface="FangSong"/>
              </a:rPr>
              <a:t>集</a:t>
            </a:r>
            <a:r>
              <a:rPr sz="2200" spc="-15" dirty="0">
                <a:solidFill>
                  <a:prstClr val="black"/>
                </a:solidFill>
                <a:latin typeface="FangSong"/>
                <a:cs typeface="FangSong"/>
              </a:rPr>
              <a:t>，</a:t>
            </a:r>
            <a:r>
              <a:rPr sz="2200" spc="-25" dirty="0">
                <a:solidFill>
                  <a:prstClr val="black"/>
                </a:solidFill>
                <a:latin typeface="FangSong"/>
                <a:cs typeface="FangSong"/>
              </a:rPr>
              <a:t>欲对</a:t>
            </a:r>
            <a:r>
              <a:rPr sz="2200" spc="-20" dirty="0">
                <a:solidFill>
                  <a:prstClr val="black"/>
                </a:solidFill>
                <a:latin typeface="FangSong"/>
                <a:cs typeface="FangSong"/>
              </a:rPr>
              <a:t>模</a:t>
            </a:r>
            <a:r>
              <a:rPr sz="2200" spc="-25" dirty="0">
                <a:solidFill>
                  <a:prstClr val="black"/>
                </a:solidFill>
                <a:latin typeface="FangSong"/>
                <a:cs typeface="FangSong"/>
              </a:rPr>
              <a:t>型参数</a:t>
            </a:r>
            <a:r>
              <a:rPr sz="2200" dirty="0">
                <a:solidFill>
                  <a:prstClr val="black"/>
                </a:solidFill>
                <a:latin typeface="FangSong"/>
                <a:cs typeface="FangSong"/>
              </a:rPr>
              <a:t>	</a:t>
            </a:r>
            <a:r>
              <a:rPr sz="2200" spc="-25" dirty="0">
                <a:solidFill>
                  <a:prstClr val="black"/>
                </a:solidFill>
                <a:latin typeface="FangSong"/>
                <a:cs typeface="FangSong"/>
              </a:rPr>
              <a:t>做</a:t>
            </a:r>
            <a:r>
              <a:rPr sz="2200" spc="-15" dirty="0">
                <a:solidFill>
                  <a:prstClr val="black"/>
                </a:solidFill>
                <a:latin typeface="FangSong"/>
                <a:cs typeface="FangSong"/>
              </a:rPr>
              <a:t> </a:t>
            </a:r>
            <a:r>
              <a:rPr sz="2200" spc="-20" dirty="0">
                <a:solidFill>
                  <a:prstClr val="black"/>
                </a:solidFill>
                <a:latin typeface="FangSong"/>
                <a:cs typeface="FangSong"/>
              </a:rPr>
              <a:t>极</a:t>
            </a:r>
            <a:r>
              <a:rPr sz="2200" spc="-25" dirty="0">
                <a:solidFill>
                  <a:prstClr val="black"/>
                </a:solidFill>
                <a:latin typeface="FangSong"/>
                <a:cs typeface="FangSong"/>
              </a:rPr>
              <a:t>大似</a:t>
            </a:r>
            <a:r>
              <a:rPr sz="2200" spc="-20" dirty="0">
                <a:solidFill>
                  <a:prstClr val="black"/>
                </a:solidFill>
                <a:latin typeface="FangSong"/>
                <a:cs typeface="FangSong"/>
              </a:rPr>
              <a:t>然</a:t>
            </a:r>
            <a:r>
              <a:rPr sz="2200" spc="-25" dirty="0">
                <a:solidFill>
                  <a:prstClr val="black"/>
                </a:solidFill>
                <a:latin typeface="FangSong"/>
                <a:cs typeface="FangSong"/>
              </a:rPr>
              <a:t>估</a:t>
            </a:r>
            <a:r>
              <a:rPr sz="2200" spc="-20" dirty="0">
                <a:solidFill>
                  <a:prstClr val="black"/>
                </a:solidFill>
                <a:latin typeface="FangSong"/>
                <a:cs typeface="FangSong"/>
              </a:rPr>
              <a:t>计</a:t>
            </a:r>
            <a:r>
              <a:rPr sz="2200" spc="-15" dirty="0">
                <a:solidFill>
                  <a:prstClr val="black"/>
                </a:solidFill>
                <a:latin typeface="FangSong"/>
                <a:cs typeface="FangSong"/>
              </a:rPr>
              <a:t>，</a:t>
            </a:r>
            <a:r>
              <a:rPr sz="2200" spc="-25" dirty="0">
                <a:solidFill>
                  <a:prstClr val="black"/>
                </a:solidFill>
                <a:latin typeface="FangSong"/>
                <a:cs typeface="FangSong"/>
              </a:rPr>
              <a:t>则</a:t>
            </a:r>
            <a:r>
              <a:rPr sz="2200" spc="-10" dirty="0">
                <a:solidFill>
                  <a:prstClr val="black"/>
                </a:solidFill>
                <a:latin typeface="FangSong"/>
                <a:cs typeface="FangSong"/>
              </a:rPr>
              <a:t>应</a:t>
            </a:r>
            <a:r>
              <a:rPr sz="2200" spc="-25" dirty="0">
                <a:solidFill>
                  <a:prstClr val="black"/>
                </a:solidFill>
                <a:latin typeface="FangSong"/>
                <a:cs typeface="FangSong"/>
              </a:rPr>
              <a:t>最</a:t>
            </a:r>
            <a:r>
              <a:rPr sz="2200" spc="-10" dirty="0">
                <a:solidFill>
                  <a:prstClr val="black"/>
                </a:solidFill>
                <a:latin typeface="FangSong"/>
                <a:cs typeface="FangSong"/>
              </a:rPr>
              <a:t>大</a:t>
            </a:r>
            <a:r>
              <a:rPr sz="2200" spc="-25" dirty="0">
                <a:solidFill>
                  <a:prstClr val="black"/>
                </a:solidFill>
                <a:latin typeface="FangSong"/>
                <a:cs typeface="FangSong"/>
              </a:rPr>
              <a:t>化对</a:t>
            </a:r>
            <a:r>
              <a:rPr sz="2200" spc="-20" dirty="0">
                <a:solidFill>
                  <a:prstClr val="black"/>
                </a:solidFill>
                <a:latin typeface="FangSong"/>
                <a:cs typeface="FangSong"/>
              </a:rPr>
              <a:t>数</a:t>
            </a:r>
            <a:r>
              <a:rPr sz="2200" spc="-25" dirty="0">
                <a:solidFill>
                  <a:prstClr val="black"/>
                </a:solidFill>
                <a:latin typeface="FangSong"/>
                <a:cs typeface="FangSong"/>
              </a:rPr>
              <a:t>似</a:t>
            </a:r>
            <a:r>
              <a:rPr sz="2200" spc="-10" dirty="0">
                <a:solidFill>
                  <a:prstClr val="black"/>
                </a:solidFill>
                <a:latin typeface="FangSong"/>
                <a:cs typeface="FangSong"/>
              </a:rPr>
              <a:t>然</a:t>
            </a:r>
            <a:r>
              <a:rPr sz="2200" spc="-25" dirty="0">
                <a:solidFill>
                  <a:prstClr val="black"/>
                </a:solidFill>
                <a:latin typeface="FangSong"/>
                <a:cs typeface="FangSong"/>
              </a:rPr>
              <a:t>函数</a:t>
            </a:r>
            <a:endParaRPr sz="2200" dirty="0">
              <a:solidFill>
                <a:prstClr val="black"/>
              </a:solidFill>
              <a:latin typeface="FangSong"/>
              <a:cs typeface="FangSong"/>
            </a:endParaRPr>
          </a:p>
        </p:txBody>
      </p:sp>
      <p:sp>
        <p:nvSpPr>
          <p:cNvPr id="4" name="object 4"/>
          <p:cNvSpPr/>
          <p:nvPr/>
        </p:nvSpPr>
        <p:spPr>
          <a:xfrm>
            <a:off x="7647295" y="4261968"/>
            <a:ext cx="214926" cy="2298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7647294" y="4491803"/>
            <a:ext cx="215265" cy="80645"/>
          </a:xfrm>
          <a:custGeom>
            <a:avLst/>
            <a:gdLst/>
            <a:ahLst/>
            <a:cxnLst/>
            <a:rect l="l" t="t" r="r" b="b"/>
            <a:pathLst>
              <a:path w="215265" h="80645">
                <a:moveTo>
                  <a:pt x="0" y="80196"/>
                </a:moveTo>
                <a:lnTo>
                  <a:pt x="214926" y="80196"/>
                </a:lnTo>
                <a:lnTo>
                  <a:pt x="214926" y="0"/>
                </a:lnTo>
                <a:lnTo>
                  <a:pt x="0" y="0"/>
                </a:lnTo>
                <a:lnTo>
                  <a:pt x="0" y="80196"/>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2441107" y="5115381"/>
            <a:ext cx="4217190" cy="32118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2441106" y="5449939"/>
            <a:ext cx="4217670" cy="0"/>
          </a:xfrm>
          <a:custGeom>
            <a:avLst/>
            <a:gdLst/>
            <a:ahLst/>
            <a:cxnLst/>
            <a:rect l="l" t="t" r="r" b="b"/>
            <a:pathLst>
              <a:path w="4217670">
                <a:moveTo>
                  <a:pt x="0" y="0"/>
                </a:moveTo>
                <a:lnTo>
                  <a:pt x="4217189" y="0"/>
                </a:lnTo>
              </a:path>
            </a:pathLst>
          </a:custGeom>
          <a:ln w="28015">
            <a:solidFill>
              <a:srgbClr val="FFFFFF"/>
            </a:solidFill>
          </a:ln>
        </p:spPr>
        <p:txBody>
          <a:bodyPr wrap="square" lIns="0" tIns="0" rIns="0" bIns="0" rtlCol="0"/>
          <a:lstStyle/>
          <a:p>
            <a:endParaRPr>
              <a:solidFill>
                <a:prstClr val="black"/>
              </a:solidFill>
            </a:endParaRPr>
          </a:p>
        </p:txBody>
      </p:sp>
      <p:sp>
        <p:nvSpPr>
          <p:cNvPr id="8" name="object 8"/>
          <p:cNvSpPr txBox="1"/>
          <p:nvPr/>
        </p:nvSpPr>
        <p:spPr>
          <a:xfrm>
            <a:off x="3989070" y="5690951"/>
            <a:ext cx="3892550" cy="276860"/>
          </a:xfrm>
          <a:prstGeom prst="rect">
            <a:avLst/>
          </a:prstGeom>
        </p:spPr>
        <p:txBody>
          <a:bodyPr vert="horz" wrap="square" lIns="0" tIns="0" rIns="0" bIns="0" rtlCol="0">
            <a:spAutoFit/>
          </a:bodyPr>
          <a:lstStyle/>
          <a:p>
            <a:pPr marL="12700"/>
            <a:r>
              <a:rPr b="1" spc="-15" dirty="0">
                <a:solidFill>
                  <a:srgbClr val="151FFF"/>
                </a:solidFill>
                <a:latin typeface="Palatino Linotype"/>
                <a:cs typeface="Palatino Linotype"/>
              </a:rPr>
              <a:t>Z</a:t>
            </a:r>
            <a:r>
              <a:rPr b="1" spc="-10" dirty="0">
                <a:solidFill>
                  <a:srgbClr val="151FFF"/>
                </a:solidFill>
                <a:latin typeface="Palatino Linotype"/>
                <a:cs typeface="Palatino Linotype"/>
              </a:rPr>
              <a:t> </a:t>
            </a:r>
            <a:r>
              <a:rPr dirty="0">
                <a:solidFill>
                  <a:srgbClr val="151FFF"/>
                </a:solidFill>
                <a:latin typeface="FangSong"/>
                <a:cs typeface="FangSong"/>
              </a:rPr>
              <a:t>是隐变量，无法直接求解。怎么办？</a:t>
            </a:r>
            <a:endParaRPr>
              <a:solidFill>
                <a:srgbClr val="151FFF"/>
              </a:solidFill>
              <a:latin typeface="FangSong"/>
              <a:cs typeface="FangSong"/>
            </a:endParaRPr>
          </a:p>
        </p:txBody>
      </p:sp>
      <p:sp>
        <p:nvSpPr>
          <p:cNvPr id="11" name="标题 3"/>
          <p:cNvSpPr txBox="1">
            <a:spLocks/>
          </p:cNvSpPr>
          <p:nvPr/>
        </p:nvSpPr>
        <p:spPr>
          <a:xfrm>
            <a:off x="152400" y="48592"/>
            <a:ext cx="8839200" cy="78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EM</a:t>
            </a:r>
            <a:r>
              <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算法</a:t>
            </a:r>
            <a:r>
              <a:rPr kumimoji="0" lang="en-US" altLang="zh-CN"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-Expectation</a:t>
            </a:r>
            <a:r>
              <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Verdana" panose="020B0604030504040204" pitchFamily="34" charset="0"/>
                <a:ea typeface="幼圆" panose="02010509060101010101" pitchFamily="49" charset="-122"/>
                <a:cs typeface=""/>
              </a:rPr>
              <a:t> </a:t>
            </a:r>
            <a:r>
              <a:rPr lang="en-US" altLang="zh-CN" dirty="0">
                <a:solidFill>
                  <a:srgbClr val="16754D"/>
                </a:solidFill>
                <a:cs typeface=""/>
              </a:rPr>
              <a:t>Maximization</a:t>
            </a:r>
            <a:endParaRPr kumimoji="0" lang="zh-CN" altLang="en-US" sz="3600" b="1" i="0" u="none" strike="noStrike" kern="1200" cap="none" spc="0" normalizeH="0" baseline="0" noProof="0" dirty="0">
              <a:ln>
                <a:noFill/>
              </a:ln>
              <a:solidFill>
                <a:srgbClr val="16754D"/>
              </a:solidFill>
              <a:effectLst>
                <a:outerShdw blurRad="38100" dist="38100" dir="2700000" algn="tl">
                  <a:srgbClr val="000000">
                    <a:alpha val="43137"/>
                  </a:srgbClr>
                </a:outerShdw>
              </a:effectLst>
              <a:uLnTx/>
              <a:uFillTx/>
              <a:latin typeface="幼圆"/>
              <a:ea typeface="幼圆"/>
              <a:cs typeface=""/>
            </a:endParaRPr>
          </a:p>
        </p:txBody>
      </p:sp>
    </p:spTree>
    <p:extLst>
      <p:ext uri="{BB962C8B-B14F-4D97-AF65-F5344CB8AC3E}">
        <p14:creationId xmlns:p14="http://schemas.microsoft.com/office/powerpoint/2010/main" val="172942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6938" y="1148663"/>
            <a:ext cx="7760334" cy="628377"/>
          </a:xfrm>
          <a:prstGeom prst="rect">
            <a:avLst/>
          </a:prstGeom>
        </p:spPr>
        <p:txBody>
          <a:bodyPr vert="horz" wrap="square" lIns="0" tIns="0" rIns="0" bIns="0" rtlCol="0">
            <a:spAutoFit/>
          </a:bodyPr>
          <a:lstStyle/>
          <a:p>
            <a:pPr marL="12700">
              <a:tabLst>
                <a:tab pos="1595755" algn="l"/>
              </a:tabLst>
            </a:pPr>
            <a:r>
              <a:rPr sz="2200" spc="-15" dirty="0">
                <a:solidFill>
                  <a:prstClr val="black"/>
                </a:solidFill>
                <a:latin typeface="FangSong"/>
                <a:cs typeface="FangSong"/>
              </a:rPr>
              <a:t>对隐变</a:t>
            </a:r>
            <a:r>
              <a:rPr sz="2200" spc="-25" dirty="0">
                <a:solidFill>
                  <a:prstClr val="black"/>
                </a:solidFill>
                <a:latin typeface="FangSong"/>
                <a:cs typeface="FangSong"/>
              </a:rPr>
              <a:t>量 </a:t>
            </a:r>
            <a:r>
              <a:rPr sz="2200" b="1" spc="-15" dirty="0">
                <a:solidFill>
                  <a:prstClr val="black"/>
                </a:solidFill>
                <a:latin typeface="Palatino Linotype"/>
                <a:cs typeface="Palatino Linotype"/>
              </a:rPr>
              <a:t>Z</a:t>
            </a:r>
            <a:r>
              <a:rPr sz="2200" b="1" dirty="0">
                <a:solidFill>
                  <a:prstClr val="black"/>
                </a:solidFill>
                <a:latin typeface="Palatino Linotype"/>
                <a:cs typeface="Palatino Linotype"/>
              </a:rPr>
              <a:t>	</a:t>
            </a:r>
            <a:r>
              <a:rPr sz="2200" spc="-15" dirty="0">
                <a:solidFill>
                  <a:prstClr val="black"/>
                </a:solidFill>
                <a:latin typeface="FangSong"/>
                <a:cs typeface="FangSong"/>
              </a:rPr>
              <a:t>计算期</a:t>
            </a:r>
            <a:r>
              <a:rPr sz="2200" spc="-20" dirty="0">
                <a:solidFill>
                  <a:prstClr val="black"/>
                </a:solidFill>
                <a:latin typeface="FangSong"/>
                <a:cs typeface="FangSong"/>
              </a:rPr>
              <a:t>望</a:t>
            </a:r>
            <a:r>
              <a:rPr sz="2200" spc="-25" dirty="0">
                <a:solidFill>
                  <a:prstClr val="black"/>
                </a:solidFill>
                <a:latin typeface="FangSong"/>
                <a:cs typeface="FangSong"/>
              </a:rPr>
              <a:t>，</a:t>
            </a:r>
            <a:r>
              <a:rPr sz="2200" spc="-20" dirty="0">
                <a:solidFill>
                  <a:prstClr val="black"/>
                </a:solidFill>
                <a:latin typeface="FangSong"/>
                <a:cs typeface="FangSong"/>
              </a:rPr>
              <a:t>最</a:t>
            </a:r>
            <a:r>
              <a:rPr sz="2200" spc="-25" dirty="0">
                <a:solidFill>
                  <a:prstClr val="black"/>
                </a:solidFill>
                <a:latin typeface="FangSong"/>
                <a:cs typeface="FangSong"/>
              </a:rPr>
              <a:t>大</a:t>
            </a:r>
            <a:r>
              <a:rPr sz="2200" spc="-20" dirty="0">
                <a:solidFill>
                  <a:prstClr val="black"/>
                </a:solidFill>
                <a:latin typeface="FangSong"/>
                <a:cs typeface="FangSong"/>
              </a:rPr>
              <a:t>化已</a:t>
            </a:r>
            <a:r>
              <a:rPr sz="2200" spc="-25" dirty="0">
                <a:solidFill>
                  <a:prstClr val="black"/>
                </a:solidFill>
                <a:latin typeface="FangSong"/>
                <a:cs typeface="FangSong"/>
              </a:rPr>
              <a:t>观测</a:t>
            </a:r>
            <a:r>
              <a:rPr sz="2200" spc="-20" dirty="0">
                <a:solidFill>
                  <a:prstClr val="black"/>
                </a:solidFill>
                <a:latin typeface="FangSong"/>
                <a:cs typeface="FangSong"/>
              </a:rPr>
              <a:t>数</a:t>
            </a:r>
            <a:r>
              <a:rPr sz="2200" spc="-25" dirty="0">
                <a:solidFill>
                  <a:prstClr val="black"/>
                </a:solidFill>
                <a:latin typeface="FangSong"/>
                <a:cs typeface="FangSong"/>
              </a:rPr>
              <a:t>据的</a:t>
            </a:r>
            <a:r>
              <a:rPr sz="2200" spc="-20" dirty="0">
                <a:solidFill>
                  <a:srgbClr val="C00000"/>
                </a:solidFill>
                <a:latin typeface="FangSong"/>
                <a:cs typeface="FangSong"/>
              </a:rPr>
              <a:t>对</a:t>
            </a:r>
            <a:r>
              <a:rPr sz="2200" spc="-15" dirty="0">
                <a:solidFill>
                  <a:srgbClr val="C00000"/>
                </a:solidFill>
                <a:latin typeface="FangSong"/>
                <a:cs typeface="FangSong"/>
              </a:rPr>
              <a:t>数</a:t>
            </a:r>
            <a:r>
              <a:rPr sz="2200" spc="-25" dirty="0">
                <a:solidFill>
                  <a:prstClr val="black"/>
                </a:solidFill>
                <a:latin typeface="FangSong"/>
                <a:cs typeface="FangSong"/>
              </a:rPr>
              <a:t>“</a:t>
            </a:r>
            <a:r>
              <a:rPr sz="2200" b="1" spc="-20" dirty="0">
                <a:solidFill>
                  <a:srgbClr val="C00000"/>
                </a:solidFill>
                <a:latin typeface="FangSong"/>
                <a:cs typeface="FangSong"/>
              </a:rPr>
              <a:t>边</a:t>
            </a:r>
            <a:r>
              <a:rPr sz="2200" b="1" spc="-25" dirty="0">
                <a:solidFill>
                  <a:srgbClr val="C00000"/>
                </a:solidFill>
                <a:latin typeface="FangSong"/>
                <a:cs typeface="FangSong"/>
              </a:rPr>
              <a:t>际似</a:t>
            </a:r>
            <a:r>
              <a:rPr sz="2200" b="1" spc="-20" dirty="0">
                <a:solidFill>
                  <a:srgbClr val="C00000"/>
                </a:solidFill>
                <a:latin typeface="FangSong"/>
                <a:cs typeface="FangSong"/>
              </a:rPr>
              <a:t>然</a:t>
            </a:r>
            <a:r>
              <a:rPr sz="2200" spc="-25" dirty="0">
                <a:solidFill>
                  <a:prstClr val="black"/>
                </a:solidFill>
                <a:latin typeface="FangSong"/>
                <a:cs typeface="FangSong"/>
              </a:rPr>
              <a:t>”</a:t>
            </a:r>
            <a:endParaRPr sz="2200" dirty="0">
              <a:solidFill>
                <a:prstClr val="black"/>
              </a:solidFill>
              <a:latin typeface="FangSong"/>
              <a:cs typeface="FangSong"/>
            </a:endParaRPr>
          </a:p>
          <a:p>
            <a:pPr marL="12700">
              <a:spcBef>
                <a:spcPts val="100"/>
              </a:spcBef>
            </a:pPr>
            <a:r>
              <a:rPr spc="-185" dirty="0">
                <a:solidFill>
                  <a:prstClr val="black"/>
                </a:solidFill>
                <a:latin typeface="Courier New"/>
                <a:cs typeface="Courier New"/>
              </a:rPr>
              <a:t>(</a:t>
            </a:r>
            <a:r>
              <a:rPr spc="-15" dirty="0">
                <a:solidFill>
                  <a:prstClr val="black"/>
                </a:solidFill>
                <a:latin typeface="Verdana"/>
                <a:cs typeface="Verdana"/>
              </a:rPr>
              <a:t>mar</a:t>
            </a:r>
            <a:r>
              <a:rPr spc="-25" dirty="0">
                <a:solidFill>
                  <a:prstClr val="black"/>
                </a:solidFill>
                <a:latin typeface="Verdana"/>
                <a:cs typeface="Verdana"/>
              </a:rPr>
              <a:t>g</a:t>
            </a:r>
            <a:r>
              <a:rPr spc="5" dirty="0">
                <a:solidFill>
                  <a:prstClr val="black"/>
                </a:solidFill>
                <a:latin typeface="Verdana"/>
                <a:cs typeface="Verdana"/>
              </a:rPr>
              <a:t>i</a:t>
            </a:r>
            <a:r>
              <a:rPr spc="-10" dirty="0">
                <a:solidFill>
                  <a:prstClr val="black"/>
                </a:solidFill>
                <a:latin typeface="Verdana"/>
                <a:cs typeface="Verdana"/>
              </a:rPr>
              <a:t>nal</a:t>
            </a:r>
            <a:r>
              <a:rPr spc="-5" dirty="0">
                <a:solidFill>
                  <a:prstClr val="black"/>
                </a:solidFill>
                <a:latin typeface="Verdana"/>
                <a:cs typeface="Verdana"/>
              </a:rPr>
              <a:t> </a:t>
            </a:r>
            <a:r>
              <a:rPr spc="5" dirty="0">
                <a:solidFill>
                  <a:prstClr val="black"/>
                </a:solidFill>
                <a:latin typeface="Verdana"/>
                <a:cs typeface="Verdana"/>
              </a:rPr>
              <a:t>li</a:t>
            </a:r>
            <a:r>
              <a:rPr spc="-25" dirty="0">
                <a:solidFill>
                  <a:prstClr val="black"/>
                </a:solidFill>
                <a:latin typeface="Verdana"/>
                <a:cs typeface="Verdana"/>
              </a:rPr>
              <a:t>k</a:t>
            </a:r>
            <a:r>
              <a:rPr dirty="0">
                <a:solidFill>
                  <a:prstClr val="black"/>
                </a:solidFill>
                <a:latin typeface="Verdana"/>
                <a:cs typeface="Verdana"/>
              </a:rPr>
              <a:t>el</a:t>
            </a:r>
            <a:r>
              <a:rPr spc="5" dirty="0">
                <a:solidFill>
                  <a:prstClr val="black"/>
                </a:solidFill>
                <a:latin typeface="Verdana"/>
                <a:cs typeface="Verdana"/>
              </a:rPr>
              <a:t>i</a:t>
            </a:r>
            <a:r>
              <a:rPr spc="-15" dirty="0">
                <a:solidFill>
                  <a:prstClr val="black"/>
                </a:solidFill>
                <a:latin typeface="Verdana"/>
                <a:cs typeface="Verdana"/>
              </a:rPr>
              <a:t>hoo</a:t>
            </a:r>
            <a:r>
              <a:rPr spc="-10" dirty="0">
                <a:solidFill>
                  <a:prstClr val="black"/>
                </a:solidFill>
                <a:latin typeface="Verdana"/>
                <a:cs typeface="Verdana"/>
              </a:rPr>
              <a:t>d</a:t>
            </a:r>
            <a:r>
              <a:rPr spc="-185" dirty="0">
                <a:solidFill>
                  <a:prstClr val="black"/>
                </a:solidFill>
                <a:latin typeface="Courier New"/>
                <a:cs typeface="Courier New"/>
              </a:rPr>
              <a:t>)</a:t>
            </a:r>
            <a:endParaRPr dirty="0">
              <a:solidFill>
                <a:prstClr val="black"/>
              </a:solidFill>
              <a:latin typeface="Courier New"/>
              <a:cs typeface="Courier New"/>
            </a:endParaRPr>
          </a:p>
        </p:txBody>
      </p:sp>
      <p:sp>
        <p:nvSpPr>
          <p:cNvPr id="3" name="object 3"/>
          <p:cNvSpPr/>
          <p:nvPr/>
        </p:nvSpPr>
        <p:spPr>
          <a:xfrm>
            <a:off x="1684437" y="2006258"/>
            <a:ext cx="6043988" cy="639832"/>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1684435" y="2658669"/>
            <a:ext cx="6044565" cy="0"/>
          </a:xfrm>
          <a:custGeom>
            <a:avLst/>
            <a:gdLst/>
            <a:ahLst/>
            <a:cxnLst/>
            <a:rect l="l" t="t" r="r" b="b"/>
            <a:pathLst>
              <a:path w="6044565">
                <a:moveTo>
                  <a:pt x="0" y="0"/>
                </a:moveTo>
                <a:lnTo>
                  <a:pt x="6043988" y="0"/>
                </a:lnTo>
              </a:path>
            </a:pathLst>
          </a:custGeom>
          <a:ln w="26426">
            <a:solidFill>
              <a:srgbClr val="FFFFFF"/>
            </a:solidFill>
          </a:ln>
        </p:spPr>
        <p:txBody>
          <a:bodyPr wrap="square" lIns="0" tIns="0" rIns="0" bIns="0" rtlCol="0"/>
          <a:lstStyle/>
          <a:p>
            <a:endParaRPr>
              <a:solidFill>
                <a:prstClr val="black"/>
              </a:solidFill>
            </a:endParaRPr>
          </a:p>
        </p:txBody>
      </p:sp>
      <p:sp>
        <p:nvSpPr>
          <p:cNvPr id="5" name="object 5"/>
          <p:cNvSpPr txBox="1"/>
          <p:nvPr/>
        </p:nvSpPr>
        <p:spPr>
          <a:xfrm>
            <a:off x="446938" y="3007435"/>
            <a:ext cx="1142365" cy="304800"/>
          </a:xfrm>
          <a:prstGeom prst="rect">
            <a:avLst/>
          </a:prstGeom>
        </p:spPr>
        <p:txBody>
          <a:bodyPr vert="horz" wrap="square" lIns="0" tIns="0" rIns="0" bIns="0" rtlCol="0">
            <a:spAutoFit/>
          </a:bodyPr>
          <a:lstStyle/>
          <a:p>
            <a:pPr marL="12700"/>
            <a:r>
              <a:rPr sz="2200" spc="-20" dirty="0">
                <a:solidFill>
                  <a:prstClr val="black"/>
                </a:solidFill>
                <a:latin typeface="FangSong"/>
                <a:cs typeface="FangSong"/>
              </a:rPr>
              <a:t>以</a:t>
            </a:r>
            <a:r>
              <a:rPr sz="2200" spc="-25" dirty="0">
                <a:solidFill>
                  <a:prstClr val="black"/>
                </a:solidFill>
                <a:latin typeface="FangSong"/>
                <a:cs typeface="FangSong"/>
              </a:rPr>
              <a:t>初始值</a:t>
            </a:r>
            <a:endParaRPr sz="2200">
              <a:solidFill>
                <a:prstClr val="black"/>
              </a:solidFill>
              <a:latin typeface="FangSong"/>
              <a:cs typeface="FangSong"/>
            </a:endParaRPr>
          </a:p>
        </p:txBody>
      </p:sp>
      <p:sp>
        <p:nvSpPr>
          <p:cNvPr id="6" name="object 6"/>
          <p:cNvSpPr txBox="1"/>
          <p:nvPr/>
        </p:nvSpPr>
        <p:spPr>
          <a:xfrm>
            <a:off x="1983104" y="3007435"/>
            <a:ext cx="4638675" cy="304800"/>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为</a:t>
            </a:r>
            <a:r>
              <a:rPr sz="2200" spc="-25" dirty="0">
                <a:solidFill>
                  <a:prstClr val="black"/>
                </a:solidFill>
                <a:latin typeface="FangSong"/>
                <a:cs typeface="FangSong"/>
              </a:rPr>
              <a:t>起点</a:t>
            </a:r>
            <a:r>
              <a:rPr sz="2200" spc="-20" dirty="0">
                <a:solidFill>
                  <a:prstClr val="black"/>
                </a:solidFill>
                <a:latin typeface="FangSong"/>
                <a:cs typeface="FangSong"/>
              </a:rPr>
              <a:t>，</a:t>
            </a:r>
            <a:r>
              <a:rPr sz="2200" spc="-25" dirty="0">
                <a:solidFill>
                  <a:prstClr val="black"/>
                </a:solidFill>
                <a:latin typeface="FangSong"/>
                <a:cs typeface="FangSong"/>
              </a:rPr>
              <a:t>迭</a:t>
            </a:r>
            <a:r>
              <a:rPr sz="2200" spc="-10" dirty="0">
                <a:solidFill>
                  <a:prstClr val="black"/>
                </a:solidFill>
                <a:latin typeface="FangSong"/>
                <a:cs typeface="FangSong"/>
              </a:rPr>
              <a:t>代</a:t>
            </a:r>
            <a:r>
              <a:rPr sz="2200" spc="-25" dirty="0">
                <a:solidFill>
                  <a:prstClr val="black"/>
                </a:solidFill>
                <a:latin typeface="FangSong"/>
                <a:cs typeface="FangSong"/>
              </a:rPr>
              <a:t>执行</a:t>
            </a:r>
            <a:r>
              <a:rPr sz="2200" spc="-20" dirty="0">
                <a:solidFill>
                  <a:prstClr val="black"/>
                </a:solidFill>
                <a:latin typeface="FangSong"/>
                <a:cs typeface="FangSong"/>
              </a:rPr>
              <a:t>以</a:t>
            </a:r>
            <a:r>
              <a:rPr sz="2200" spc="-25" dirty="0">
                <a:solidFill>
                  <a:prstClr val="black"/>
                </a:solidFill>
                <a:latin typeface="FangSong"/>
                <a:cs typeface="FangSong"/>
              </a:rPr>
              <a:t>下</a:t>
            </a:r>
            <a:r>
              <a:rPr sz="2200" spc="-20" dirty="0">
                <a:solidFill>
                  <a:prstClr val="black"/>
                </a:solidFill>
                <a:latin typeface="FangSong"/>
                <a:cs typeface="FangSong"/>
              </a:rPr>
              <a:t>步</a:t>
            </a:r>
            <a:r>
              <a:rPr sz="2200" spc="-25" dirty="0">
                <a:solidFill>
                  <a:prstClr val="black"/>
                </a:solidFill>
                <a:latin typeface="FangSong"/>
                <a:cs typeface="FangSong"/>
              </a:rPr>
              <a:t>骤直</a:t>
            </a:r>
            <a:r>
              <a:rPr sz="2200" spc="-5" dirty="0">
                <a:solidFill>
                  <a:prstClr val="black"/>
                </a:solidFill>
                <a:latin typeface="FangSong"/>
                <a:cs typeface="FangSong"/>
              </a:rPr>
              <a:t>至</a:t>
            </a:r>
            <a:r>
              <a:rPr sz="2200" spc="-25" dirty="0">
                <a:solidFill>
                  <a:prstClr val="black"/>
                </a:solidFill>
                <a:latin typeface="FangSong"/>
                <a:cs typeface="FangSong"/>
              </a:rPr>
              <a:t>收</a:t>
            </a:r>
            <a:r>
              <a:rPr sz="2200" spc="-15" dirty="0">
                <a:solidFill>
                  <a:prstClr val="black"/>
                </a:solidFill>
                <a:latin typeface="FangSong"/>
                <a:cs typeface="FangSong"/>
              </a:rPr>
              <a:t>敛</a:t>
            </a:r>
            <a:r>
              <a:rPr sz="2200" spc="-225" dirty="0">
                <a:solidFill>
                  <a:prstClr val="black"/>
                </a:solidFill>
                <a:latin typeface="Courier New"/>
                <a:cs typeface="Courier New"/>
              </a:rPr>
              <a:t>:</a:t>
            </a:r>
            <a:endParaRPr sz="2200" dirty="0">
              <a:solidFill>
                <a:prstClr val="black"/>
              </a:solidFill>
              <a:latin typeface="Courier New"/>
              <a:cs typeface="Courier New"/>
            </a:endParaRPr>
          </a:p>
        </p:txBody>
      </p:sp>
      <p:sp>
        <p:nvSpPr>
          <p:cNvPr id="7" name="object 7"/>
          <p:cNvSpPr/>
          <p:nvPr/>
        </p:nvSpPr>
        <p:spPr>
          <a:xfrm>
            <a:off x="1651723" y="3025804"/>
            <a:ext cx="294404" cy="24697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1651722" y="3272774"/>
            <a:ext cx="294640" cy="71120"/>
          </a:xfrm>
          <a:custGeom>
            <a:avLst/>
            <a:gdLst/>
            <a:ahLst/>
            <a:cxnLst/>
            <a:rect l="l" t="t" r="r" b="b"/>
            <a:pathLst>
              <a:path w="294639" h="71120">
                <a:moveTo>
                  <a:pt x="0" y="70578"/>
                </a:moveTo>
                <a:lnTo>
                  <a:pt x="294404" y="70578"/>
                </a:lnTo>
                <a:lnTo>
                  <a:pt x="294404" y="0"/>
                </a:lnTo>
                <a:lnTo>
                  <a:pt x="0" y="0"/>
                </a:lnTo>
                <a:lnTo>
                  <a:pt x="0" y="70578"/>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txBox="1"/>
          <p:nvPr/>
        </p:nvSpPr>
        <p:spPr>
          <a:xfrm>
            <a:off x="782054" y="3579873"/>
            <a:ext cx="6288415" cy="830997"/>
          </a:xfrm>
          <a:prstGeom prst="rect">
            <a:avLst/>
          </a:prstGeom>
        </p:spPr>
        <p:txBody>
          <a:bodyPr vert="horz" wrap="square" lIns="0" tIns="0" rIns="0" bIns="0" rtlCol="0">
            <a:spAutoFit/>
          </a:bodyPr>
          <a:lstStyle/>
          <a:p>
            <a:pPr marL="12700">
              <a:tabLst>
                <a:tab pos="299085" algn="l"/>
                <a:tab pos="1251585" algn="l"/>
              </a:tabLst>
            </a:pPr>
            <a:r>
              <a:rPr sz="2200" spc="-10" dirty="0">
                <a:solidFill>
                  <a:prstClr val="black"/>
                </a:solidFill>
                <a:latin typeface="Arial"/>
                <a:cs typeface="Arial"/>
              </a:rPr>
              <a:t>•	</a:t>
            </a:r>
            <a:r>
              <a:rPr sz="2200" spc="-15" dirty="0">
                <a:solidFill>
                  <a:prstClr val="black"/>
                </a:solidFill>
                <a:latin typeface="FangSong"/>
                <a:cs typeface="FangSong"/>
              </a:rPr>
              <a:t>基</a:t>
            </a:r>
            <a:r>
              <a:rPr sz="2200" spc="-25" dirty="0">
                <a:solidFill>
                  <a:prstClr val="black"/>
                </a:solidFill>
                <a:latin typeface="FangSong"/>
                <a:cs typeface="FangSong"/>
              </a:rPr>
              <a:t>于</a:t>
            </a:r>
            <a:r>
              <a:rPr sz="2200" dirty="0">
                <a:solidFill>
                  <a:prstClr val="black"/>
                </a:solidFill>
                <a:latin typeface="FangSong"/>
                <a:cs typeface="FangSong"/>
              </a:rPr>
              <a:t>	</a:t>
            </a:r>
            <a:r>
              <a:rPr sz="2200" spc="-15" dirty="0">
                <a:solidFill>
                  <a:srgbClr val="151FFF"/>
                </a:solidFill>
                <a:latin typeface="FangSong"/>
                <a:cs typeface="FangSong"/>
              </a:rPr>
              <a:t>推断隐变</a:t>
            </a:r>
            <a:r>
              <a:rPr sz="2200" spc="-25" dirty="0">
                <a:solidFill>
                  <a:srgbClr val="151FFF"/>
                </a:solidFill>
                <a:latin typeface="FangSong"/>
                <a:cs typeface="FangSong"/>
              </a:rPr>
              <a:t>量</a:t>
            </a:r>
            <a:r>
              <a:rPr sz="2200" spc="-355" dirty="0">
                <a:solidFill>
                  <a:srgbClr val="151FFF"/>
                </a:solidFill>
                <a:latin typeface="FangSong"/>
                <a:cs typeface="FangSong"/>
              </a:rPr>
              <a:t> </a:t>
            </a:r>
            <a:r>
              <a:rPr sz="2200" b="1" spc="-15" dirty="0">
                <a:solidFill>
                  <a:srgbClr val="151FFF"/>
                </a:solidFill>
                <a:latin typeface="Palatino Linotype"/>
                <a:cs typeface="Palatino Linotype"/>
              </a:rPr>
              <a:t>Z</a:t>
            </a:r>
            <a:r>
              <a:rPr sz="2200" b="1" dirty="0">
                <a:solidFill>
                  <a:srgbClr val="151FFF"/>
                </a:solidFill>
                <a:latin typeface="Palatino Linotype"/>
                <a:cs typeface="Palatino Linotype"/>
              </a:rPr>
              <a:t> </a:t>
            </a:r>
            <a:r>
              <a:rPr sz="2200" spc="-15" dirty="0">
                <a:solidFill>
                  <a:srgbClr val="151FFF"/>
                </a:solidFill>
                <a:latin typeface="FangSong"/>
                <a:cs typeface="FangSong"/>
              </a:rPr>
              <a:t>的</a:t>
            </a:r>
            <a:r>
              <a:rPr lang="zh-CN" altLang="en-US" sz="2200" spc="-15" dirty="0">
                <a:solidFill>
                  <a:srgbClr val="151FFF"/>
                </a:solidFill>
                <a:latin typeface="FangSong"/>
                <a:cs typeface="FangSong"/>
              </a:rPr>
              <a:t>期望</a:t>
            </a:r>
            <a:r>
              <a:rPr sz="2200" spc="-15" dirty="0">
                <a:solidFill>
                  <a:prstClr val="black"/>
                </a:solidFill>
                <a:latin typeface="FangSong"/>
                <a:cs typeface="FangSong"/>
              </a:rPr>
              <a:t>，记</a:t>
            </a:r>
            <a:r>
              <a:rPr sz="2200" spc="-25" dirty="0">
                <a:solidFill>
                  <a:prstClr val="black"/>
                </a:solidFill>
                <a:latin typeface="FangSong"/>
                <a:cs typeface="FangSong"/>
              </a:rPr>
              <a:t>为</a:t>
            </a:r>
            <a:endParaRPr sz="2200" dirty="0">
              <a:solidFill>
                <a:prstClr val="black"/>
              </a:solidFill>
              <a:latin typeface="FangSong"/>
              <a:cs typeface="FangSong"/>
            </a:endParaRPr>
          </a:p>
          <a:p>
            <a:pPr marL="12700">
              <a:spcBef>
                <a:spcPts val="1200"/>
              </a:spcBef>
            </a:pPr>
            <a:r>
              <a:rPr sz="2200" spc="-10" dirty="0">
                <a:solidFill>
                  <a:prstClr val="black"/>
                </a:solidFill>
                <a:latin typeface="Arial"/>
                <a:cs typeface="Arial"/>
              </a:rPr>
              <a:t>•</a:t>
            </a:r>
            <a:endParaRPr sz="2200" dirty="0">
              <a:solidFill>
                <a:prstClr val="black"/>
              </a:solidFill>
              <a:latin typeface="Arial"/>
              <a:cs typeface="Arial"/>
            </a:endParaRPr>
          </a:p>
        </p:txBody>
      </p:sp>
      <p:sp>
        <p:nvSpPr>
          <p:cNvPr id="10" name="object 10"/>
          <p:cNvSpPr txBox="1"/>
          <p:nvPr/>
        </p:nvSpPr>
        <p:spPr>
          <a:xfrm>
            <a:off x="1067511" y="4044009"/>
            <a:ext cx="264287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基于</a:t>
            </a:r>
            <a:r>
              <a:rPr sz="2200" spc="-15" dirty="0">
                <a:solidFill>
                  <a:srgbClr val="151FFF"/>
                </a:solidFill>
                <a:latin typeface="FangSong"/>
                <a:cs typeface="FangSong"/>
              </a:rPr>
              <a:t>已</a:t>
            </a:r>
            <a:r>
              <a:rPr sz="2200" spc="-20" dirty="0">
                <a:solidFill>
                  <a:srgbClr val="151FFF"/>
                </a:solidFill>
                <a:latin typeface="FangSong"/>
                <a:cs typeface="FangSong"/>
              </a:rPr>
              <a:t>观测</a:t>
            </a:r>
            <a:r>
              <a:rPr sz="2200" spc="-25" dirty="0">
                <a:solidFill>
                  <a:srgbClr val="151FFF"/>
                </a:solidFill>
                <a:latin typeface="FangSong"/>
                <a:cs typeface="FangSong"/>
              </a:rPr>
              <a:t>变量</a:t>
            </a:r>
            <a:r>
              <a:rPr sz="2200" spc="-330" dirty="0">
                <a:solidFill>
                  <a:prstClr val="black"/>
                </a:solidFill>
                <a:latin typeface="FangSong"/>
                <a:cs typeface="FangSong"/>
              </a:rPr>
              <a:t> </a:t>
            </a:r>
            <a:r>
              <a:rPr sz="2200" b="1" spc="-15" dirty="0">
                <a:solidFill>
                  <a:prstClr val="black"/>
                </a:solidFill>
                <a:latin typeface="Palatino Linotype"/>
                <a:cs typeface="Palatino Linotype"/>
              </a:rPr>
              <a:t>X</a:t>
            </a:r>
            <a:r>
              <a:rPr sz="2200" b="1" spc="190" dirty="0">
                <a:solidFill>
                  <a:prstClr val="black"/>
                </a:solidFill>
                <a:latin typeface="Palatino Linotype"/>
                <a:cs typeface="Palatino Linotype"/>
              </a:rPr>
              <a:t> </a:t>
            </a:r>
            <a:r>
              <a:rPr sz="2200" spc="-25" dirty="0">
                <a:solidFill>
                  <a:prstClr val="black"/>
                </a:solidFill>
                <a:latin typeface="FangSong"/>
                <a:cs typeface="FangSong"/>
              </a:rPr>
              <a:t>和</a:t>
            </a:r>
            <a:endParaRPr sz="2200">
              <a:solidFill>
                <a:prstClr val="black"/>
              </a:solidFill>
              <a:latin typeface="FangSong"/>
              <a:cs typeface="FangSong"/>
            </a:endParaRPr>
          </a:p>
        </p:txBody>
      </p:sp>
      <p:sp>
        <p:nvSpPr>
          <p:cNvPr id="11" name="object 11"/>
          <p:cNvSpPr txBox="1"/>
          <p:nvPr/>
        </p:nvSpPr>
        <p:spPr>
          <a:xfrm>
            <a:off x="4178553" y="4044009"/>
            <a:ext cx="3954145" cy="338554"/>
          </a:xfrm>
          <a:prstGeom prst="rect">
            <a:avLst/>
          </a:prstGeom>
        </p:spPr>
        <p:txBody>
          <a:bodyPr vert="horz" wrap="square" lIns="0" tIns="0" rIns="0" bIns="0" rtlCol="0">
            <a:spAutoFit/>
          </a:bodyPr>
          <a:lstStyle/>
          <a:p>
            <a:pPr marL="12700">
              <a:tabLst>
                <a:tab pos="1144905" algn="l"/>
              </a:tabLst>
            </a:pPr>
            <a:r>
              <a:rPr sz="2200" spc="-15" dirty="0">
                <a:solidFill>
                  <a:prstClr val="black"/>
                </a:solidFill>
                <a:latin typeface="FangSong"/>
                <a:cs typeface="FangSong"/>
              </a:rPr>
              <a:t>对参</a:t>
            </a:r>
            <a:r>
              <a:rPr sz="2200" spc="-25" dirty="0">
                <a:solidFill>
                  <a:prstClr val="black"/>
                </a:solidFill>
                <a:latin typeface="FangSong"/>
                <a:cs typeface="FangSong"/>
              </a:rPr>
              <a:t>数</a:t>
            </a:r>
            <a:r>
              <a:rPr sz="2200" dirty="0">
                <a:solidFill>
                  <a:prstClr val="black"/>
                </a:solidFill>
                <a:latin typeface="FangSong"/>
                <a:cs typeface="FangSong"/>
              </a:rPr>
              <a:t>	</a:t>
            </a:r>
            <a:r>
              <a:rPr sz="2200" spc="-10" dirty="0">
                <a:solidFill>
                  <a:prstClr val="black"/>
                </a:solidFill>
                <a:latin typeface="FangSong"/>
                <a:cs typeface="FangSong"/>
              </a:rPr>
              <a:t>做</a:t>
            </a:r>
            <a:r>
              <a:rPr sz="2200" spc="-20" dirty="0">
                <a:solidFill>
                  <a:srgbClr val="151FFF"/>
                </a:solidFill>
                <a:latin typeface="FangSong"/>
                <a:cs typeface="FangSong"/>
              </a:rPr>
              <a:t>极大似然</a:t>
            </a:r>
            <a:r>
              <a:rPr sz="2200" spc="-25" dirty="0">
                <a:solidFill>
                  <a:srgbClr val="151FFF"/>
                </a:solidFill>
                <a:latin typeface="FangSong"/>
                <a:cs typeface="FangSong"/>
              </a:rPr>
              <a:t>估</a:t>
            </a:r>
            <a:r>
              <a:rPr sz="2200" spc="-20" dirty="0">
                <a:solidFill>
                  <a:srgbClr val="151FFF"/>
                </a:solidFill>
                <a:latin typeface="FangSong"/>
                <a:cs typeface="FangSong"/>
              </a:rPr>
              <a:t>计</a:t>
            </a:r>
            <a:r>
              <a:rPr sz="2200" spc="-25" dirty="0">
                <a:solidFill>
                  <a:prstClr val="black"/>
                </a:solidFill>
                <a:latin typeface="FangSong"/>
                <a:cs typeface="FangSong"/>
              </a:rPr>
              <a:t>，记为</a:t>
            </a:r>
            <a:endParaRPr sz="2200">
              <a:solidFill>
                <a:prstClr val="black"/>
              </a:solidFill>
              <a:latin typeface="FangSong"/>
              <a:cs typeface="FangSong"/>
            </a:endParaRPr>
          </a:p>
        </p:txBody>
      </p:sp>
      <p:sp>
        <p:nvSpPr>
          <p:cNvPr id="12" name="object 12"/>
          <p:cNvSpPr/>
          <p:nvPr/>
        </p:nvSpPr>
        <p:spPr>
          <a:xfrm>
            <a:off x="1715602" y="3602294"/>
            <a:ext cx="267188" cy="23778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5540966" y="3597089"/>
            <a:ext cx="247269" cy="23494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807649" y="4092009"/>
            <a:ext cx="247269" cy="23385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8" name="object 18"/>
          <p:cNvSpPr/>
          <p:nvPr/>
        </p:nvSpPr>
        <p:spPr>
          <a:xfrm>
            <a:off x="5091298" y="4129641"/>
            <a:ext cx="187894" cy="201755"/>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8165875" y="4086587"/>
            <a:ext cx="521269" cy="24587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367284" y="2833116"/>
            <a:ext cx="8531860" cy="1762125"/>
          </a:xfrm>
          <a:custGeom>
            <a:avLst/>
            <a:gdLst/>
            <a:ahLst/>
            <a:cxnLst/>
            <a:rect l="l" t="t" r="r" b="b"/>
            <a:pathLst>
              <a:path w="8531860" h="1762125">
                <a:moveTo>
                  <a:pt x="0" y="1761743"/>
                </a:moveTo>
                <a:lnTo>
                  <a:pt x="8531352" y="1761743"/>
                </a:lnTo>
                <a:lnTo>
                  <a:pt x="8531352" y="0"/>
                </a:lnTo>
                <a:lnTo>
                  <a:pt x="0" y="0"/>
                </a:lnTo>
                <a:lnTo>
                  <a:pt x="0" y="1761743"/>
                </a:lnTo>
                <a:close/>
              </a:path>
            </a:pathLst>
          </a:custGeom>
          <a:ln w="12192">
            <a:solidFill>
              <a:srgbClr val="0D5336"/>
            </a:solidFill>
          </a:ln>
        </p:spPr>
        <p:txBody>
          <a:bodyPr wrap="square" lIns="0" tIns="0" rIns="0" bIns="0" rtlCol="0"/>
          <a:lstStyle/>
          <a:p>
            <a:endParaRPr>
              <a:solidFill>
                <a:prstClr val="black"/>
              </a:solidFill>
            </a:endParaRPr>
          </a:p>
        </p:txBody>
      </p:sp>
      <p:grpSp>
        <p:nvGrpSpPr>
          <p:cNvPr id="15" name="组 14"/>
          <p:cNvGrpSpPr/>
          <p:nvPr/>
        </p:nvGrpSpPr>
        <p:grpSpPr>
          <a:xfrm>
            <a:off x="1219301" y="5039745"/>
            <a:ext cx="6808749" cy="817072"/>
            <a:chOff x="1219301" y="5039745"/>
            <a:chExt cx="6808749" cy="817072"/>
          </a:xfrm>
        </p:grpSpPr>
        <p:sp>
          <p:nvSpPr>
            <p:cNvPr id="23" name="object 23"/>
            <p:cNvSpPr txBox="1"/>
            <p:nvPr/>
          </p:nvSpPr>
          <p:spPr>
            <a:xfrm>
              <a:off x="1252898" y="5039745"/>
              <a:ext cx="1086150" cy="338554"/>
            </a:xfrm>
            <a:prstGeom prst="rect">
              <a:avLst/>
            </a:prstGeom>
          </p:spPr>
          <p:txBody>
            <a:bodyPr vert="horz" wrap="square" lIns="0" tIns="0" rIns="0" bIns="0" rtlCol="0">
              <a:spAutoFit/>
            </a:bodyPr>
            <a:lstStyle/>
            <a:p>
              <a:pPr marL="12700"/>
              <a:r>
                <a:rPr sz="2200" spc="-15" dirty="0">
                  <a:solidFill>
                    <a:prstClr val="black"/>
                  </a:solidFill>
                  <a:latin typeface="Verdana"/>
                  <a:cs typeface="Verdana"/>
                </a:rPr>
                <a:t>E</a:t>
              </a:r>
              <a:r>
                <a:rPr sz="2200" spc="-15" dirty="0">
                  <a:solidFill>
                    <a:prstClr val="black"/>
                  </a:solidFill>
                  <a:latin typeface="FangSong"/>
                  <a:cs typeface="FangSong"/>
                </a:rPr>
                <a:t>步</a:t>
              </a:r>
              <a:r>
                <a:rPr sz="2200" spc="-225" dirty="0">
                  <a:solidFill>
                    <a:prstClr val="black"/>
                  </a:solidFill>
                  <a:latin typeface="Courier New"/>
                  <a:cs typeface="Courier New"/>
                </a:rPr>
                <a:t>:</a:t>
              </a:r>
              <a:r>
                <a:rPr sz="2200" spc="-235" dirty="0">
                  <a:solidFill>
                    <a:prstClr val="black"/>
                  </a:solidFill>
                  <a:latin typeface="Courier New"/>
                  <a:cs typeface="Courier New"/>
                </a:rPr>
                <a:t> </a:t>
              </a:r>
              <a:r>
                <a:rPr sz="2200" spc="-25" dirty="0">
                  <a:solidFill>
                    <a:prstClr val="black"/>
                  </a:solidFill>
                  <a:latin typeface="FangSong"/>
                  <a:cs typeface="FangSong"/>
                </a:rPr>
                <a:t>当</a:t>
              </a:r>
              <a:endParaRPr sz="2200">
                <a:solidFill>
                  <a:prstClr val="black"/>
                </a:solidFill>
                <a:latin typeface="FangSong"/>
                <a:cs typeface="FangSong"/>
              </a:endParaRPr>
            </a:p>
          </p:txBody>
        </p:sp>
        <p:sp>
          <p:nvSpPr>
            <p:cNvPr id="24" name="object 24"/>
            <p:cNvSpPr txBox="1"/>
            <p:nvPr/>
          </p:nvSpPr>
          <p:spPr>
            <a:xfrm>
              <a:off x="2653410" y="5039816"/>
              <a:ext cx="537464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已</a:t>
              </a:r>
              <a:r>
                <a:rPr sz="2200" spc="-25" dirty="0">
                  <a:solidFill>
                    <a:prstClr val="black"/>
                  </a:solidFill>
                  <a:latin typeface="FangSong"/>
                  <a:cs typeface="FangSong"/>
                </a:rPr>
                <a:t>知</a:t>
              </a:r>
              <a:r>
                <a:rPr sz="2200" spc="-1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0" dirty="0">
                  <a:solidFill>
                    <a:srgbClr val="151FFF"/>
                  </a:solidFill>
                  <a:latin typeface="FangSong"/>
                  <a:cs typeface="FangSong"/>
                </a:rPr>
                <a:t>根据训练</a:t>
              </a:r>
              <a:r>
                <a:rPr sz="2200" spc="-25" dirty="0">
                  <a:solidFill>
                    <a:srgbClr val="151FFF"/>
                  </a:solidFill>
                  <a:latin typeface="FangSong"/>
                  <a:cs typeface="FangSong"/>
                </a:rPr>
                <a:t>数</a:t>
              </a:r>
              <a:r>
                <a:rPr sz="2200" spc="-20" dirty="0">
                  <a:solidFill>
                    <a:srgbClr val="151FFF"/>
                  </a:solidFill>
                  <a:latin typeface="FangSong"/>
                  <a:cs typeface="FangSong"/>
                </a:rPr>
                <a:t>据</a:t>
              </a:r>
              <a:r>
                <a:rPr sz="2200" spc="-25" dirty="0">
                  <a:solidFill>
                    <a:srgbClr val="151FFF"/>
                  </a:solidFill>
                  <a:latin typeface="FangSong"/>
                  <a:cs typeface="FangSong"/>
                </a:rPr>
                <a:t>推断</a:t>
              </a:r>
              <a:r>
                <a:rPr sz="2200" spc="-20" dirty="0">
                  <a:solidFill>
                    <a:srgbClr val="151FFF"/>
                  </a:solidFill>
                  <a:latin typeface="FangSong"/>
                  <a:cs typeface="FangSong"/>
                </a:rPr>
                <a:t>出</a:t>
              </a:r>
              <a:r>
                <a:rPr sz="2200" spc="-25" dirty="0">
                  <a:solidFill>
                    <a:srgbClr val="151FFF"/>
                  </a:solidFill>
                  <a:latin typeface="FangSong"/>
                  <a:cs typeface="FangSong"/>
                </a:rPr>
                <a:t>最优</a:t>
              </a:r>
              <a:r>
                <a:rPr sz="2200" spc="10" dirty="0">
                  <a:solidFill>
                    <a:srgbClr val="151FFF"/>
                  </a:solidFill>
                  <a:latin typeface="FangSong"/>
                  <a:cs typeface="FangSong"/>
                </a:rPr>
                <a:t>隐</a:t>
              </a:r>
              <a:r>
                <a:rPr sz="2200" spc="-25" dirty="0">
                  <a:solidFill>
                    <a:srgbClr val="151FFF"/>
                  </a:solidFill>
                  <a:latin typeface="FangSong"/>
                  <a:cs typeface="FangSong"/>
                </a:rPr>
                <a:t>变量</a:t>
              </a:r>
              <a:r>
                <a:rPr sz="2200" spc="-35" dirty="0">
                  <a:solidFill>
                    <a:prstClr val="black"/>
                  </a:solidFill>
                  <a:latin typeface="FangSong"/>
                  <a:cs typeface="FangSong"/>
                </a:rPr>
                <a:t> </a:t>
              </a:r>
              <a:r>
                <a:rPr sz="2200" b="1" spc="-15" dirty="0">
                  <a:solidFill>
                    <a:srgbClr val="151FFF"/>
                  </a:solidFill>
                  <a:latin typeface="Palatino Linotype"/>
                  <a:cs typeface="Palatino Linotype"/>
                </a:rPr>
                <a:t>Z</a:t>
              </a:r>
              <a:endParaRPr sz="2200" dirty="0">
                <a:solidFill>
                  <a:srgbClr val="151FFF"/>
                </a:solidFill>
                <a:latin typeface="Palatino Linotype"/>
                <a:cs typeface="Palatino Linotype"/>
              </a:endParaRPr>
            </a:p>
          </p:txBody>
        </p:sp>
        <p:sp>
          <p:nvSpPr>
            <p:cNvPr id="25" name="object 25"/>
            <p:cNvSpPr txBox="1"/>
            <p:nvPr/>
          </p:nvSpPr>
          <p:spPr>
            <a:xfrm>
              <a:off x="1219301" y="5499630"/>
              <a:ext cx="2955290" cy="334645"/>
            </a:xfrm>
            <a:prstGeom prst="rect">
              <a:avLst/>
            </a:prstGeom>
          </p:spPr>
          <p:txBody>
            <a:bodyPr vert="horz" wrap="square" lIns="0" tIns="0" rIns="0" bIns="0" rtlCol="0">
              <a:spAutoFit/>
            </a:bodyPr>
            <a:lstStyle/>
            <a:p>
              <a:pPr marL="12700">
                <a:tabLst>
                  <a:tab pos="1550035" algn="l"/>
                </a:tabLst>
              </a:pPr>
              <a:r>
                <a:rPr sz="2200" spc="-25" dirty="0">
                  <a:solidFill>
                    <a:prstClr val="black"/>
                  </a:solidFill>
                  <a:latin typeface="Verdana"/>
                  <a:cs typeface="Verdana"/>
                </a:rPr>
                <a:t>M</a:t>
              </a:r>
              <a:r>
                <a:rPr sz="2200" spc="-15" dirty="0">
                  <a:solidFill>
                    <a:prstClr val="black"/>
                  </a:solidFill>
                  <a:latin typeface="FangSong"/>
                  <a:cs typeface="FangSong"/>
                </a:rPr>
                <a:t>步</a:t>
              </a:r>
              <a:r>
                <a:rPr sz="2200" spc="-225" dirty="0">
                  <a:solidFill>
                    <a:prstClr val="black"/>
                  </a:solidFill>
                  <a:latin typeface="Courier New"/>
                  <a:cs typeface="Courier New"/>
                </a:rPr>
                <a:t>: </a:t>
              </a:r>
              <a:r>
                <a:rPr sz="2200" spc="-25" dirty="0">
                  <a:solidFill>
                    <a:prstClr val="black"/>
                  </a:solidFill>
                  <a:latin typeface="FangSong"/>
                  <a:cs typeface="FangSong"/>
                </a:rPr>
                <a:t>当</a:t>
              </a:r>
              <a:r>
                <a:rPr sz="2200" dirty="0">
                  <a:solidFill>
                    <a:prstClr val="black"/>
                  </a:solidFill>
                  <a:latin typeface="FangSong"/>
                  <a:cs typeface="FangSong"/>
                </a:rPr>
                <a:t> </a:t>
              </a:r>
              <a:r>
                <a:rPr sz="2200" b="1" spc="-15" dirty="0">
                  <a:solidFill>
                    <a:prstClr val="black"/>
                  </a:solidFill>
                  <a:latin typeface="Palatino Linotype"/>
                  <a:cs typeface="Palatino Linotype"/>
                </a:rPr>
                <a:t>Z</a:t>
              </a:r>
              <a:r>
                <a:rPr sz="2200" b="1" dirty="0">
                  <a:solidFill>
                    <a:prstClr val="black"/>
                  </a:solidFill>
                  <a:latin typeface="Palatino Linotype"/>
                  <a:cs typeface="Palatino Linotype"/>
                </a:rPr>
                <a:t>	</a:t>
              </a:r>
              <a:r>
                <a:rPr sz="2200" spc="-15" dirty="0">
                  <a:solidFill>
                    <a:prstClr val="black"/>
                  </a:solidFill>
                  <a:latin typeface="FangSong"/>
                  <a:cs typeface="FangSong"/>
                </a:rPr>
                <a:t>已</a:t>
              </a:r>
              <a:r>
                <a:rPr sz="2200" spc="-25" dirty="0">
                  <a:solidFill>
                    <a:prstClr val="black"/>
                  </a:solidFill>
                  <a:latin typeface="FangSong"/>
                  <a:cs typeface="FangSong"/>
                </a:rPr>
                <a:t>知</a:t>
              </a:r>
              <a:r>
                <a:rPr sz="220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5" dirty="0">
                  <a:solidFill>
                    <a:prstClr val="black"/>
                  </a:solidFill>
                  <a:latin typeface="FangSong"/>
                  <a:cs typeface="FangSong"/>
                </a:rPr>
                <a:t>对</a:t>
              </a:r>
              <a:endParaRPr sz="2200" dirty="0">
                <a:solidFill>
                  <a:prstClr val="black"/>
                </a:solidFill>
                <a:latin typeface="FangSong"/>
                <a:cs typeface="FangSong"/>
              </a:endParaRPr>
            </a:p>
          </p:txBody>
        </p:sp>
        <p:sp>
          <p:nvSpPr>
            <p:cNvPr id="26" name="object 26"/>
            <p:cNvSpPr txBox="1"/>
            <p:nvPr/>
          </p:nvSpPr>
          <p:spPr>
            <a:xfrm>
              <a:off x="4548144" y="5471371"/>
              <a:ext cx="1985645" cy="338554"/>
            </a:xfrm>
            <a:prstGeom prst="rect">
              <a:avLst/>
            </a:prstGeom>
          </p:spPr>
          <p:txBody>
            <a:bodyPr vert="horz" wrap="square" lIns="0" tIns="0" rIns="0" bIns="0" rtlCol="0">
              <a:spAutoFit/>
            </a:bodyPr>
            <a:lstStyle/>
            <a:p>
              <a:pPr marL="12700"/>
              <a:r>
                <a:rPr sz="2200" spc="-10" dirty="0">
                  <a:solidFill>
                    <a:srgbClr val="151FFF"/>
                  </a:solidFill>
                  <a:latin typeface="FangSong"/>
                  <a:cs typeface="FangSong"/>
                </a:rPr>
                <a:t>做</a:t>
              </a:r>
              <a:r>
                <a:rPr sz="2200" spc="-15" dirty="0">
                  <a:solidFill>
                    <a:srgbClr val="151FFF"/>
                  </a:solidFill>
                  <a:latin typeface="FangSong"/>
                  <a:cs typeface="FangSong"/>
                </a:rPr>
                <a:t>极大似然</a:t>
              </a:r>
              <a:r>
                <a:rPr sz="2200" spc="-25" dirty="0">
                  <a:solidFill>
                    <a:srgbClr val="151FFF"/>
                  </a:solidFill>
                  <a:latin typeface="FangSong"/>
                  <a:cs typeface="FangSong"/>
                </a:rPr>
                <a:t>估计</a:t>
              </a:r>
              <a:endParaRPr sz="2200" dirty="0">
                <a:solidFill>
                  <a:srgbClr val="151FFF"/>
                </a:solidFill>
                <a:latin typeface="FangSong"/>
                <a:cs typeface="FangSong"/>
              </a:endParaRPr>
            </a:p>
          </p:txBody>
        </p:sp>
        <p:sp>
          <p:nvSpPr>
            <p:cNvPr id="27" name="object 27"/>
            <p:cNvSpPr/>
            <p:nvPr/>
          </p:nvSpPr>
          <p:spPr>
            <a:xfrm>
              <a:off x="2372645" y="5083523"/>
              <a:ext cx="213572" cy="23087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8" name="object 28"/>
            <p:cNvSpPr/>
            <p:nvPr/>
          </p:nvSpPr>
          <p:spPr>
            <a:xfrm>
              <a:off x="2372644" y="5314400"/>
              <a:ext cx="213995" cy="80645"/>
            </a:xfrm>
            <a:custGeom>
              <a:avLst/>
              <a:gdLst/>
              <a:ahLst/>
              <a:cxnLst/>
              <a:rect l="l" t="t" r="r" b="b"/>
              <a:pathLst>
                <a:path w="213994"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sp>
          <p:nvSpPr>
            <p:cNvPr id="29" name="object 29"/>
            <p:cNvSpPr/>
            <p:nvPr/>
          </p:nvSpPr>
          <p:spPr>
            <a:xfrm>
              <a:off x="4270025" y="5545294"/>
              <a:ext cx="213572" cy="230877"/>
            </a:xfrm>
            <a:prstGeom prst="rect">
              <a:avLst/>
            </a:prstGeom>
            <a:blipFill>
              <a:blip r:embed="rId7" cstate="print"/>
              <a:stretch>
                <a:fillRect/>
              </a:stretch>
            </a:blipFill>
          </p:spPr>
          <p:txBody>
            <a:bodyPr wrap="square" lIns="0" tIns="0" rIns="0" bIns="0" rtlCol="0"/>
            <a:lstStyle/>
            <a:p>
              <a:endParaRPr>
                <a:solidFill>
                  <a:srgbClr val="151FFF"/>
                </a:solidFill>
              </a:endParaRPr>
            </a:p>
          </p:txBody>
        </p:sp>
        <p:sp>
          <p:nvSpPr>
            <p:cNvPr id="30" name="object 30"/>
            <p:cNvSpPr/>
            <p:nvPr/>
          </p:nvSpPr>
          <p:spPr>
            <a:xfrm>
              <a:off x="4270025" y="5776172"/>
              <a:ext cx="213995" cy="80645"/>
            </a:xfrm>
            <a:custGeom>
              <a:avLst/>
              <a:gdLst/>
              <a:ahLst/>
              <a:cxnLst/>
              <a:rect l="l" t="t" r="r" b="b"/>
              <a:pathLst>
                <a:path w="213995"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grpSp>
      <p:sp>
        <p:nvSpPr>
          <p:cNvPr id="33"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a:latin typeface="FangSong"/>
              <a:cs typeface="FangSong"/>
            </a:endParaRPr>
          </a:p>
        </p:txBody>
      </p:sp>
      <p:sp>
        <p:nvSpPr>
          <p:cNvPr id="31" name="object 18"/>
          <p:cNvSpPr/>
          <p:nvPr/>
        </p:nvSpPr>
        <p:spPr>
          <a:xfrm>
            <a:off x="6797754" y="2007540"/>
            <a:ext cx="365046" cy="3810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13" name="矩形 12"/>
          <p:cNvSpPr/>
          <p:nvPr/>
        </p:nvSpPr>
        <p:spPr>
          <a:xfrm>
            <a:off x="7070469" y="1525365"/>
            <a:ext cx="1594667" cy="369332"/>
          </a:xfrm>
          <a:prstGeom prst="rect">
            <a:avLst/>
          </a:prstGeom>
        </p:spPr>
        <p:txBody>
          <a:bodyPr wrap="none">
            <a:spAutoFit/>
          </a:bodyPr>
          <a:lstStyle/>
          <a:p>
            <a:r>
              <a:rPr lang="zh-CN" altLang="en-US" b="1" spc="-15" dirty="0">
                <a:solidFill>
                  <a:srgbClr val="C00000"/>
                </a:solidFill>
                <a:latin typeface="Palatino Linotype"/>
                <a:cs typeface="Palatino Linotype"/>
              </a:rPr>
              <a:t>让 </a:t>
            </a:r>
            <a:r>
              <a:rPr lang="en-US" altLang="zh-CN" b="1" spc="-15" dirty="0">
                <a:solidFill>
                  <a:srgbClr val="C00000"/>
                </a:solidFill>
                <a:latin typeface="Palatino Linotype"/>
                <a:cs typeface="Palatino Linotype"/>
              </a:rPr>
              <a:t>Z</a:t>
            </a:r>
            <a:r>
              <a:rPr lang="zh-CN" altLang="en-US" b="1" dirty="0">
                <a:solidFill>
                  <a:srgbClr val="C00000"/>
                </a:solidFill>
                <a:latin typeface="Palatino Linotype"/>
                <a:cs typeface="Palatino Linotype"/>
              </a:rPr>
              <a:t> </a:t>
            </a:r>
            <a:r>
              <a:rPr lang="zh-CN" altLang="en-US" spc="-15" dirty="0">
                <a:solidFill>
                  <a:srgbClr val="C00000"/>
                </a:solidFill>
                <a:latin typeface="FangSong"/>
                <a:cs typeface="FangSong"/>
              </a:rPr>
              <a:t>暴露出来</a:t>
            </a:r>
            <a:endParaRPr lang="zh-CN" altLang="en-US">
              <a:solidFill>
                <a:srgbClr val="C00000"/>
              </a:solidFill>
            </a:endParaRPr>
          </a:p>
        </p:txBody>
      </p:sp>
    </p:spTree>
    <p:extLst>
      <p:ext uri="{BB962C8B-B14F-4D97-AF65-F5344CB8AC3E}">
        <p14:creationId xmlns:p14="http://schemas.microsoft.com/office/powerpoint/2010/main" val="193789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1" y="1295400"/>
            <a:ext cx="8990056" cy="4114800"/>
          </a:xfrm>
          <a:prstGeom prst="rect">
            <a:avLst/>
          </a:prstGeom>
        </p:spPr>
      </p:pic>
      <p:sp>
        <p:nvSpPr>
          <p:cNvPr id="8" name="矩形 7"/>
          <p:cNvSpPr/>
          <p:nvPr/>
        </p:nvSpPr>
        <p:spPr>
          <a:xfrm>
            <a:off x="7239000" y="1905000"/>
            <a:ext cx="1371600" cy="646331"/>
          </a:xfrm>
          <a:prstGeom prst="rect">
            <a:avLst/>
          </a:prstGeom>
        </p:spPr>
        <p:txBody>
          <a:bodyPr wrap="square">
            <a:spAutoFit/>
          </a:bodyPr>
          <a:lstStyle/>
          <a:p>
            <a:r>
              <a:rPr lang="en-US" altLang="zh-CN" b="1" dirty="0">
                <a:solidFill>
                  <a:srgbClr val="C00000"/>
                </a:solidFill>
              </a:rPr>
              <a:t>A</a:t>
            </a:r>
            <a:r>
              <a:rPr lang="zh-CN" altLang="en-US" b="1" dirty="0">
                <a:solidFill>
                  <a:srgbClr val="C00000"/>
                </a:solidFill>
              </a:rPr>
              <a:t>硬币正面朝上的概率</a:t>
            </a:r>
            <a:endParaRPr lang="zh-CN" altLang="en-US" dirty="0"/>
          </a:p>
        </p:txBody>
      </p:sp>
      <p:sp>
        <p:nvSpPr>
          <p:cNvPr id="42" name="矩形 41"/>
          <p:cNvSpPr/>
          <p:nvPr/>
        </p:nvSpPr>
        <p:spPr>
          <a:xfrm>
            <a:off x="7239000" y="4114800"/>
            <a:ext cx="1371600" cy="646331"/>
          </a:xfrm>
          <a:prstGeom prst="rect">
            <a:avLst/>
          </a:prstGeom>
        </p:spPr>
        <p:txBody>
          <a:bodyPr wrap="square">
            <a:spAutoFit/>
          </a:bodyPr>
          <a:lstStyle/>
          <a:p>
            <a:r>
              <a:rPr lang="en-US" altLang="zh-CN" b="1" dirty="0">
                <a:solidFill>
                  <a:srgbClr val="C00000"/>
                </a:solidFill>
              </a:rPr>
              <a:t>B</a:t>
            </a:r>
            <a:r>
              <a:rPr lang="zh-CN" altLang="en-US" b="1" dirty="0">
                <a:solidFill>
                  <a:srgbClr val="C00000"/>
                </a:solidFill>
              </a:rPr>
              <a:t>硬币正面朝上的概率</a:t>
            </a:r>
            <a:endParaRPr lang="zh-CN" altLang="en-US" dirty="0"/>
          </a:p>
        </p:txBody>
      </p:sp>
    </p:spTree>
    <p:extLst>
      <p:ext uri="{BB962C8B-B14F-4D97-AF65-F5344CB8AC3E}">
        <p14:creationId xmlns:p14="http://schemas.microsoft.com/office/powerpoint/2010/main" val="5112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25562"/>
            <a:ext cx="6359348" cy="4513085"/>
          </a:xfrm>
          <a:prstGeom prst="rect">
            <a:avLst/>
          </a:prstGeom>
        </p:spPr>
      </p:pic>
      <p:sp>
        <p:nvSpPr>
          <p:cNvPr id="2"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dirty="0">
              <a:latin typeface="FangSong"/>
              <a:cs typeface="FangSong"/>
            </a:endParaRPr>
          </a:p>
        </p:txBody>
      </p:sp>
      <p:sp>
        <p:nvSpPr>
          <p:cNvPr id="4" name="矩形 3"/>
          <p:cNvSpPr/>
          <p:nvPr/>
        </p:nvSpPr>
        <p:spPr>
          <a:xfrm>
            <a:off x="1916567" y="17196"/>
            <a:ext cx="4398579" cy="1754326"/>
          </a:xfrm>
          <a:prstGeom prst="rect">
            <a:avLst/>
          </a:prstGeom>
          <a:solidFill>
            <a:schemeClr val="bg1"/>
          </a:solidFill>
        </p:spPr>
        <p:txBody>
          <a:bodyPr wrap="square">
            <a:spAutoFit/>
          </a:bodyPr>
          <a:lstStyle/>
          <a:p>
            <a:r>
              <a:rPr lang="zh-CN" altLang="mr-IN" b="1" dirty="0">
                <a:solidFill>
                  <a:srgbClr val="0070C0"/>
                </a:solidFill>
                <a:latin typeface="Arial" charset="0"/>
              </a:rPr>
              <a:t>第一组</a:t>
            </a:r>
            <a:r>
              <a:rPr lang="zh-CN" altLang="en-US" b="1" dirty="0">
                <a:solidFill>
                  <a:srgbClr val="0070C0"/>
                </a:solidFill>
                <a:latin typeface="Arial" charset="0"/>
              </a:rPr>
              <a:t>为</a:t>
            </a:r>
            <a:r>
              <a:rPr lang="mr-IN" altLang="zh-CN" b="1" dirty="0">
                <a:solidFill>
                  <a:srgbClr val="0070C0"/>
                </a:solidFill>
                <a:latin typeface="Arial" charset="0"/>
              </a:rPr>
              <a:t>5</a:t>
            </a:r>
            <a:r>
              <a:rPr lang="zh-CN" altLang="mr-IN" b="1" dirty="0">
                <a:solidFill>
                  <a:srgbClr val="0070C0"/>
                </a:solidFill>
                <a:latin typeface="Arial" charset="0"/>
              </a:rPr>
              <a:t>正</a:t>
            </a:r>
            <a:r>
              <a:rPr lang="mr-IN" altLang="zh-CN" b="1" dirty="0">
                <a:solidFill>
                  <a:srgbClr val="0070C0"/>
                </a:solidFill>
                <a:latin typeface="Arial" charset="0"/>
              </a:rPr>
              <a:t>5</a:t>
            </a:r>
            <a:r>
              <a:rPr lang="zh-CN" altLang="mr-IN" b="1" dirty="0">
                <a:solidFill>
                  <a:srgbClr val="0070C0"/>
                </a:solidFill>
                <a:latin typeface="Arial" charset="0"/>
              </a:rPr>
              <a:t>反</a:t>
            </a:r>
            <a:r>
              <a:rPr lang="zh-CN" altLang="en-US" b="1" dirty="0">
                <a:solidFill>
                  <a:srgbClr val="0070C0"/>
                </a:solidFill>
                <a:latin typeface="Arial" charset="0"/>
              </a:rPr>
              <a:t>，</a:t>
            </a:r>
            <a:endParaRPr lang="en-US" altLang="zh-CN" b="1" dirty="0">
              <a:solidFill>
                <a:srgbClr val="0070C0"/>
              </a:solidFill>
              <a:latin typeface="Arial" charset="0"/>
            </a:endParaRPr>
          </a:p>
          <a:p>
            <a:r>
              <a:rPr lang="en-US" altLang="zh-CN" b="1" dirty="0">
                <a:solidFill>
                  <a:srgbClr val="FF0000"/>
                </a:solidFill>
                <a:latin typeface="Arial" charset="0"/>
              </a:rPr>
              <a:t>(1)</a:t>
            </a:r>
            <a:r>
              <a:rPr lang="zh-CN" altLang="en-US" b="1" dirty="0">
                <a:solidFill>
                  <a:srgbClr val="FF0000"/>
                </a:solidFill>
                <a:latin typeface="Arial" charset="0"/>
              </a:rPr>
              <a:t>如果丢的是硬币</a:t>
            </a:r>
            <a:r>
              <a:rPr lang="en" altLang="zh-CN" b="1" dirty="0">
                <a:solidFill>
                  <a:srgbClr val="FF0000"/>
                </a:solidFill>
                <a:latin typeface="Arial" charset="0"/>
              </a:rPr>
              <a:t>A,</a:t>
            </a:r>
            <a:r>
              <a:rPr lang="zh-CN" altLang="en-US" b="1" dirty="0">
                <a:solidFill>
                  <a:srgbClr val="FF0000"/>
                </a:solidFill>
                <a:latin typeface="Arial" charset="0"/>
              </a:rPr>
              <a:t>则</a:t>
            </a:r>
            <a:r>
              <a:rPr lang="mr-IN" altLang="zh-CN" b="1" dirty="0">
                <a:solidFill>
                  <a:srgbClr val="0070C0"/>
                </a:solidFill>
                <a:latin typeface="Arial" charset="0"/>
              </a:rPr>
              <a:t>5</a:t>
            </a:r>
            <a:r>
              <a:rPr lang="zh-CN" altLang="mr-IN" b="1" dirty="0">
                <a:solidFill>
                  <a:srgbClr val="0070C0"/>
                </a:solidFill>
                <a:latin typeface="Arial" charset="0"/>
              </a:rPr>
              <a:t>正</a:t>
            </a:r>
            <a:r>
              <a:rPr lang="mr-IN" altLang="zh-CN" b="1" dirty="0">
                <a:solidFill>
                  <a:srgbClr val="0070C0"/>
                </a:solidFill>
                <a:latin typeface="Arial" charset="0"/>
              </a:rPr>
              <a:t>5</a:t>
            </a:r>
            <a:r>
              <a:rPr lang="zh-CN" altLang="mr-IN" b="1" dirty="0">
                <a:solidFill>
                  <a:srgbClr val="0070C0"/>
                </a:solidFill>
                <a:latin typeface="Arial" charset="0"/>
              </a:rPr>
              <a:t>反</a:t>
            </a:r>
            <a:r>
              <a:rPr lang="zh-CN" altLang="en-US" b="1" dirty="0">
                <a:solidFill>
                  <a:srgbClr val="FF0000"/>
                </a:solidFill>
                <a:latin typeface="Arial" charset="0"/>
              </a:rPr>
              <a:t>的概率：</a:t>
            </a:r>
            <a:endParaRPr lang="en-US" altLang="zh-CN" b="1" dirty="0">
              <a:solidFill>
                <a:srgbClr val="FF000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a:t>
            </a:r>
            <a:r>
              <a:rPr lang="zh-CN" altLang="en-US" b="1" dirty="0">
                <a:solidFill>
                  <a:srgbClr val="0070C0"/>
                </a:solidFill>
                <a:latin typeface="Arial" charset="0"/>
              </a:rPr>
              <a:t>  </a:t>
            </a:r>
            <a:r>
              <a:rPr lang="mr-IN" altLang="zh-CN" b="1" dirty="0">
                <a:solidFill>
                  <a:srgbClr val="0070C0"/>
                </a:solidFill>
                <a:latin typeface="Arial" charset="0"/>
              </a:rPr>
              <a:t>= 0.6</a:t>
            </a:r>
            <a:r>
              <a:rPr lang="en-US" altLang="zh-CN" b="1" baseline="30000" dirty="0">
                <a:solidFill>
                  <a:srgbClr val="0070C0"/>
                </a:solidFill>
                <a:latin typeface="Arial" charset="0"/>
              </a:rPr>
              <a:t>5</a:t>
            </a:r>
            <a:r>
              <a:rPr lang="mr-IN" altLang="zh-CN" b="1" dirty="0">
                <a:solidFill>
                  <a:srgbClr val="0070C0"/>
                </a:solidFill>
                <a:latin typeface="Arial" charset="0"/>
              </a:rPr>
              <a:t>*0.4</a:t>
            </a:r>
            <a:r>
              <a:rPr lang="en-US" altLang="zh-CN" b="1" baseline="30000" dirty="0">
                <a:solidFill>
                  <a:srgbClr val="0070C0"/>
                </a:solidFill>
                <a:latin typeface="Arial" charset="0"/>
              </a:rPr>
              <a:t>5</a:t>
            </a:r>
            <a:r>
              <a:rPr lang="zh-CN" altLang="mr-IN" b="1" dirty="0">
                <a:solidFill>
                  <a:srgbClr val="0070C0"/>
                </a:solidFill>
                <a:latin typeface="Arial" charset="0"/>
              </a:rPr>
              <a:t>，</a:t>
            </a:r>
            <a:endParaRPr lang="en-US" altLang="zh-CN" b="1" dirty="0">
              <a:solidFill>
                <a:srgbClr val="0070C0"/>
              </a:solidFill>
              <a:latin typeface="Arial" charset="0"/>
            </a:endParaRPr>
          </a:p>
          <a:p>
            <a:r>
              <a:rPr lang="en-US" altLang="zh-CN" b="1" dirty="0">
                <a:solidFill>
                  <a:srgbClr val="FF0000"/>
                </a:solidFill>
                <a:latin typeface="Arial" charset="0"/>
              </a:rPr>
              <a:t>(2)</a:t>
            </a:r>
            <a:r>
              <a:rPr lang="zh-CN" altLang="en-US" b="1" dirty="0">
                <a:solidFill>
                  <a:srgbClr val="FF0000"/>
                </a:solidFill>
                <a:latin typeface="Arial" charset="0"/>
              </a:rPr>
              <a:t>如果丢的是硬币</a:t>
            </a:r>
            <a:r>
              <a:rPr lang="en-US" altLang="zh-CN" b="1" dirty="0">
                <a:solidFill>
                  <a:srgbClr val="FF0000"/>
                </a:solidFill>
                <a:latin typeface="Arial" charset="0"/>
              </a:rPr>
              <a:t>B</a:t>
            </a:r>
            <a:r>
              <a:rPr lang="en" altLang="zh-CN" b="1" dirty="0">
                <a:solidFill>
                  <a:srgbClr val="FF0000"/>
                </a:solidFill>
                <a:latin typeface="Arial" charset="0"/>
              </a:rPr>
              <a:t>,</a:t>
            </a:r>
            <a:r>
              <a:rPr lang="zh-CN" altLang="en-US" b="1" dirty="0">
                <a:solidFill>
                  <a:srgbClr val="FF0000"/>
                </a:solidFill>
                <a:latin typeface="Arial" charset="0"/>
              </a:rPr>
              <a:t>则</a:t>
            </a:r>
            <a:r>
              <a:rPr lang="mr-IN" altLang="zh-CN" b="1" dirty="0">
                <a:solidFill>
                  <a:srgbClr val="0070C0"/>
                </a:solidFill>
                <a:latin typeface="Arial" charset="0"/>
              </a:rPr>
              <a:t>5</a:t>
            </a:r>
            <a:r>
              <a:rPr lang="zh-CN" altLang="mr-IN" b="1" dirty="0">
                <a:solidFill>
                  <a:srgbClr val="0070C0"/>
                </a:solidFill>
                <a:latin typeface="Arial" charset="0"/>
              </a:rPr>
              <a:t>正</a:t>
            </a:r>
            <a:r>
              <a:rPr lang="mr-IN" altLang="zh-CN" b="1" dirty="0">
                <a:solidFill>
                  <a:srgbClr val="0070C0"/>
                </a:solidFill>
                <a:latin typeface="Arial" charset="0"/>
              </a:rPr>
              <a:t>5</a:t>
            </a:r>
            <a:r>
              <a:rPr lang="zh-CN" altLang="mr-IN" b="1" dirty="0">
                <a:solidFill>
                  <a:srgbClr val="0070C0"/>
                </a:solidFill>
                <a:latin typeface="Arial" charset="0"/>
              </a:rPr>
              <a:t>反</a:t>
            </a:r>
            <a:r>
              <a:rPr lang="zh-CN" altLang="en-US" b="1" dirty="0">
                <a:solidFill>
                  <a:srgbClr val="FF0000"/>
                </a:solidFill>
                <a:latin typeface="Arial" charset="0"/>
              </a:rPr>
              <a:t>的概率：</a:t>
            </a:r>
            <a:endParaRPr lang="en-US" altLang="zh-CN" b="1" dirty="0">
              <a:solidFill>
                <a:srgbClr val="FF000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B</a:t>
            </a:r>
            <a:r>
              <a:rPr lang="en-US" altLang="zh-CN" b="1" dirty="0">
                <a:solidFill>
                  <a:srgbClr val="0070C0"/>
                </a:solidFill>
                <a:latin typeface="Arial" charset="0"/>
              </a:rPr>
              <a:t>)</a:t>
            </a:r>
            <a:r>
              <a:rPr lang="mr-IN" altLang="zh-CN" b="1" dirty="0">
                <a:solidFill>
                  <a:srgbClr val="0070C0"/>
                </a:solidFill>
                <a:latin typeface="Arial" charset="0"/>
              </a:rPr>
              <a:t> = 0.</a:t>
            </a:r>
            <a:r>
              <a:rPr lang="en-US" altLang="zh-CN" b="1" dirty="0">
                <a:solidFill>
                  <a:srgbClr val="0070C0"/>
                </a:solidFill>
                <a:latin typeface="Arial" charset="0"/>
              </a:rPr>
              <a:t>5</a:t>
            </a:r>
            <a:r>
              <a:rPr lang="en-US" altLang="zh-CN" b="1" baseline="30000" dirty="0">
                <a:solidFill>
                  <a:srgbClr val="0070C0"/>
                </a:solidFill>
                <a:latin typeface="Arial" charset="0"/>
              </a:rPr>
              <a:t>5</a:t>
            </a:r>
            <a:r>
              <a:rPr lang="mr-IN" altLang="zh-CN" b="1" dirty="0">
                <a:solidFill>
                  <a:srgbClr val="0070C0"/>
                </a:solidFill>
                <a:latin typeface="Arial" charset="0"/>
              </a:rPr>
              <a:t>*0.</a:t>
            </a:r>
            <a:r>
              <a:rPr lang="en-US" altLang="zh-CN" b="1" dirty="0">
                <a:solidFill>
                  <a:srgbClr val="0070C0"/>
                </a:solidFill>
                <a:latin typeface="Arial" charset="0"/>
              </a:rPr>
              <a:t>5</a:t>
            </a:r>
            <a:r>
              <a:rPr lang="en-US" altLang="zh-CN" b="1" baseline="30000" dirty="0">
                <a:solidFill>
                  <a:srgbClr val="0070C0"/>
                </a:solidFill>
                <a:latin typeface="Arial" charset="0"/>
              </a:rPr>
              <a:t>5</a:t>
            </a:r>
            <a:r>
              <a:rPr lang="mr-IN" altLang="zh-CN" b="1" dirty="0">
                <a:solidFill>
                  <a:srgbClr val="0070C0"/>
                </a:solidFill>
                <a:latin typeface="Arial" charset="0"/>
              </a:rPr>
              <a:t>,  </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a:t>
            </a:r>
            <a:r>
              <a:rPr lang="mr-IN" altLang="zh-CN" b="1" dirty="0">
                <a:solidFill>
                  <a:srgbClr val="0070C0"/>
                </a:solidFill>
                <a:latin typeface="Arial" charset="0"/>
              </a:rPr>
              <a:t>/(</a:t>
            </a:r>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 </a:t>
            </a:r>
            <a:r>
              <a:rPr lang="mr-IN" altLang="zh-CN" b="1" dirty="0">
                <a:solidFill>
                  <a:srgbClr val="0070C0"/>
                </a:solidFill>
                <a:latin typeface="Arial" charset="0"/>
              </a:rPr>
              <a:t>+</a:t>
            </a:r>
            <a:r>
              <a:rPr lang="zh-CN" altLang="en-US" b="1" dirty="0">
                <a:solidFill>
                  <a:srgbClr val="0070C0"/>
                </a:solidFill>
                <a:latin typeface="Arial" charset="0"/>
              </a:rPr>
              <a:t> </a:t>
            </a:r>
            <a:r>
              <a:rPr lang="mr-IN" altLang="zh-CN" b="1" dirty="0" err="1">
                <a:solidFill>
                  <a:srgbClr val="0070C0"/>
                </a:solidFill>
                <a:latin typeface="Arial" charset="0"/>
              </a:rPr>
              <a:t>p</a:t>
            </a:r>
            <a:r>
              <a:rPr lang="en-US" altLang="zh-CN" b="1" dirty="0">
                <a:solidFill>
                  <a:srgbClr val="0070C0"/>
                </a:solidFill>
                <a:latin typeface="Arial" charset="0"/>
              </a:rPr>
              <a:t>(B)</a:t>
            </a:r>
            <a:r>
              <a:rPr lang="zh-CN" altLang="en-US" b="1" dirty="0">
                <a:solidFill>
                  <a:srgbClr val="0070C0"/>
                </a:solidFill>
                <a:latin typeface="Arial" charset="0"/>
              </a:rPr>
              <a:t> </a:t>
            </a:r>
            <a:r>
              <a:rPr lang="mr-IN" altLang="zh-CN" b="1" dirty="0">
                <a:solidFill>
                  <a:srgbClr val="0070C0"/>
                </a:solidFill>
                <a:latin typeface="Arial" charset="0"/>
              </a:rPr>
              <a:t>)=0.4</a:t>
            </a:r>
            <a:r>
              <a:rPr lang="en-US" altLang="zh-CN" b="1" dirty="0">
                <a:solidFill>
                  <a:srgbClr val="0070C0"/>
                </a:solidFill>
                <a:latin typeface="Arial" charset="0"/>
              </a:rPr>
              <a:t>5</a:t>
            </a:r>
            <a:endParaRPr lang="zh-CN" altLang="en-US" b="1" dirty="0">
              <a:solidFill>
                <a:srgbClr val="0070C0"/>
              </a:solidFill>
            </a:endParaRPr>
          </a:p>
        </p:txBody>
      </p:sp>
      <p:cxnSp>
        <p:nvCxnSpPr>
          <p:cNvPr id="6" name="直线箭头连接符 5"/>
          <p:cNvCxnSpPr>
            <a:cxnSpLocks/>
          </p:cNvCxnSpPr>
          <p:nvPr/>
        </p:nvCxnSpPr>
        <p:spPr>
          <a:xfrm flipV="1">
            <a:off x="2743200" y="2451346"/>
            <a:ext cx="457200" cy="341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V="1">
            <a:off x="4687681" y="1730830"/>
            <a:ext cx="1484519" cy="10927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object 18"/>
          <p:cNvSpPr/>
          <p:nvPr/>
        </p:nvSpPr>
        <p:spPr>
          <a:xfrm>
            <a:off x="4267200" y="4419601"/>
            <a:ext cx="1143000" cy="3048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4" name="object 18"/>
          <p:cNvSpPr/>
          <p:nvPr/>
        </p:nvSpPr>
        <p:spPr>
          <a:xfrm>
            <a:off x="2743200" y="4876800"/>
            <a:ext cx="1676400" cy="9144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5" name="object 18"/>
          <p:cNvSpPr/>
          <p:nvPr/>
        </p:nvSpPr>
        <p:spPr>
          <a:xfrm>
            <a:off x="952500" y="4114800"/>
            <a:ext cx="800100"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6" name="object 18"/>
          <p:cNvSpPr/>
          <p:nvPr/>
        </p:nvSpPr>
        <p:spPr>
          <a:xfrm>
            <a:off x="5999285" y="5352846"/>
            <a:ext cx="782515"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7" name="矩形 6"/>
          <p:cNvSpPr/>
          <p:nvPr/>
        </p:nvSpPr>
        <p:spPr>
          <a:xfrm>
            <a:off x="6099922" y="252137"/>
            <a:ext cx="2294218" cy="369332"/>
          </a:xfrm>
          <a:prstGeom prst="rect">
            <a:avLst/>
          </a:prstGeom>
        </p:spPr>
        <p:txBody>
          <a:bodyPr wrap="none">
            <a:spAutoFit/>
          </a:bodyPr>
          <a:lstStyle/>
          <a:p>
            <a:r>
              <a:rPr lang="zh-CN" altLang="en-US" spc="-15" dirty="0">
                <a:solidFill>
                  <a:srgbClr val="C00000"/>
                </a:solidFill>
                <a:latin typeface="FangSong"/>
                <a:cs typeface="FangSong"/>
              </a:rPr>
              <a:t>推断隐变</a:t>
            </a:r>
            <a:r>
              <a:rPr lang="zh-CN" altLang="en-US" spc="-25" dirty="0">
                <a:solidFill>
                  <a:srgbClr val="C00000"/>
                </a:solidFill>
                <a:latin typeface="FangSong"/>
                <a:cs typeface="FangSong"/>
              </a:rPr>
              <a:t>量</a:t>
            </a:r>
            <a:r>
              <a:rPr lang="zh-CN" altLang="en-US" spc="-355" dirty="0">
                <a:solidFill>
                  <a:srgbClr val="C00000"/>
                </a:solidFill>
                <a:latin typeface="FangSong"/>
                <a:cs typeface="FangSong"/>
              </a:rPr>
              <a:t> </a:t>
            </a:r>
            <a:r>
              <a:rPr lang="en-US" altLang="zh-CN" b="1" spc="-15" dirty="0">
                <a:solidFill>
                  <a:srgbClr val="C00000"/>
                </a:solidFill>
                <a:latin typeface="Palatino Linotype"/>
                <a:cs typeface="Palatino Linotype"/>
              </a:rPr>
              <a:t>Z</a:t>
            </a:r>
            <a:r>
              <a:rPr lang="zh-CN" altLang="en-US" b="1" dirty="0">
                <a:solidFill>
                  <a:srgbClr val="C00000"/>
                </a:solidFill>
                <a:latin typeface="Palatino Linotype"/>
                <a:cs typeface="Palatino Linotype"/>
              </a:rPr>
              <a:t> </a:t>
            </a:r>
            <a:r>
              <a:rPr lang="zh-CN" altLang="en-US" spc="-15" dirty="0">
                <a:solidFill>
                  <a:srgbClr val="C00000"/>
                </a:solidFill>
                <a:latin typeface="FangSong"/>
                <a:cs typeface="FangSong"/>
              </a:rPr>
              <a:t>的期望</a:t>
            </a:r>
            <a:endParaRPr lang="zh-CN" altLang="en-US" dirty="0">
              <a:solidFill>
                <a:srgbClr val="C00000"/>
              </a:solidFill>
            </a:endParaRPr>
          </a:p>
        </p:txBody>
      </p:sp>
      <p:sp>
        <p:nvSpPr>
          <p:cNvPr id="8" name="矩形 7"/>
          <p:cNvSpPr/>
          <p:nvPr/>
        </p:nvSpPr>
        <p:spPr>
          <a:xfrm>
            <a:off x="2228145" y="5878520"/>
            <a:ext cx="2706510" cy="369332"/>
          </a:xfrm>
          <a:prstGeom prst="rect">
            <a:avLst/>
          </a:prstGeom>
        </p:spPr>
        <p:txBody>
          <a:bodyPr wrap="none">
            <a:spAutoFit/>
          </a:bodyPr>
          <a:lstStyle/>
          <a:p>
            <a:r>
              <a:rPr lang="zh-CN" altLang="en-US" spc="-15" dirty="0">
                <a:solidFill>
                  <a:srgbClr val="151FFF"/>
                </a:solidFill>
                <a:latin typeface="FangSong"/>
                <a:cs typeface="FangSong"/>
              </a:rPr>
              <a:t>对参</a:t>
            </a:r>
            <a:r>
              <a:rPr lang="zh-CN" altLang="en-US" spc="-25" dirty="0">
                <a:solidFill>
                  <a:srgbClr val="151FFF"/>
                </a:solidFill>
                <a:latin typeface="FangSong"/>
                <a:cs typeface="FangSong"/>
              </a:rPr>
              <a:t>数</a:t>
            </a:r>
            <a:r>
              <a:rPr lang="zh-CN" altLang="en-US" dirty="0">
                <a:solidFill>
                  <a:srgbClr val="151FFF"/>
                </a:solidFill>
                <a:latin typeface="FangSong"/>
                <a:cs typeface="FangSong"/>
              </a:rPr>
              <a:t>	</a:t>
            </a:r>
            <a:r>
              <a:rPr lang="zh-CN" altLang="en-US" spc="-10" dirty="0">
                <a:solidFill>
                  <a:srgbClr val="151FFF"/>
                </a:solidFill>
                <a:latin typeface="FangSong"/>
                <a:cs typeface="FangSong"/>
              </a:rPr>
              <a:t>做</a:t>
            </a:r>
            <a:r>
              <a:rPr lang="zh-CN" altLang="en-US" spc="-20" dirty="0">
                <a:solidFill>
                  <a:srgbClr val="151FFF"/>
                </a:solidFill>
                <a:latin typeface="FangSong"/>
                <a:cs typeface="FangSong"/>
              </a:rPr>
              <a:t>极大似然</a:t>
            </a:r>
            <a:r>
              <a:rPr lang="zh-CN" altLang="en-US" spc="-25" dirty="0">
                <a:solidFill>
                  <a:srgbClr val="151FFF"/>
                </a:solidFill>
                <a:latin typeface="FangSong"/>
                <a:cs typeface="FangSong"/>
              </a:rPr>
              <a:t>估</a:t>
            </a:r>
            <a:r>
              <a:rPr lang="zh-CN" altLang="en-US" spc="-20" dirty="0">
                <a:solidFill>
                  <a:srgbClr val="151FFF"/>
                </a:solidFill>
                <a:latin typeface="FangSong"/>
                <a:cs typeface="FangSong"/>
              </a:rPr>
              <a:t>计</a:t>
            </a:r>
            <a:endParaRPr lang="zh-CN" altLang="en-US"/>
          </a:p>
        </p:txBody>
      </p:sp>
      <p:sp>
        <p:nvSpPr>
          <p:cNvPr id="17" name="object 29"/>
          <p:cNvSpPr/>
          <p:nvPr/>
        </p:nvSpPr>
        <p:spPr>
          <a:xfrm>
            <a:off x="3004202" y="5943599"/>
            <a:ext cx="213572" cy="230877"/>
          </a:xfrm>
          <a:prstGeom prst="rect">
            <a:avLst/>
          </a:prstGeom>
          <a:blipFill>
            <a:blip r:embed="rId4" cstate="print"/>
            <a:stretch>
              <a:fillRect/>
            </a:stretch>
          </a:blipFill>
        </p:spPr>
        <p:txBody>
          <a:bodyPr wrap="square" lIns="0" tIns="0" rIns="0" bIns="0" rtlCol="0"/>
          <a:lstStyle/>
          <a:p>
            <a:endParaRPr>
              <a:solidFill>
                <a:srgbClr val="151FFF"/>
              </a:solidFill>
            </a:endParaRPr>
          </a:p>
        </p:txBody>
      </p:sp>
      <p:grpSp>
        <p:nvGrpSpPr>
          <p:cNvPr id="12" name="组 11"/>
          <p:cNvGrpSpPr/>
          <p:nvPr/>
        </p:nvGrpSpPr>
        <p:grpSpPr>
          <a:xfrm>
            <a:off x="5947461" y="389246"/>
            <a:ext cx="3200401" cy="2031325"/>
            <a:chOff x="5947461" y="389246"/>
            <a:chExt cx="3200401" cy="2031325"/>
          </a:xfrm>
        </p:grpSpPr>
        <p:sp>
          <p:nvSpPr>
            <p:cNvPr id="9" name="矩形 8"/>
            <p:cNvSpPr/>
            <p:nvPr/>
          </p:nvSpPr>
          <p:spPr>
            <a:xfrm>
              <a:off x="5947461" y="389246"/>
              <a:ext cx="3200401" cy="2031325"/>
            </a:xfrm>
            <a:prstGeom prst="rect">
              <a:avLst/>
            </a:prstGeom>
          </p:spPr>
          <p:txBody>
            <a:bodyPr wrap="square">
              <a:spAutoFit/>
            </a:bodyPr>
            <a:lstStyle/>
            <a:p>
              <a:endParaRPr lang="zh-CN" altLang="en-US" b="1" dirty="0">
                <a:solidFill>
                  <a:srgbClr val="C00000"/>
                </a:solidFill>
              </a:endParaRPr>
            </a:p>
            <a:p>
              <a:r>
                <a:rPr lang="en-US" altLang="zh-CN" b="1" dirty="0">
                  <a:solidFill>
                    <a:srgbClr val="C00000"/>
                  </a:solidFill>
                </a:rPr>
                <a:t>0.45 * 5H = 2.2H</a:t>
              </a:r>
              <a:r>
                <a:rPr lang="zh-CN" altLang="en-US" b="1" dirty="0">
                  <a:solidFill>
                    <a:srgbClr val="C00000"/>
                  </a:solidFill>
                </a:rPr>
                <a:t>表示</a:t>
              </a:r>
              <a:endParaRPr lang="en-US" altLang="zh-CN" b="1" dirty="0">
                <a:solidFill>
                  <a:srgbClr val="C00000"/>
                </a:solidFill>
              </a:endParaRPr>
            </a:p>
            <a:p>
              <a:endParaRPr lang="zh-CN" altLang="en-US" b="1" dirty="0">
                <a:solidFill>
                  <a:srgbClr val="C00000"/>
                </a:solidFill>
              </a:endParaRPr>
            </a:p>
            <a:p>
              <a:r>
                <a:rPr lang="zh-CN" altLang="en-US" b="1" dirty="0">
                  <a:solidFill>
                    <a:srgbClr val="C00000"/>
                  </a:solidFill>
                </a:rPr>
                <a:t>在假设为              的 情况下</a:t>
              </a:r>
            </a:p>
            <a:p>
              <a:endParaRPr lang="zh-CN" altLang="en-US" b="1" dirty="0">
                <a:solidFill>
                  <a:srgbClr val="C00000"/>
                </a:solidFill>
              </a:endParaRPr>
            </a:p>
            <a:p>
              <a:r>
                <a:rPr lang="zh-CN" altLang="en-US" b="1" dirty="0">
                  <a:solidFill>
                    <a:srgbClr val="C00000"/>
                  </a:solidFill>
                </a:rPr>
                <a:t>第一组实验选择</a:t>
              </a:r>
              <a:r>
                <a:rPr lang="en-US" altLang="zh-CN" b="1" dirty="0">
                  <a:solidFill>
                    <a:srgbClr val="C00000"/>
                  </a:solidFill>
                </a:rPr>
                <a:t>A</a:t>
              </a:r>
              <a:r>
                <a:rPr lang="zh-CN" altLang="en-US" b="1" dirty="0">
                  <a:solidFill>
                    <a:srgbClr val="C00000"/>
                  </a:solidFill>
                </a:rPr>
                <a:t>硬币且正面朝上次数的期望值是</a:t>
              </a:r>
              <a:r>
                <a:rPr lang="en-US" altLang="zh-CN" b="1" dirty="0">
                  <a:solidFill>
                    <a:srgbClr val="C00000"/>
                  </a:solidFill>
                </a:rPr>
                <a:t>2.2</a:t>
              </a:r>
              <a:endParaRPr lang="zh-CN" altLang="en-US" b="1" dirty="0">
                <a:solidFill>
                  <a:srgbClr val="C00000"/>
                </a:solidFill>
              </a:endParaRPr>
            </a:p>
          </p:txBody>
        </p:sp>
        <p:pic>
          <p:nvPicPr>
            <p:cNvPr id="11" name="图片 10"/>
            <p:cNvPicPr>
              <a:picLocks noChangeAspect="1"/>
            </p:cNvPicPr>
            <p:nvPr/>
          </p:nvPicPr>
          <p:blipFill>
            <a:blip r:embed="rId5"/>
            <a:stretch>
              <a:fillRect/>
            </a:stretch>
          </p:blipFill>
          <p:spPr>
            <a:xfrm>
              <a:off x="7074174" y="994371"/>
              <a:ext cx="838200" cy="673100"/>
            </a:xfrm>
            <a:prstGeom prst="rect">
              <a:avLst/>
            </a:prstGeom>
          </p:spPr>
        </p:pic>
      </p:grpSp>
    </p:spTree>
    <p:extLst>
      <p:ext uri="{BB962C8B-B14F-4D97-AF65-F5344CB8AC3E}">
        <p14:creationId xmlns:p14="http://schemas.microsoft.com/office/powerpoint/2010/main" val="102483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286" y="743598"/>
            <a:ext cx="8884514" cy="2169825"/>
          </a:xfrm>
          <a:prstGeom prst="rect">
            <a:avLst/>
          </a:prstGeom>
        </p:spPr>
        <p:txBody>
          <a:bodyPr wrap="square">
            <a:spAutoFit/>
          </a:bodyPr>
          <a:lstStyle/>
          <a:p>
            <a:pPr>
              <a:lnSpc>
                <a:spcPct val="150000"/>
              </a:lnSpc>
            </a:pPr>
            <a:r>
              <a:rPr lang="en-US" altLang="zh-CN" b="1" spc="-15" dirty="0">
                <a:solidFill>
                  <a:srgbClr val="C00000"/>
                </a:solidFill>
                <a:latin typeface="Times New Roman" charset="0"/>
                <a:ea typeface="Times New Roman" charset="0"/>
                <a:cs typeface="Times New Roman" charset="0"/>
              </a:rPr>
              <a:t>EM</a:t>
            </a:r>
            <a:r>
              <a:rPr lang="zh-CN" altLang="en-US" b="1" spc="-15" dirty="0">
                <a:solidFill>
                  <a:srgbClr val="C00000"/>
                </a:solidFill>
                <a:latin typeface="Times New Roman" charset="0"/>
                <a:ea typeface="Times New Roman" charset="0"/>
                <a:cs typeface="Times New Roman" charset="0"/>
              </a:rPr>
              <a:t>算法过程</a:t>
            </a:r>
            <a:endParaRPr lang="en-US" altLang="zh-CN" b="1" spc="-15" dirty="0">
              <a:solidFill>
                <a:srgbClr val="C00000"/>
              </a:solidFill>
              <a:latin typeface="Times New Roman" charset="0"/>
              <a:ea typeface="Times New Roman" charset="0"/>
              <a:cs typeface="Times New Roman" charset="0"/>
            </a:endParaRPr>
          </a:p>
          <a:p>
            <a:pPr>
              <a:lnSpc>
                <a:spcPct val="150000"/>
              </a:lnSpc>
            </a:pPr>
            <a:r>
              <a:rPr lang="zh-CN" altLang="en-US" b="1" spc="-15" dirty="0">
                <a:solidFill>
                  <a:srgbClr val="C00000"/>
                </a:solidFill>
                <a:latin typeface="Times New Roman" charset="0"/>
                <a:ea typeface="Times New Roman" charset="0"/>
                <a:cs typeface="Times New Roman" charset="0"/>
              </a:rPr>
              <a:t>输入</a:t>
            </a:r>
            <a:r>
              <a:rPr lang="zh-CN" altLang="en-US" b="1" spc="-15" dirty="0">
                <a:latin typeface="Times New Roman" charset="0"/>
                <a:ea typeface="Times New Roman" charset="0"/>
                <a:cs typeface="Times New Roman" charset="0"/>
              </a:rPr>
              <a:t>：观测变量数据 </a:t>
            </a:r>
            <a:r>
              <a:rPr lang="en-US" altLang="zh-CN" b="1" spc="-15" dirty="0">
                <a:solidFill>
                  <a:srgbClr val="151FFF"/>
                </a:solidFill>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x</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，隐变量 </a:t>
            </a:r>
            <a:r>
              <a:rPr lang="en-US" altLang="zh-CN" b="1" spc="-15" dirty="0">
                <a:solidFill>
                  <a:srgbClr val="151FFF"/>
                </a:solidFill>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z</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联合分布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i="1" spc="-15" dirty="0">
                <a:latin typeface="Symbol" pitchFamily="2" charset="2"/>
                <a:ea typeface="Symbol Tiger Expert" charset="2"/>
                <a:cs typeface="Symbol Tiger Expert"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条件分布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p>
          <a:p>
            <a:pPr>
              <a:lnSpc>
                <a:spcPct val="150000"/>
              </a:lnSpc>
            </a:pPr>
            <a:r>
              <a:rPr lang="zh-CN" altLang="en-US" b="1" spc="-15" dirty="0">
                <a:solidFill>
                  <a:srgbClr val="C00000"/>
                </a:solidFill>
                <a:latin typeface="Times New Roman" charset="0"/>
                <a:ea typeface="Times New Roman" charset="0"/>
                <a:cs typeface="Times New Roman" charset="0"/>
              </a:rPr>
              <a:t>输出</a:t>
            </a:r>
            <a:r>
              <a:rPr lang="zh-CN" altLang="en-US" b="1" spc="-15" dirty="0">
                <a:latin typeface="Times New Roman" charset="0"/>
                <a:ea typeface="Times New Roman" charset="0"/>
                <a:cs typeface="Times New Roman" charset="0"/>
              </a:rPr>
              <a:t>：模型参数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i="1" spc="-15" dirty="0">
                <a:latin typeface="Symbol Tiger Expert" charset="2"/>
                <a:ea typeface="Symbol Tiger Expert" charset="2"/>
                <a:cs typeface="Symbol Tiger Expert" charset="2"/>
              </a:rPr>
              <a:t>.</a:t>
            </a:r>
          </a:p>
          <a:p>
            <a:pPr>
              <a:lnSpc>
                <a:spcPct val="150000"/>
              </a:lnSpc>
            </a:pPr>
            <a:r>
              <a:rPr lang="zh-CN" altLang="en-US" b="1" spc="-15" dirty="0">
                <a:latin typeface="Times New Roman" charset="0"/>
                <a:ea typeface="Times New Roman" charset="0"/>
                <a:cs typeface="Times New Roman" charset="0"/>
              </a:rPr>
              <a:t>写出</a:t>
            </a:r>
            <a:r>
              <a:rPr lang="zh-CN" altLang="en-US" b="1" spc="-15" dirty="0">
                <a:solidFill>
                  <a:srgbClr val="151FFF"/>
                </a:solidFill>
                <a:latin typeface="Times New Roman" charset="0"/>
                <a:ea typeface="Times New Roman" charset="0"/>
                <a:cs typeface="Times New Roman" charset="0"/>
              </a:rPr>
              <a:t>似然函数</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p:txBody>
      </p:sp>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a:latin typeface="FangSong"/>
              <a:cs typeface="FangSong"/>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101" y="2343514"/>
            <a:ext cx="3761747" cy="1891621"/>
          </a:xfrm>
          <a:prstGeom prst="rect">
            <a:avLst/>
          </a:prstGeom>
        </p:spPr>
      </p:pic>
      <p:sp>
        <p:nvSpPr>
          <p:cNvPr id="3" name="矩形 2"/>
          <p:cNvSpPr/>
          <p:nvPr/>
        </p:nvSpPr>
        <p:spPr>
          <a:xfrm>
            <a:off x="6193075" y="2267503"/>
            <a:ext cx="1783776" cy="923330"/>
          </a:xfrm>
          <a:prstGeom prst="rect">
            <a:avLst/>
          </a:prstGeom>
        </p:spPr>
        <p:txBody>
          <a:bodyPr wrap="square">
            <a:spAutoFit/>
          </a:bodyPr>
          <a:lstStyle/>
          <a:p>
            <a:r>
              <a:rPr lang="zh-CN" altLang="en-US" b="1" spc="-15" dirty="0">
                <a:solidFill>
                  <a:srgbClr val="151FFF"/>
                </a:solidFill>
                <a:latin typeface="Times New Roman" charset="0"/>
                <a:ea typeface="Times New Roman" charset="0"/>
                <a:cs typeface="Times New Roman" charset="0"/>
              </a:rPr>
              <a:t>可是</a:t>
            </a:r>
            <a:r>
              <a:rPr lang="en-US" altLang="zh-CN" b="1" spc="-15" dirty="0">
                <a:solidFill>
                  <a:srgbClr val="151FFF"/>
                </a:solidFill>
                <a:latin typeface="Times New Roman" charset="0"/>
                <a:ea typeface="Times New Roman" charset="0"/>
                <a:cs typeface="Times New Roman" charset="0"/>
              </a:rPr>
              <a:t>Z</a:t>
            </a:r>
            <a:r>
              <a:rPr lang="zh-CN" altLang="en-US" b="1" spc="-15" dirty="0">
                <a:solidFill>
                  <a:srgbClr val="151FFF"/>
                </a:solidFill>
                <a:latin typeface="Times New Roman" charset="0"/>
                <a:ea typeface="Times New Roman" charset="0"/>
                <a:cs typeface="Times New Roman" charset="0"/>
              </a:rPr>
              <a:t> 是隐变量，没办法直接求最大似然</a:t>
            </a:r>
            <a:endParaRPr lang="zh-CN" altLang="en-US" dirty="0">
              <a:solidFill>
                <a:srgbClr val="151FFF"/>
              </a:solidFill>
            </a:endParaRPr>
          </a:p>
        </p:txBody>
      </p:sp>
      <p:sp>
        <p:nvSpPr>
          <p:cNvPr id="10" name="object 4">
            <a:extLst>
              <a:ext uri="{FF2B5EF4-FFF2-40B4-BE49-F238E27FC236}">
                <a16:creationId xmlns:a16="http://schemas.microsoft.com/office/drawing/2014/main" id="{B33BD7DF-5868-B347-A159-E498F0B1E2DF}"/>
              </a:ext>
            </a:extLst>
          </p:cNvPr>
          <p:cNvSpPr/>
          <p:nvPr/>
        </p:nvSpPr>
        <p:spPr>
          <a:xfrm>
            <a:off x="1684435" y="2658669"/>
            <a:ext cx="6044565" cy="0"/>
          </a:xfrm>
          <a:custGeom>
            <a:avLst/>
            <a:gdLst/>
            <a:ahLst/>
            <a:cxnLst/>
            <a:rect l="l" t="t" r="r" b="b"/>
            <a:pathLst>
              <a:path w="6044565">
                <a:moveTo>
                  <a:pt x="0" y="0"/>
                </a:moveTo>
                <a:lnTo>
                  <a:pt x="6043988" y="0"/>
                </a:lnTo>
              </a:path>
            </a:pathLst>
          </a:custGeom>
          <a:ln w="26426">
            <a:solidFill>
              <a:srgbClr val="FFFFFF"/>
            </a:solidFill>
          </a:ln>
        </p:spPr>
        <p:txBody>
          <a:bodyPr wrap="square" lIns="0" tIns="0" rIns="0" bIns="0" rtlCol="0"/>
          <a:lstStyle/>
          <a:p>
            <a:endParaRPr>
              <a:solidFill>
                <a:prstClr val="black"/>
              </a:solidFill>
            </a:endParaRPr>
          </a:p>
        </p:txBody>
      </p:sp>
      <p:sp>
        <p:nvSpPr>
          <p:cNvPr id="11" name="object 5">
            <a:extLst>
              <a:ext uri="{FF2B5EF4-FFF2-40B4-BE49-F238E27FC236}">
                <a16:creationId xmlns:a16="http://schemas.microsoft.com/office/drawing/2014/main" id="{778C6E06-9A19-0E4D-92BD-5C74CF77E691}"/>
              </a:ext>
            </a:extLst>
          </p:cNvPr>
          <p:cNvSpPr txBox="1"/>
          <p:nvPr/>
        </p:nvSpPr>
        <p:spPr>
          <a:xfrm>
            <a:off x="567842" y="4523694"/>
            <a:ext cx="1142365" cy="304800"/>
          </a:xfrm>
          <a:prstGeom prst="rect">
            <a:avLst/>
          </a:prstGeom>
        </p:spPr>
        <p:txBody>
          <a:bodyPr vert="horz" wrap="square" lIns="0" tIns="0" rIns="0" bIns="0" rtlCol="0">
            <a:spAutoFit/>
          </a:bodyPr>
          <a:lstStyle/>
          <a:p>
            <a:pPr marL="12700"/>
            <a:r>
              <a:rPr sz="2200" spc="-20" dirty="0">
                <a:solidFill>
                  <a:prstClr val="black"/>
                </a:solidFill>
                <a:latin typeface="FangSong"/>
                <a:cs typeface="FangSong"/>
              </a:rPr>
              <a:t>以</a:t>
            </a:r>
            <a:r>
              <a:rPr sz="2200" spc="-25" dirty="0">
                <a:solidFill>
                  <a:prstClr val="black"/>
                </a:solidFill>
                <a:latin typeface="FangSong"/>
                <a:cs typeface="FangSong"/>
              </a:rPr>
              <a:t>初始值</a:t>
            </a:r>
            <a:endParaRPr sz="2200" dirty="0">
              <a:solidFill>
                <a:prstClr val="black"/>
              </a:solidFill>
              <a:latin typeface="FangSong"/>
              <a:cs typeface="FangSong"/>
            </a:endParaRPr>
          </a:p>
        </p:txBody>
      </p:sp>
      <p:sp>
        <p:nvSpPr>
          <p:cNvPr id="12" name="object 6">
            <a:extLst>
              <a:ext uri="{FF2B5EF4-FFF2-40B4-BE49-F238E27FC236}">
                <a16:creationId xmlns:a16="http://schemas.microsoft.com/office/drawing/2014/main" id="{5FF511CD-EEF7-AA4C-A0C7-DC6DDDBCEDC8}"/>
              </a:ext>
            </a:extLst>
          </p:cNvPr>
          <p:cNvSpPr txBox="1"/>
          <p:nvPr/>
        </p:nvSpPr>
        <p:spPr>
          <a:xfrm>
            <a:off x="2252661" y="4603843"/>
            <a:ext cx="4638675" cy="304800"/>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为</a:t>
            </a:r>
            <a:r>
              <a:rPr sz="2200" spc="-25" dirty="0">
                <a:solidFill>
                  <a:prstClr val="black"/>
                </a:solidFill>
                <a:latin typeface="FangSong"/>
                <a:cs typeface="FangSong"/>
              </a:rPr>
              <a:t>起点</a:t>
            </a:r>
            <a:r>
              <a:rPr sz="2200" spc="-20" dirty="0">
                <a:solidFill>
                  <a:prstClr val="black"/>
                </a:solidFill>
                <a:latin typeface="FangSong"/>
                <a:cs typeface="FangSong"/>
              </a:rPr>
              <a:t>，</a:t>
            </a:r>
            <a:r>
              <a:rPr sz="2200" spc="-25" dirty="0">
                <a:solidFill>
                  <a:prstClr val="black"/>
                </a:solidFill>
                <a:latin typeface="FangSong"/>
                <a:cs typeface="FangSong"/>
              </a:rPr>
              <a:t>迭</a:t>
            </a:r>
            <a:r>
              <a:rPr sz="2200" spc="-10" dirty="0">
                <a:solidFill>
                  <a:prstClr val="black"/>
                </a:solidFill>
                <a:latin typeface="FangSong"/>
                <a:cs typeface="FangSong"/>
              </a:rPr>
              <a:t>代</a:t>
            </a:r>
            <a:r>
              <a:rPr sz="2200" spc="-25" dirty="0">
                <a:solidFill>
                  <a:prstClr val="black"/>
                </a:solidFill>
                <a:latin typeface="FangSong"/>
                <a:cs typeface="FangSong"/>
              </a:rPr>
              <a:t>执行</a:t>
            </a:r>
            <a:r>
              <a:rPr sz="2200" spc="-20" dirty="0">
                <a:solidFill>
                  <a:prstClr val="black"/>
                </a:solidFill>
                <a:latin typeface="FangSong"/>
                <a:cs typeface="FangSong"/>
              </a:rPr>
              <a:t>以</a:t>
            </a:r>
            <a:r>
              <a:rPr sz="2200" spc="-25" dirty="0">
                <a:solidFill>
                  <a:prstClr val="black"/>
                </a:solidFill>
                <a:latin typeface="FangSong"/>
                <a:cs typeface="FangSong"/>
              </a:rPr>
              <a:t>下</a:t>
            </a:r>
            <a:r>
              <a:rPr sz="2200" spc="-20" dirty="0">
                <a:solidFill>
                  <a:prstClr val="black"/>
                </a:solidFill>
                <a:latin typeface="FangSong"/>
                <a:cs typeface="FangSong"/>
              </a:rPr>
              <a:t>步</a:t>
            </a:r>
            <a:r>
              <a:rPr sz="2200" spc="-25" dirty="0">
                <a:solidFill>
                  <a:prstClr val="black"/>
                </a:solidFill>
                <a:latin typeface="FangSong"/>
                <a:cs typeface="FangSong"/>
              </a:rPr>
              <a:t>骤直</a:t>
            </a:r>
            <a:r>
              <a:rPr sz="2200" spc="-5" dirty="0">
                <a:solidFill>
                  <a:prstClr val="black"/>
                </a:solidFill>
                <a:latin typeface="FangSong"/>
                <a:cs typeface="FangSong"/>
              </a:rPr>
              <a:t>至</a:t>
            </a:r>
            <a:r>
              <a:rPr sz="2200" spc="-25" dirty="0">
                <a:solidFill>
                  <a:prstClr val="black"/>
                </a:solidFill>
                <a:latin typeface="FangSong"/>
                <a:cs typeface="FangSong"/>
              </a:rPr>
              <a:t>收</a:t>
            </a:r>
            <a:r>
              <a:rPr sz="2200" spc="-15" dirty="0">
                <a:solidFill>
                  <a:prstClr val="black"/>
                </a:solidFill>
                <a:latin typeface="FangSong"/>
                <a:cs typeface="FangSong"/>
              </a:rPr>
              <a:t>敛</a:t>
            </a:r>
            <a:r>
              <a:rPr sz="2200" spc="-225" dirty="0">
                <a:solidFill>
                  <a:prstClr val="black"/>
                </a:solidFill>
                <a:latin typeface="Courier New"/>
                <a:cs typeface="Courier New"/>
              </a:rPr>
              <a:t>:</a:t>
            </a:r>
            <a:endParaRPr sz="2200" dirty="0">
              <a:solidFill>
                <a:prstClr val="black"/>
              </a:solidFill>
              <a:latin typeface="Courier New"/>
              <a:cs typeface="Courier New"/>
            </a:endParaRPr>
          </a:p>
        </p:txBody>
      </p:sp>
      <p:sp>
        <p:nvSpPr>
          <p:cNvPr id="13" name="object 7">
            <a:extLst>
              <a:ext uri="{FF2B5EF4-FFF2-40B4-BE49-F238E27FC236}">
                <a16:creationId xmlns:a16="http://schemas.microsoft.com/office/drawing/2014/main" id="{9228CAC8-7AF5-F843-9D52-08487CA620BA}"/>
              </a:ext>
            </a:extLst>
          </p:cNvPr>
          <p:cNvSpPr/>
          <p:nvPr/>
        </p:nvSpPr>
        <p:spPr>
          <a:xfrm>
            <a:off x="1849196" y="4603843"/>
            <a:ext cx="294404" cy="24697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4" name="object 8">
            <a:extLst>
              <a:ext uri="{FF2B5EF4-FFF2-40B4-BE49-F238E27FC236}">
                <a16:creationId xmlns:a16="http://schemas.microsoft.com/office/drawing/2014/main" id="{6FC73A1F-1F98-634A-B87F-173C2D2C91DE}"/>
              </a:ext>
            </a:extLst>
          </p:cNvPr>
          <p:cNvSpPr/>
          <p:nvPr/>
        </p:nvSpPr>
        <p:spPr>
          <a:xfrm>
            <a:off x="1651722" y="3272774"/>
            <a:ext cx="294640" cy="71120"/>
          </a:xfrm>
          <a:custGeom>
            <a:avLst/>
            <a:gdLst/>
            <a:ahLst/>
            <a:cxnLst/>
            <a:rect l="l" t="t" r="r" b="b"/>
            <a:pathLst>
              <a:path w="294639" h="71120">
                <a:moveTo>
                  <a:pt x="0" y="70578"/>
                </a:moveTo>
                <a:lnTo>
                  <a:pt x="294404" y="70578"/>
                </a:lnTo>
                <a:lnTo>
                  <a:pt x="294404" y="0"/>
                </a:lnTo>
                <a:lnTo>
                  <a:pt x="0" y="0"/>
                </a:lnTo>
                <a:lnTo>
                  <a:pt x="0" y="70578"/>
                </a:lnTo>
                <a:close/>
              </a:path>
            </a:pathLst>
          </a:custGeom>
          <a:solidFill>
            <a:srgbClr val="FFFFFF"/>
          </a:solidFill>
        </p:spPr>
        <p:txBody>
          <a:bodyPr wrap="square" lIns="0" tIns="0" rIns="0" bIns="0" rtlCol="0"/>
          <a:lstStyle/>
          <a:p>
            <a:endParaRPr>
              <a:solidFill>
                <a:prstClr val="black"/>
              </a:solidFill>
            </a:endParaRPr>
          </a:p>
        </p:txBody>
      </p:sp>
      <p:sp>
        <p:nvSpPr>
          <p:cNvPr id="15" name="object 9">
            <a:extLst>
              <a:ext uri="{FF2B5EF4-FFF2-40B4-BE49-F238E27FC236}">
                <a16:creationId xmlns:a16="http://schemas.microsoft.com/office/drawing/2014/main" id="{9362DA77-C8D1-E34F-B90B-7DF41739F240}"/>
              </a:ext>
            </a:extLst>
          </p:cNvPr>
          <p:cNvSpPr txBox="1"/>
          <p:nvPr/>
        </p:nvSpPr>
        <p:spPr>
          <a:xfrm>
            <a:off x="1149930" y="5142717"/>
            <a:ext cx="6288415" cy="830997"/>
          </a:xfrm>
          <a:prstGeom prst="rect">
            <a:avLst/>
          </a:prstGeom>
        </p:spPr>
        <p:txBody>
          <a:bodyPr vert="horz" wrap="square" lIns="0" tIns="0" rIns="0" bIns="0" rtlCol="0">
            <a:spAutoFit/>
          </a:bodyPr>
          <a:lstStyle/>
          <a:p>
            <a:pPr marL="12700">
              <a:tabLst>
                <a:tab pos="299085" algn="l"/>
                <a:tab pos="1251585" algn="l"/>
              </a:tabLst>
            </a:pPr>
            <a:r>
              <a:rPr sz="2200" spc="-10" dirty="0">
                <a:solidFill>
                  <a:prstClr val="black"/>
                </a:solidFill>
                <a:latin typeface="Arial"/>
                <a:cs typeface="Arial"/>
              </a:rPr>
              <a:t>•	</a:t>
            </a:r>
            <a:r>
              <a:rPr sz="2200" spc="-15" dirty="0">
                <a:solidFill>
                  <a:prstClr val="black"/>
                </a:solidFill>
                <a:latin typeface="FangSong"/>
                <a:cs typeface="FangSong"/>
              </a:rPr>
              <a:t>基</a:t>
            </a:r>
            <a:r>
              <a:rPr sz="2200" spc="-25" dirty="0">
                <a:solidFill>
                  <a:prstClr val="black"/>
                </a:solidFill>
                <a:latin typeface="FangSong"/>
                <a:cs typeface="FangSong"/>
              </a:rPr>
              <a:t>于</a:t>
            </a:r>
            <a:r>
              <a:rPr sz="2200" dirty="0">
                <a:solidFill>
                  <a:prstClr val="black"/>
                </a:solidFill>
                <a:latin typeface="FangSong"/>
                <a:cs typeface="FangSong"/>
              </a:rPr>
              <a:t>	</a:t>
            </a:r>
            <a:r>
              <a:rPr sz="2200" spc="-15" dirty="0">
                <a:solidFill>
                  <a:srgbClr val="151FFF"/>
                </a:solidFill>
                <a:latin typeface="FangSong"/>
                <a:cs typeface="FangSong"/>
              </a:rPr>
              <a:t>推断隐变</a:t>
            </a:r>
            <a:r>
              <a:rPr sz="2200" spc="-25" dirty="0">
                <a:solidFill>
                  <a:srgbClr val="151FFF"/>
                </a:solidFill>
                <a:latin typeface="FangSong"/>
                <a:cs typeface="FangSong"/>
              </a:rPr>
              <a:t>量</a:t>
            </a:r>
            <a:r>
              <a:rPr sz="2200" spc="-355" dirty="0">
                <a:solidFill>
                  <a:srgbClr val="151FFF"/>
                </a:solidFill>
                <a:latin typeface="FangSong"/>
                <a:cs typeface="FangSong"/>
              </a:rPr>
              <a:t> </a:t>
            </a:r>
            <a:r>
              <a:rPr sz="2200" b="1" spc="-15" dirty="0">
                <a:solidFill>
                  <a:srgbClr val="151FFF"/>
                </a:solidFill>
                <a:latin typeface="Palatino Linotype"/>
                <a:cs typeface="Palatino Linotype"/>
              </a:rPr>
              <a:t>Z</a:t>
            </a:r>
            <a:r>
              <a:rPr sz="2200" b="1" dirty="0">
                <a:solidFill>
                  <a:srgbClr val="151FFF"/>
                </a:solidFill>
                <a:latin typeface="Palatino Linotype"/>
                <a:cs typeface="Palatino Linotype"/>
              </a:rPr>
              <a:t> </a:t>
            </a:r>
            <a:r>
              <a:rPr sz="2200" spc="-15" dirty="0">
                <a:solidFill>
                  <a:srgbClr val="151FFF"/>
                </a:solidFill>
                <a:latin typeface="FangSong"/>
                <a:cs typeface="FangSong"/>
              </a:rPr>
              <a:t>的</a:t>
            </a:r>
            <a:r>
              <a:rPr lang="zh-CN" altLang="en-US" sz="2200" spc="-15" dirty="0">
                <a:solidFill>
                  <a:srgbClr val="151FFF"/>
                </a:solidFill>
                <a:latin typeface="FangSong"/>
                <a:cs typeface="FangSong"/>
              </a:rPr>
              <a:t>期望</a:t>
            </a:r>
            <a:r>
              <a:rPr sz="2200" spc="-15" dirty="0">
                <a:solidFill>
                  <a:prstClr val="black"/>
                </a:solidFill>
                <a:latin typeface="FangSong"/>
                <a:cs typeface="FangSong"/>
              </a:rPr>
              <a:t>，记</a:t>
            </a:r>
            <a:r>
              <a:rPr sz="2200" spc="-25" dirty="0">
                <a:solidFill>
                  <a:prstClr val="black"/>
                </a:solidFill>
                <a:latin typeface="FangSong"/>
                <a:cs typeface="FangSong"/>
              </a:rPr>
              <a:t>为</a:t>
            </a:r>
            <a:endParaRPr sz="2200" dirty="0">
              <a:solidFill>
                <a:prstClr val="black"/>
              </a:solidFill>
              <a:latin typeface="FangSong"/>
              <a:cs typeface="FangSong"/>
            </a:endParaRPr>
          </a:p>
          <a:p>
            <a:pPr marL="12700">
              <a:spcBef>
                <a:spcPts val="1200"/>
              </a:spcBef>
            </a:pPr>
            <a:r>
              <a:rPr sz="2200" spc="-10" dirty="0">
                <a:solidFill>
                  <a:prstClr val="black"/>
                </a:solidFill>
                <a:latin typeface="Arial"/>
                <a:cs typeface="Arial"/>
              </a:rPr>
              <a:t>•</a:t>
            </a:r>
            <a:endParaRPr sz="2200" dirty="0">
              <a:solidFill>
                <a:prstClr val="black"/>
              </a:solidFill>
              <a:latin typeface="Arial"/>
              <a:cs typeface="Arial"/>
            </a:endParaRPr>
          </a:p>
        </p:txBody>
      </p:sp>
      <p:sp>
        <p:nvSpPr>
          <p:cNvPr id="17" name="object 10">
            <a:extLst>
              <a:ext uri="{FF2B5EF4-FFF2-40B4-BE49-F238E27FC236}">
                <a16:creationId xmlns:a16="http://schemas.microsoft.com/office/drawing/2014/main" id="{D31EFA67-61E9-CB44-993A-6BEA8E1DF04F}"/>
              </a:ext>
            </a:extLst>
          </p:cNvPr>
          <p:cNvSpPr txBox="1"/>
          <p:nvPr/>
        </p:nvSpPr>
        <p:spPr>
          <a:xfrm>
            <a:off x="1448167" y="5681246"/>
            <a:ext cx="264287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基于</a:t>
            </a:r>
            <a:r>
              <a:rPr sz="2200" spc="-15" dirty="0">
                <a:solidFill>
                  <a:srgbClr val="151FFF"/>
                </a:solidFill>
                <a:latin typeface="FangSong"/>
                <a:cs typeface="FangSong"/>
              </a:rPr>
              <a:t>已</a:t>
            </a:r>
            <a:r>
              <a:rPr sz="2200" spc="-20" dirty="0">
                <a:solidFill>
                  <a:srgbClr val="151FFF"/>
                </a:solidFill>
                <a:latin typeface="FangSong"/>
                <a:cs typeface="FangSong"/>
              </a:rPr>
              <a:t>观测</a:t>
            </a:r>
            <a:r>
              <a:rPr sz="2200" spc="-25" dirty="0">
                <a:solidFill>
                  <a:srgbClr val="151FFF"/>
                </a:solidFill>
                <a:latin typeface="FangSong"/>
                <a:cs typeface="FangSong"/>
              </a:rPr>
              <a:t>变量</a:t>
            </a:r>
            <a:r>
              <a:rPr sz="2200" spc="-330" dirty="0">
                <a:solidFill>
                  <a:prstClr val="black"/>
                </a:solidFill>
                <a:latin typeface="FangSong"/>
                <a:cs typeface="FangSong"/>
              </a:rPr>
              <a:t> </a:t>
            </a:r>
            <a:r>
              <a:rPr sz="2200" b="1" spc="-15" dirty="0">
                <a:solidFill>
                  <a:prstClr val="black"/>
                </a:solidFill>
                <a:latin typeface="Palatino Linotype"/>
                <a:cs typeface="Palatino Linotype"/>
              </a:rPr>
              <a:t>X</a:t>
            </a:r>
            <a:r>
              <a:rPr sz="2200" b="1" spc="190" dirty="0">
                <a:solidFill>
                  <a:prstClr val="black"/>
                </a:solidFill>
                <a:latin typeface="Palatino Linotype"/>
                <a:cs typeface="Palatino Linotype"/>
              </a:rPr>
              <a:t> </a:t>
            </a:r>
            <a:r>
              <a:rPr sz="2200" spc="-25" dirty="0">
                <a:solidFill>
                  <a:prstClr val="black"/>
                </a:solidFill>
                <a:latin typeface="FangSong"/>
                <a:cs typeface="FangSong"/>
              </a:rPr>
              <a:t>和</a:t>
            </a:r>
            <a:endParaRPr sz="2200" dirty="0">
              <a:solidFill>
                <a:prstClr val="black"/>
              </a:solidFill>
              <a:latin typeface="FangSong"/>
              <a:cs typeface="FangSong"/>
            </a:endParaRPr>
          </a:p>
        </p:txBody>
      </p:sp>
      <p:sp>
        <p:nvSpPr>
          <p:cNvPr id="18" name="object 11">
            <a:extLst>
              <a:ext uri="{FF2B5EF4-FFF2-40B4-BE49-F238E27FC236}">
                <a16:creationId xmlns:a16="http://schemas.microsoft.com/office/drawing/2014/main" id="{D037B38B-DF41-3D4E-82D0-69A4D84B57F6}"/>
              </a:ext>
            </a:extLst>
          </p:cNvPr>
          <p:cNvSpPr txBox="1"/>
          <p:nvPr/>
        </p:nvSpPr>
        <p:spPr>
          <a:xfrm>
            <a:off x="4559209" y="5681246"/>
            <a:ext cx="3954145" cy="338554"/>
          </a:xfrm>
          <a:prstGeom prst="rect">
            <a:avLst/>
          </a:prstGeom>
        </p:spPr>
        <p:txBody>
          <a:bodyPr vert="horz" wrap="square" lIns="0" tIns="0" rIns="0" bIns="0" rtlCol="0">
            <a:spAutoFit/>
          </a:bodyPr>
          <a:lstStyle/>
          <a:p>
            <a:pPr marL="12700">
              <a:tabLst>
                <a:tab pos="1144905" algn="l"/>
              </a:tabLst>
            </a:pPr>
            <a:r>
              <a:rPr sz="2200" spc="-15" dirty="0">
                <a:solidFill>
                  <a:prstClr val="black"/>
                </a:solidFill>
                <a:latin typeface="FangSong"/>
                <a:cs typeface="FangSong"/>
              </a:rPr>
              <a:t>对参</a:t>
            </a:r>
            <a:r>
              <a:rPr sz="2200" spc="-25" dirty="0">
                <a:solidFill>
                  <a:prstClr val="black"/>
                </a:solidFill>
                <a:latin typeface="FangSong"/>
                <a:cs typeface="FangSong"/>
              </a:rPr>
              <a:t>数</a:t>
            </a:r>
            <a:r>
              <a:rPr sz="2200" dirty="0">
                <a:solidFill>
                  <a:prstClr val="black"/>
                </a:solidFill>
                <a:latin typeface="FangSong"/>
                <a:cs typeface="FangSong"/>
              </a:rPr>
              <a:t>	</a:t>
            </a:r>
            <a:r>
              <a:rPr sz="2200" spc="-10" dirty="0">
                <a:solidFill>
                  <a:prstClr val="black"/>
                </a:solidFill>
                <a:latin typeface="FangSong"/>
                <a:cs typeface="FangSong"/>
              </a:rPr>
              <a:t>做</a:t>
            </a:r>
            <a:r>
              <a:rPr sz="2200" spc="-20" dirty="0">
                <a:solidFill>
                  <a:srgbClr val="151FFF"/>
                </a:solidFill>
                <a:latin typeface="FangSong"/>
                <a:cs typeface="FangSong"/>
              </a:rPr>
              <a:t>极大似然</a:t>
            </a:r>
            <a:r>
              <a:rPr sz="2200" spc="-25" dirty="0">
                <a:solidFill>
                  <a:srgbClr val="151FFF"/>
                </a:solidFill>
                <a:latin typeface="FangSong"/>
                <a:cs typeface="FangSong"/>
              </a:rPr>
              <a:t>估</a:t>
            </a:r>
            <a:r>
              <a:rPr sz="2200" spc="-20" dirty="0">
                <a:solidFill>
                  <a:srgbClr val="151FFF"/>
                </a:solidFill>
                <a:latin typeface="FangSong"/>
                <a:cs typeface="FangSong"/>
              </a:rPr>
              <a:t>计</a:t>
            </a:r>
            <a:r>
              <a:rPr sz="2200" spc="-25" dirty="0">
                <a:solidFill>
                  <a:prstClr val="black"/>
                </a:solidFill>
                <a:latin typeface="FangSong"/>
                <a:cs typeface="FangSong"/>
              </a:rPr>
              <a:t>，记为</a:t>
            </a:r>
            <a:endParaRPr sz="2200">
              <a:solidFill>
                <a:prstClr val="black"/>
              </a:solidFill>
              <a:latin typeface="FangSong"/>
              <a:cs typeface="FangSong"/>
            </a:endParaRPr>
          </a:p>
        </p:txBody>
      </p:sp>
      <p:sp>
        <p:nvSpPr>
          <p:cNvPr id="20" name="object 12">
            <a:extLst>
              <a:ext uri="{FF2B5EF4-FFF2-40B4-BE49-F238E27FC236}">
                <a16:creationId xmlns:a16="http://schemas.microsoft.com/office/drawing/2014/main" id="{18558075-F503-A14D-97A7-BC2821452436}"/>
              </a:ext>
            </a:extLst>
          </p:cNvPr>
          <p:cNvSpPr/>
          <p:nvPr/>
        </p:nvSpPr>
        <p:spPr>
          <a:xfrm>
            <a:off x="2033299" y="5200547"/>
            <a:ext cx="267188" cy="23778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2" name="object 14">
            <a:extLst>
              <a:ext uri="{FF2B5EF4-FFF2-40B4-BE49-F238E27FC236}">
                <a16:creationId xmlns:a16="http://schemas.microsoft.com/office/drawing/2014/main" id="{0FFE8AAF-EDB4-6948-ABF2-54A441F2BE45}"/>
              </a:ext>
            </a:extLst>
          </p:cNvPr>
          <p:cNvSpPr/>
          <p:nvPr/>
        </p:nvSpPr>
        <p:spPr>
          <a:xfrm>
            <a:off x="5867400" y="5168891"/>
            <a:ext cx="247269" cy="23494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3" name="object 16">
            <a:extLst>
              <a:ext uri="{FF2B5EF4-FFF2-40B4-BE49-F238E27FC236}">
                <a16:creationId xmlns:a16="http://schemas.microsoft.com/office/drawing/2014/main" id="{88D23FE2-E474-7240-90EC-E0380ED36D25}"/>
              </a:ext>
            </a:extLst>
          </p:cNvPr>
          <p:cNvSpPr/>
          <p:nvPr/>
        </p:nvSpPr>
        <p:spPr>
          <a:xfrm>
            <a:off x="4188305" y="5729246"/>
            <a:ext cx="247269" cy="23385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4" name="object 18">
            <a:extLst>
              <a:ext uri="{FF2B5EF4-FFF2-40B4-BE49-F238E27FC236}">
                <a16:creationId xmlns:a16="http://schemas.microsoft.com/office/drawing/2014/main" id="{FC0D1633-B366-5842-929C-849936E667A4}"/>
              </a:ext>
            </a:extLst>
          </p:cNvPr>
          <p:cNvSpPr/>
          <p:nvPr/>
        </p:nvSpPr>
        <p:spPr>
          <a:xfrm>
            <a:off x="5471954" y="5766878"/>
            <a:ext cx="187894" cy="201755"/>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5" name="object 20">
            <a:extLst>
              <a:ext uri="{FF2B5EF4-FFF2-40B4-BE49-F238E27FC236}">
                <a16:creationId xmlns:a16="http://schemas.microsoft.com/office/drawing/2014/main" id="{B527095A-FCBC-ED49-86DE-DEF422766C8D}"/>
              </a:ext>
            </a:extLst>
          </p:cNvPr>
          <p:cNvSpPr/>
          <p:nvPr/>
        </p:nvSpPr>
        <p:spPr>
          <a:xfrm>
            <a:off x="8546531" y="5723824"/>
            <a:ext cx="521269" cy="24587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26" name="object 22">
            <a:extLst>
              <a:ext uri="{FF2B5EF4-FFF2-40B4-BE49-F238E27FC236}">
                <a16:creationId xmlns:a16="http://schemas.microsoft.com/office/drawing/2014/main" id="{F1888E6E-EB9F-F442-8FE3-A61A47ABB3D1}"/>
              </a:ext>
            </a:extLst>
          </p:cNvPr>
          <p:cNvSpPr/>
          <p:nvPr/>
        </p:nvSpPr>
        <p:spPr>
          <a:xfrm>
            <a:off x="428853" y="4405302"/>
            <a:ext cx="8531860" cy="1762125"/>
          </a:xfrm>
          <a:custGeom>
            <a:avLst/>
            <a:gdLst/>
            <a:ahLst/>
            <a:cxnLst/>
            <a:rect l="l" t="t" r="r" b="b"/>
            <a:pathLst>
              <a:path w="8531860" h="1762125">
                <a:moveTo>
                  <a:pt x="0" y="1761743"/>
                </a:moveTo>
                <a:lnTo>
                  <a:pt x="8531352" y="1761743"/>
                </a:lnTo>
                <a:lnTo>
                  <a:pt x="8531352" y="0"/>
                </a:lnTo>
                <a:lnTo>
                  <a:pt x="0" y="0"/>
                </a:lnTo>
                <a:lnTo>
                  <a:pt x="0" y="1761743"/>
                </a:lnTo>
                <a:close/>
              </a:path>
            </a:pathLst>
          </a:custGeom>
          <a:ln w="12192">
            <a:solidFill>
              <a:srgbClr val="0D5336"/>
            </a:solidFill>
          </a:ln>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2494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a:latin typeface="FangSong"/>
              <a:cs typeface="FangSong"/>
            </a:endParaRPr>
          </a:p>
        </p:txBody>
      </p:sp>
      <p:sp>
        <p:nvSpPr>
          <p:cNvPr id="10" name="object 4">
            <a:extLst>
              <a:ext uri="{FF2B5EF4-FFF2-40B4-BE49-F238E27FC236}">
                <a16:creationId xmlns:a16="http://schemas.microsoft.com/office/drawing/2014/main" id="{B33BD7DF-5868-B347-A159-E498F0B1E2DF}"/>
              </a:ext>
            </a:extLst>
          </p:cNvPr>
          <p:cNvSpPr/>
          <p:nvPr/>
        </p:nvSpPr>
        <p:spPr>
          <a:xfrm>
            <a:off x="1684435" y="1447800"/>
            <a:ext cx="6044565" cy="0"/>
          </a:xfrm>
          <a:custGeom>
            <a:avLst/>
            <a:gdLst/>
            <a:ahLst/>
            <a:cxnLst/>
            <a:rect l="l" t="t" r="r" b="b"/>
            <a:pathLst>
              <a:path w="6044565">
                <a:moveTo>
                  <a:pt x="0" y="0"/>
                </a:moveTo>
                <a:lnTo>
                  <a:pt x="6043988" y="0"/>
                </a:lnTo>
              </a:path>
            </a:pathLst>
          </a:custGeom>
          <a:ln w="26426">
            <a:solidFill>
              <a:srgbClr val="FFFFFF"/>
            </a:solidFill>
          </a:ln>
        </p:spPr>
        <p:txBody>
          <a:bodyPr wrap="square" lIns="0" tIns="0" rIns="0" bIns="0" rtlCol="0"/>
          <a:lstStyle/>
          <a:p>
            <a:endParaRPr>
              <a:solidFill>
                <a:prstClr val="black"/>
              </a:solidFill>
            </a:endParaRPr>
          </a:p>
        </p:txBody>
      </p:sp>
      <p:sp>
        <p:nvSpPr>
          <p:cNvPr id="11" name="object 5">
            <a:extLst>
              <a:ext uri="{FF2B5EF4-FFF2-40B4-BE49-F238E27FC236}">
                <a16:creationId xmlns:a16="http://schemas.microsoft.com/office/drawing/2014/main" id="{778C6E06-9A19-0E4D-92BD-5C74CF77E691}"/>
              </a:ext>
            </a:extLst>
          </p:cNvPr>
          <p:cNvSpPr txBox="1"/>
          <p:nvPr/>
        </p:nvSpPr>
        <p:spPr>
          <a:xfrm>
            <a:off x="446938" y="1796566"/>
            <a:ext cx="1142365" cy="304800"/>
          </a:xfrm>
          <a:prstGeom prst="rect">
            <a:avLst/>
          </a:prstGeom>
        </p:spPr>
        <p:txBody>
          <a:bodyPr vert="horz" wrap="square" lIns="0" tIns="0" rIns="0" bIns="0" rtlCol="0">
            <a:spAutoFit/>
          </a:bodyPr>
          <a:lstStyle/>
          <a:p>
            <a:pPr marL="12700"/>
            <a:r>
              <a:rPr sz="2200" spc="-20" dirty="0">
                <a:solidFill>
                  <a:prstClr val="black"/>
                </a:solidFill>
                <a:latin typeface="FangSong"/>
                <a:cs typeface="FangSong"/>
              </a:rPr>
              <a:t>以</a:t>
            </a:r>
            <a:r>
              <a:rPr sz="2200" spc="-25" dirty="0">
                <a:solidFill>
                  <a:prstClr val="black"/>
                </a:solidFill>
                <a:latin typeface="FangSong"/>
                <a:cs typeface="FangSong"/>
              </a:rPr>
              <a:t>初始值</a:t>
            </a:r>
            <a:endParaRPr sz="2200">
              <a:solidFill>
                <a:prstClr val="black"/>
              </a:solidFill>
              <a:latin typeface="FangSong"/>
              <a:cs typeface="FangSong"/>
            </a:endParaRPr>
          </a:p>
        </p:txBody>
      </p:sp>
      <p:sp>
        <p:nvSpPr>
          <p:cNvPr id="12" name="object 6">
            <a:extLst>
              <a:ext uri="{FF2B5EF4-FFF2-40B4-BE49-F238E27FC236}">
                <a16:creationId xmlns:a16="http://schemas.microsoft.com/office/drawing/2014/main" id="{5FF511CD-EEF7-AA4C-A0C7-DC6DDDBCEDC8}"/>
              </a:ext>
            </a:extLst>
          </p:cNvPr>
          <p:cNvSpPr txBox="1"/>
          <p:nvPr/>
        </p:nvSpPr>
        <p:spPr>
          <a:xfrm>
            <a:off x="1983104" y="1796566"/>
            <a:ext cx="4638675" cy="304800"/>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为</a:t>
            </a:r>
            <a:r>
              <a:rPr sz="2200" spc="-25" dirty="0">
                <a:solidFill>
                  <a:prstClr val="black"/>
                </a:solidFill>
                <a:latin typeface="FangSong"/>
                <a:cs typeface="FangSong"/>
              </a:rPr>
              <a:t>起点</a:t>
            </a:r>
            <a:r>
              <a:rPr sz="2200" spc="-20" dirty="0">
                <a:solidFill>
                  <a:prstClr val="black"/>
                </a:solidFill>
                <a:latin typeface="FangSong"/>
                <a:cs typeface="FangSong"/>
              </a:rPr>
              <a:t>，</a:t>
            </a:r>
            <a:r>
              <a:rPr sz="2200" spc="-25" dirty="0">
                <a:solidFill>
                  <a:prstClr val="black"/>
                </a:solidFill>
                <a:latin typeface="FangSong"/>
                <a:cs typeface="FangSong"/>
              </a:rPr>
              <a:t>迭</a:t>
            </a:r>
            <a:r>
              <a:rPr sz="2200" spc="-10" dirty="0">
                <a:solidFill>
                  <a:prstClr val="black"/>
                </a:solidFill>
                <a:latin typeface="FangSong"/>
                <a:cs typeface="FangSong"/>
              </a:rPr>
              <a:t>代</a:t>
            </a:r>
            <a:r>
              <a:rPr sz="2200" spc="-25" dirty="0">
                <a:solidFill>
                  <a:prstClr val="black"/>
                </a:solidFill>
                <a:latin typeface="FangSong"/>
                <a:cs typeface="FangSong"/>
              </a:rPr>
              <a:t>执行</a:t>
            </a:r>
            <a:r>
              <a:rPr sz="2200" spc="-20" dirty="0">
                <a:solidFill>
                  <a:prstClr val="black"/>
                </a:solidFill>
                <a:latin typeface="FangSong"/>
                <a:cs typeface="FangSong"/>
              </a:rPr>
              <a:t>以</a:t>
            </a:r>
            <a:r>
              <a:rPr sz="2200" spc="-25" dirty="0">
                <a:solidFill>
                  <a:prstClr val="black"/>
                </a:solidFill>
                <a:latin typeface="FangSong"/>
                <a:cs typeface="FangSong"/>
              </a:rPr>
              <a:t>下</a:t>
            </a:r>
            <a:r>
              <a:rPr sz="2200" spc="-20" dirty="0">
                <a:solidFill>
                  <a:prstClr val="black"/>
                </a:solidFill>
                <a:latin typeface="FangSong"/>
                <a:cs typeface="FangSong"/>
              </a:rPr>
              <a:t>步</a:t>
            </a:r>
            <a:r>
              <a:rPr sz="2200" spc="-25" dirty="0">
                <a:solidFill>
                  <a:prstClr val="black"/>
                </a:solidFill>
                <a:latin typeface="FangSong"/>
                <a:cs typeface="FangSong"/>
              </a:rPr>
              <a:t>骤直</a:t>
            </a:r>
            <a:r>
              <a:rPr sz="2200" spc="-5" dirty="0">
                <a:solidFill>
                  <a:prstClr val="black"/>
                </a:solidFill>
                <a:latin typeface="FangSong"/>
                <a:cs typeface="FangSong"/>
              </a:rPr>
              <a:t>至</a:t>
            </a:r>
            <a:r>
              <a:rPr sz="2200" spc="-25" dirty="0">
                <a:solidFill>
                  <a:prstClr val="black"/>
                </a:solidFill>
                <a:latin typeface="FangSong"/>
                <a:cs typeface="FangSong"/>
              </a:rPr>
              <a:t>收</a:t>
            </a:r>
            <a:r>
              <a:rPr sz="2200" spc="-15" dirty="0">
                <a:solidFill>
                  <a:prstClr val="black"/>
                </a:solidFill>
                <a:latin typeface="FangSong"/>
                <a:cs typeface="FangSong"/>
              </a:rPr>
              <a:t>敛</a:t>
            </a:r>
            <a:r>
              <a:rPr sz="2200" spc="-225" dirty="0">
                <a:solidFill>
                  <a:prstClr val="black"/>
                </a:solidFill>
                <a:latin typeface="Courier New"/>
                <a:cs typeface="Courier New"/>
              </a:rPr>
              <a:t>:</a:t>
            </a:r>
            <a:endParaRPr sz="2200" dirty="0">
              <a:solidFill>
                <a:prstClr val="black"/>
              </a:solidFill>
              <a:latin typeface="Courier New"/>
              <a:cs typeface="Courier New"/>
            </a:endParaRPr>
          </a:p>
        </p:txBody>
      </p:sp>
      <p:sp>
        <p:nvSpPr>
          <p:cNvPr id="13" name="object 7">
            <a:extLst>
              <a:ext uri="{FF2B5EF4-FFF2-40B4-BE49-F238E27FC236}">
                <a16:creationId xmlns:a16="http://schemas.microsoft.com/office/drawing/2014/main" id="{9228CAC8-7AF5-F843-9D52-08487CA620BA}"/>
              </a:ext>
            </a:extLst>
          </p:cNvPr>
          <p:cNvSpPr/>
          <p:nvPr/>
        </p:nvSpPr>
        <p:spPr>
          <a:xfrm>
            <a:off x="1651723" y="1814935"/>
            <a:ext cx="294404" cy="246970"/>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4" name="object 8">
            <a:extLst>
              <a:ext uri="{FF2B5EF4-FFF2-40B4-BE49-F238E27FC236}">
                <a16:creationId xmlns:a16="http://schemas.microsoft.com/office/drawing/2014/main" id="{6FC73A1F-1F98-634A-B87F-173C2D2C91DE}"/>
              </a:ext>
            </a:extLst>
          </p:cNvPr>
          <p:cNvSpPr/>
          <p:nvPr/>
        </p:nvSpPr>
        <p:spPr>
          <a:xfrm>
            <a:off x="1651722" y="2061905"/>
            <a:ext cx="294640" cy="71120"/>
          </a:xfrm>
          <a:custGeom>
            <a:avLst/>
            <a:gdLst/>
            <a:ahLst/>
            <a:cxnLst/>
            <a:rect l="l" t="t" r="r" b="b"/>
            <a:pathLst>
              <a:path w="294639" h="71120">
                <a:moveTo>
                  <a:pt x="0" y="70578"/>
                </a:moveTo>
                <a:lnTo>
                  <a:pt x="294404" y="70578"/>
                </a:lnTo>
                <a:lnTo>
                  <a:pt x="294404" y="0"/>
                </a:lnTo>
                <a:lnTo>
                  <a:pt x="0" y="0"/>
                </a:lnTo>
                <a:lnTo>
                  <a:pt x="0" y="70578"/>
                </a:lnTo>
                <a:close/>
              </a:path>
            </a:pathLst>
          </a:custGeom>
          <a:solidFill>
            <a:srgbClr val="FFFFFF"/>
          </a:solidFill>
        </p:spPr>
        <p:txBody>
          <a:bodyPr wrap="square" lIns="0" tIns="0" rIns="0" bIns="0" rtlCol="0"/>
          <a:lstStyle/>
          <a:p>
            <a:endParaRPr>
              <a:solidFill>
                <a:prstClr val="black"/>
              </a:solidFill>
            </a:endParaRPr>
          </a:p>
        </p:txBody>
      </p:sp>
      <p:sp>
        <p:nvSpPr>
          <p:cNvPr id="15" name="object 9">
            <a:extLst>
              <a:ext uri="{FF2B5EF4-FFF2-40B4-BE49-F238E27FC236}">
                <a16:creationId xmlns:a16="http://schemas.microsoft.com/office/drawing/2014/main" id="{9362DA77-C8D1-E34F-B90B-7DF41739F240}"/>
              </a:ext>
            </a:extLst>
          </p:cNvPr>
          <p:cNvSpPr txBox="1"/>
          <p:nvPr/>
        </p:nvSpPr>
        <p:spPr>
          <a:xfrm>
            <a:off x="782054" y="2369004"/>
            <a:ext cx="6288415" cy="830997"/>
          </a:xfrm>
          <a:prstGeom prst="rect">
            <a:avLst/>
          </a:prstGeom>
        </p:spPr>
        <p:txBody>
          <a:bodyPr vert="horz" wrap="square" lIns="0" tIns="0" rIns="0" bIns="0" rtlCol="0">
            <a:spAutoFit/>
          </a:bodyPr>
          <a:lstStyle/>
          <a:p>
            <a:pPr marL="12700">
              <a:tabLst>
                <a:tab pos="299085" algn="l"/>
                <a:tab pos="1251585" algn="l"/>
              </a:tabLst>
            </a:pPr>
            <a:r>
              <a:rPr sz="2200" spc="-10" dirty="0">
                <a:solidFill>
                  <a:prstClr val="black"/>
                </a:solidFill>
                <a:latin typeface="Arial"/>
                <a:cs typeface="Arial"/>
              </a:rPr>
              <a:t>•	</a:t>
            </a:r>
            <a:r>
              <a:rPr sz="2200" spc="-15" dirty="0">
                <a:solidFill>
                  <a:prstClr val="black"/>
                </a:solidFill>
                <a:latin typeface="FangSong"/>
                <a:cs typeface="FangSong"/>
              </a:rPr>
              <a:t>基</a:t>
            </a:r>
            <a:r>
              <a:rPr sz="2200" spc="-25" dirty="0">
                <a:solidFill>
                  <a:prstClr val="black"/>
                </a:solidFill>
                <a:latin typeface="FangSong"/>
                <a:cs typeface="FangSong"/>
              </a:rPr>
              <a:t>于</a:t>
            </a:r>
            <a:r>
              <a:rPr sz="2200" dirty="0">
                <a:solidFill>
                  <a:prstClr val="black"/>
                </a:solidFill>
                <a:latin typeface="FangSong"/>
                <a:cs typeface="FangSong"/>
              </a:rPr>
              <a:t>	</a:t>
            </a:r>
            <a:r>
              <a:rPr sz="2200" spc="-15" dirty="0">
                <a:solidFill>
                  <a:srgbClr val="151FFF"/>
                </a:solidFill>
                <a:latin typeface="FangSong"/>
                <a:cs typeface="FangSong"/>
              </a:rPr>
              <a:t>推断隐变</a:t>
            </a:r>
            <a:r>
              <a:rPr sz="2200" spc="-25" dirty="0">
                <a:solidFill>
                  <a:srgbClr val="151FFF"/>
                </a:solidFill>
                <a:latin typeface="FangSong"/>
                <a:cs typeface="FangSong"/>
              </a:rPr>
              <a:t>量</a:t>
            </a:r>
            <a:r>
              <a:rPr sz="2200" spc="-355" dirty="0">
                <a:solidFill>
                  <a:srgbClr val="151FFF"/>
                </a:solidFill>
                <a:latin typeface="FangSong"/>
                <a:cs typeface="FangSong"/>
              </a:rPr>
              <a:t> </a:t>
            </a:r>
            <a:r>
              <a:rPr sz="2200" b="1" spc="-15" dirty="0">
                <a:solidFill>
                  <a:srgbClr val="151FFF"/>
                </a:solidFill>
                <a:latin typeface="Palatino Linotype"/>
                <a:cs typeface="Palatino Linotype"/>
              </a:rPr>
              <a:t>Z</a:t>
            </a:r>
            <a:r>
              <a:rPr sz="2200" b="1" dirty="0">
                <a:solidFill>
                  <a:srgbClr val="151FFF"/>
                </a:solidFill>
                <a:latin typeface="Palatino Linotype"/>
                <a:cs typeface="Palatino Linotype"/>
              </a:rPr>
              <a:t> </a:t>
            </a:r>
            <a:r>
              <a:rPr sz="2200" spc="-15" dirty="0">
                <a:solidFill>
                  <a:srgbClr val="151FFF"/>
                </a:solidFill>
                <a:latin typeface="FangSong"/>
                <a:cs typeface="FangSong"/>
              </a:rPr>
              <a:t>的</a:t>
            </a:r>
            <a:r>
              <a:rPr lang="zh-CN" altLang="en-US" sz="2200" spc="-15" dirty="0">
                <a:solidFill>
                  <a:srgbClr val="151FFF"/>
                </a:solidFill>
                <a:latin typeface="FangSong"/>
                <a:cs typeface="FangSong"/>
              </a:rPr>
              <a:t>期望</a:t>
            </a:r>
            <a:r>
              <a:rPr sz="2200" spc="-15" dirty="0">
                <a:solidFill>
                  <a:prstClr val="black"/>
                </a:solidFill>
                <a:latin typeface="FangSong"/>
                <a:cs typeface="FangSong"/>
              </a:rPr>
              <a:t>，记</a:t>
            </a:r>
            <a:r>
              <a:rPr sz="2200" spc="-25" dirty="0">
                <a:solidFill>
                  <a:prstClr val="black"/>
                </a:solidFill>
                <a:latin typeface="FangSong"/>
                <a:cs typeface="FangSong"/>
              </a:rPr>
              <a:t>为</a:t>
            </a:r>
            <a:endParaRPr sz="2200" dirty="0">
              <a:solidFill>
                <a:prstClr val="black"/>
              </a:solidFill>
              <a:latin typeface="FangSong"/>
              <a:cs typeface="FangSong"/>
            </a:endParaRPr>
          </a:p>
          <a:p>
            <a:pPr marL="12700">
              <a:spcBef>
                <a:spcPts val="1200"/>
              </a:spcBef>
            </a:pPr>
            <a:r>
              <a:rPr sz="2200" spc="-10" dirty="0">
                <a:solidFill>
                  <a:prstClr val="black"/>
                </a:solidFill>
                <a:latin typeface="Arial"/>
                <a:cs typeface="Arial"/>
              </a:rPr>
              <a:t>•</a:t>
            </a:r>
            <a:endParaRPr sz="2200" dirty="0">
              <a:solidFill>
                <a:prstClr val="black"/>
              </a:solidFill>
              <a:latin typeface="Arial"/>
              <a:cs typeface="Arial"/>
            </a:endParaRPr>
          </a:p>
        </p:txBody>
      </p:sp>
      <p:sp>
        <p:nvSpPr>
          <p:cNvPr id="17" name="object 10">
            <a:extLst>
              <a:ext uri="{FF2B5EF4-FFF2-40B4-BE49-F238E27FC236}">
                <a16:creationId xmlns:a16="http://schemas.microsoft.com/office/drawing/2014/main" id="{D31EFA67-61E9-CB44-993A-6BEA8E1DF04F}"/>
              </a:ext>
            </a:extLst>
          </p:cNvPr>
          <p:cNvSpPr txBox="1"/>
          <p:nvPr/>
        </p:nvSpPr>
        <p:spPr>
          <a:xfrm>
            <a:off x="1067511" y="2833140"/>
            <a:ext cx="264287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基于</a:t>
            </a:r>
            <a:r>
              <a:rPr sz="2200" spc="-15" dirty="0">
                <a:solidFill>
                  <a:srgbClr val="151FFF"/>
                </a:solidFill>
                <a:latin typeface="FangSong"/>
                <a:cs typeface="FangSong"/>
              </a:rPr>
              <a:t>已</a:t>
            </a:r>
            <a:r>
              <a:rPr sz="2200" spc="-20" dirty="0">
                <a:solidFill>
                  <a:srgbClr val="151FFF"/>
                </a:solidFill>
                <a:latin typeface="FangSong"/>
                <a:cs typeface="FangSong"/>
              </a:rPr>
              <a:t>观测</a:t>
            </a:r>
            <a:r>
              <a:rPr sz="2200" spc="-25" dirty="0">
                <a:solidFill>
                  <a:srgbClr val="151FFF"/>
                </a:solidFill>
                <a:latin typeface="FangSong"/>
                <a:cs typeface="FangSong"/>
              </a:rPr>
              <a:t>变量</a:t>
            </a:r>
            <a:r>
              <a:rPr sz="2200" spc="-330" dirty="0">
                <a:solidFill>
                  <a:prstClr val="black"/>
                </a:solidFill>
                <a:latin typeface="FangSong"/>
                <a:cs typeface="FangSong"/>
              </a:rPr>
              <a:t> </a:t>
            </a:r>
            <a:r>
              <a:rPr sz="2200" b="1" spc="-15" dirty="0">
                <a:solidFill>
                  <a:prstClr val="black"/>
                </a:solidFill>
                <a:latin typeface="Palatino Linotype"/>
                <a:cs typeface="Palatino Linotype"/>
              </a:rPr>
              <a:t>X</a:t>
            </a:r>
            <a:r>
              <a:rPr sz="2200" b="1" spc="190" dirty="0">
                <a:solidFill>
                  <a:prstClr val="black"/>
                </a:solidFill>
                <a:latin typeface="Palatino Linotype"/>
                <a:cs typeface="Palatino Linotype"/>
              </a:rPr>
              <a:t> </a:t>
            </a:r>
            <a:r>
              <a:rPr sz="2200" spc="-25" dirty="0">
                <a:solidFill>
                  <a:prstClr val="black"/>
                </a:solidFill>
                <a:latin typeface="FangSong"/>
                <a:cs typeface="FangSong"/>
              </a:rPr>
              <a:t>和</a:t>
            </a:r>
            <a:endParaRPr sz="2200">
              <a:solidFill>
                <a:prstClr val="black"/>
              </a:solidFill>
              <a:latin typeface="FangSong"/>
              <a:cs typeface="FangSong"/>
            </a:endParaRPr>
          </a:p>
        </p:txBody>
      </p:sp>
      <p:sp>
        <p:nvSpPr>
          <p:cNvPr id="18" name="object 11">
            <a:extLst>
              <a:ext uri="{FF2B5EF4-FFF2-40B4-BE49-F238E27FC236}">
                <a16:creationId xmlns:a16="http://schemas.microsoft.com/office/drawing/2014/main" id="{D037B38B-DF41-3D4E-82D0-69A4D84B57F6}"/>
              </a:ext>
            </a:extLst>
          </p:cNvPr>
          <p:cNvSpPr txBox="1"/>
          <p:nvPr/>
        </p:nvSpPr>
        <p:spPr>
          <a:xfrm>
            <a:off x="4178553" y="2833140"/>
            <a:ext cx="3954145" cy="338554"/>
          </a:xfrm>
          <a:prstGeom prst="rect">
            <a:avLst/>
          </a:prstGeom>
        </p:spPr>
        <p:txBody>
          <a:bodyPr vert="horz" wrap="square" lIns="0" tIns="0" rIns="0" bIns="0" rtlCol="0">
            <a:spAutoFit/>
          </a:bodyPr>
          <a:lstStyle/>
          <a:p>
            <a:pPr marL="12700">
              <a:tabLst>
                <a:tab pos="1144905" algn="l"/>
              </a:tabLst>
            </a:pPr>
            <a:r>
              <a:rPr sz="2200" spc="-15" dirty="0">
                <a:solidFill>
                  <a:prstClr val="black"/>
                </a:solidFill>
                <a:latin typeface="FangSong"/>
                <a:cs typeface="FangSong"/>
              </a:rPr>
              <a:t>对参</a:t>
            </a:r>
            <a:r>
              <a:rPr sz="2200" spc="-25" dirty="0">
                <a:solidFill>
                  <a:prstClr val="black"/>
                </a:solidFill>
                <a:latin typeface="FangSong"/>
                <a:cs typeface="FangSong"/>
              </a:rPr>
              <a:t>数</a:t>
            </a:r>
            <a:r>
              <a:rPr sz="2200" dirty="0">
                <a:solidFill>
                  <a:prstClr val="black"/>
                </a:solidFill>
                <a:latin typeface="FangSong"/>
                <a:cs typeface="FangSong"/>
              </a:rPr>
              <a:t>	</a:t>
            </a:r>
            <a:r>
              <a:rPr sz="2200" spc="-10" dirty="0">
                <a:solidFill>
                  <a:prstClr val="black"/>
                </a:solidFill>
                <a:latin typeface="FangSong"/>
                <a:cs typeface="FangSong"/>
              </a:rPr>
              <a:t>做</a:t>
            </a:r>
            <a:r>
              <a:rPr sz="2200" spc="-20" dirty="0">
                <a:solidFill>
                  <a:srgbClr val="151FFF"/>
                </a:solidFill>
                <a:latin typeface="FangSong"/>
                <a:cs typeface="FangSong"/>
              </a:rPr>
              <a:t>极大似然</a:t>
            </a:r>
            <a:r>
              <a:rPr sz="2200" spc="-25" dirty="0">
                <a:solidFill>
                  <a:srgbClr val="151FFF"/>
                </a:solidFill>
                <a:latin typeface="FangSong"/>
                <a:cs typeface="FangSong"/>
              </a:rPr>
              <a:t>估</a:t>
            </a:r>
            <a:r>
              <a:rPr sz="2200" spc="-20" dirty="0">
                <a:solidFill>
                  <a:srgbClr val="151FFF"/>
                </a:solidFill>
                <a:latin typeface="FangSong"/>
                <a:cs typeface="FangSong"/>
              </a:rPr>
              <a:t>计</a:t>
            </a:r>
            <a:r>
              <a:rPr sz="2200" spc="-25" dirty="0">
                <a:solidFill>
                  <a:prstClr val="black"/>
                </a:solidFill>
                <a:latin typeface="FangSong"/>
                <a:cs typeface="FangSong"/>
              </a:rPr>
              <a:t>，记为</a:t>
            </a:r>
            <a:endParaRPr sz="2200">
              <a:solidFill>
                <a:prstClr val="black"/>
              </a:solidFill>
              <a:latin typeface="FangSong"/>
              <a:cs typeface="FangSong"/>
            </a:endParaRPr>
          </a:p>
        </p:txBody>
      </p:sp>
      <p:sp>
        <p:nvSpPr>
          <p:cNvPr id="20" name="object 12">
            <a:extLst>
              <a:ext uri="{FF2B5EF4-FFF2-40B4-BE49-F238E27FC236}">
                <a16:creationId xmlns:a16="http://schemas.microsoft.com/office/drawing/2014/main" id="{18558075-F503-A14D-97A7-BC2821452436}"/>
              </a:ext>
            </a:extLst>
          </p:cNvPr>
          <p:cNvSpPr/>
          <p:nvPr/>
        </p:nvSpPr>
        <p:spPr>
          <a:xfrm>
            <a:off x="1715602" y="2391425"/>
            <a:ext cx="267188" cy="23778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2" name="object 14">
            <a:extLst>
              <a:ext uri="{FF2B5EF4-FFF2-40B4-BE49-F238E27FC236}">
                <a16:creationId xmlns:a16="http://schemas.microsoft.com/office/drawing/2014/main" id="{0FFE8AAF-EDB4-6948-ABF2-54A441F2BE45}"/>
              </a:ext>
            </a:extLst>
          </p:cNvPr>
          <p:cNvSpPr/>
          <p:nvPr/>
        </p:nvSpPr>
        <p:spPr>
          <a:xfrm>
            <a:off x="5540966" y="2386220"/>
            <a:ext cx="247269" cy="23494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3" name="object 16">
            <a:extLst>
              <a:ext uri="{FF2B5EF4-FFF2-40B4-BE49-F238E27FC236}">
                <a16:creationId xmlns:a16="http://schemas.microsoft.com/office/drawing/2014/main" id="{88D23FE2-E474-7240-90EC-E0380ED36D25}"/>
              </a:ext>
            </a:extLst>
          </p:cNvPr>
          <p:cNvSpPr/>
          <p:nvPr/>
        </p:nvSpPr>
        <p:spPr>
          <a:xfrm>
            <a:off x="3807649" y="2881140"/>
            <a:ext cx="247269" cy="23385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4" name="object 18">
            <a:extLst>
              <a:ext uri="{FF2B5EF4-FFF2-40B4-BE49-F238E27FC236}">
                <a16:creationId xmlns:a16="http://schemas.microsoft.com/office/drawing/2014/main" id="{FC0D1633-B366-5842-929C-849936E667A4}"/>
              </a:ext>
            </a:extLst>
          </p:cNvPr>
          <p:cNvSpPr/>
          <p:nvPr/>
        </p:nvSpPr>
        <p:spPr>
          <a:xfrm>
            <a:off x="5091298" y="2918772"/>
            <a:ext cx="187894" cy="20175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5" name="object 20">
            <a:extLst>
              <a:ext uri="{FF2B5EF4-FFF2-40B4-BE49-F238E27FC236}">
                <a16:creationId xmlns:a16="http://schemas.microsoft.com/office/drawing/2014/main" id="{B527095A-FCBC-ED49-86DE-DEF422766C8D}"/>
              </a:ext>
            </a:extLst>
          </p:cNvPr>
          <p:cNvSpPr/>
          <p:nvPr/>
        </p:nvSpPr>
        <p:spPr>
          <a:xfrm>
            <a:off x="8165875" y="2875718"/>
            <a:ext cx="521269" cy="245872"/>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6" name="object 22">
            <a:extLst>
              <a:ext uri="{FF2B5EF4-FFF2-40B4-BE49-F238E27FC236}">
                <a16:creationId xmlns:a16="http://schemas.microsoft.com/office/drawing/2014/main" id="{F1888E6E-EB9F-F442-8FE3-A61A47ABB3D1}"/>
              </a:ext>
            </a:extLst>
          </p:cNvPr>
          <p:cNvSpPr/>
          <p:nvPr/>
        </p:nvSpPr>
        <p:spPr>
          <a:xfrm>
            <a:off x="367284" y="1622247"/>
            <a:ext cx="8531860" cy="1762125"/>
          </a:xfrm>
          <a:custGeom>
            <a:avLst/>
            <a:gdLst/>
            <a:ahLst/>
            <a:cxnLst/>
            <a:rect l="l" t="t" r="r" b="b"/>
            <a:pathLst>
              <a:path w="8531860" h="1762125">
                <a:moveTo>
                  <a:pt x="0" y="1761743"/>
                </a:moveTo>
                <a:lnTo>
                  <a:pt x="8531352" y="1761743"/>
                </a:lnTo>
                <a:lnTo>
                  <a:pt x="8531352" y="0"/>
                </a:lnTo>
                <a:lnTo>
                  <a:pt x="0" y="0"/>
                </a:lnTo>
                <a:lnTo>
                  <a:pt x="0" y="1761743"/>
                </a:lnTo>
                <a:close/>
              </a:path>
            </a:pathLst>
          </a:custGeom>
          <a:ln w="12192">
            <a:solidFill>
              <a:srgbClr val="0D5336"/>
            </a:solidFill>
          </a:ln>
        </p:spPr>
        <p:txBody>
          <a:bodyPr wrap="square" lIns="0" tIns="0" rIns="0" bIns="0" rtlCol="0"/>
          <a:lstStyle/>
          <a:p>
            <a:endParaRPr>
              <a:solidFill>
                <a:prstClr val="black"/>
              </a:solidFill>
            </a:endParaRPr>
          </a:p>
        </p:txBody>
      </p:sp>
      <p:grpSp>
        <p:nvGrpSpPr>
          <p:cNvPr id="27" name="组 14">
            <a:extLst>
              <a:ext uri="{FF2B5EF4-FFF2-40B4-BE49-F238E27FC236}">
                <a16:creationId xmlns:a16="http://schemas.microsoft.com/office/drawing/2014/main" id="{F69A8D54-8C78-6C48-BC56-DD7B1548164E}"/>
              </a:ext>
            </a:extLst>
          </p:cNvPr>
          <p:cNvGrpSpPr/>
          <p:nvPr/>
        </p:nvGrpSpPr>
        <p:grpSpPr>
          <a:xfrm>
            <a:off x="1219301" y="3828876"/>
            <a:ext cx="6808749" cy="817072"/>
            <a:chOff x="1219301" y="5039745"/>
            <a:chExt cx="6808749" cy="817072"/>
          </a:xfrm>
        </p:grpSpPr>
        <p:sp>
          <p:nvSpPr>
            <p:cNvPr id="28" name="object 23">
              <a:extLst>
                <a:ext uri="{FF2B5EF4-FFF2-40B4-BE49-F238E27FC236}">
                  <a16:creationId xmlns:a16="http://schemas.microsoft.com/office/drawing/2014/main" id="{FAF3F7E4-BF7B-4D41-AC71-6A4B551AABA7}"/>
                </a:ext>
              </a:extLst>
            </p:cNvPr>
            <p:cNvSpPr txBox="1"/>
            <p:nvPr/>
          </p:nvSpPr>
          <p:spPr>
            <a:xfrm>
              <a:off x="1252898" y="5039745"/>
              <a:ext cx="1086150" cy="338554"/>
            </a:xfrm>
            <a:prstGeom prst="rect">
              <a:avLst/>
            </a:prstGeom>
          </p:spPr>
          <p:txBody>
            <a:bodyPr vert="horz" wrap="square" lIns="0" tIns="0" rIns="0" bIns="0" rtlCol="0">
              <a:spAutoFit/>
            </a:bodyPr>
            <a:lstStyle/>
            <a:p>
              <a:pPr marL="12700"/>
              <a:r>
                <a:rPr sz="2200" spc="-15" dirty="0">
                  <a:solidFill>
                    <a:prstClr val="black"/>
                  </a:solidFill>
                  <a:latin typeface="Verdana"/>
                  <a:cs typeface="Verdana"/>
                </a:rPr>
                <a:t>E</a:t>
              </a:r>
              <a:r>
                <a:rPr sz="2200" spc="-15" dirty="0">
                  <a:solidFill>
                    <a:prstClr val="black"/>
                  </a:solidFill>
                  <a:latin typeface="FangSong"/>
                  <a:cs typeface="FangSong"/>
                </a:rPr>
                <a:t>步</a:t>
              </a:r>
              <a:r>
                <a:rPr sz="2200" spc="-225" dirty="0">
                  <a:solidFill>
                    <a:prstClr val="black"/>
                  </a:solidFill>
                  <a:latin typeface="Courier New"/>
                  <a:cs typeface="Courier New"/>
                </a:rPr>
                <a:t>:</a:t>
              </a:r>
              <a:r>
                <a:rPr sz="2200" spc="-235" dirty="0">
                  <a:solidFill>
                    <a:prstClr val="black"/>
                  </a:solidFill>
                  <a:latin typeface="Courier New"/>
                  <a:cs typeface="Courier New"/>
                </a:rPr>
                <a:t> </a:t>
              </a:r>
              <a:r>
                <a:rPr sz="2200" spc="-25" dirty="0">
                  <a:solidFill>
                    <a:prstClr val="black"/>
                  </a:solidFill>
                  <a:latin typeface="FangSong"/>
                  <a:cs typeface="FangSong"/>
                </a:rPr>
                <a:t>当</a:t>
              </a:r>
              <a:endParaRPr sz="2200">
                <a:solidFill>
                  <a:prstClr val="black"/>
                </a:solidFill>
                <a:latin typeface="FangSong"/>
                <a:cs typeface="FangSong"/>
              </a:endParaRPr>
            </a:p>
          </p:txBody>
        </p:sp>
        <p:sp>
          <p:nvSpPr>
            <p:cNvPr id="29" name="object 24">
              <a:extLst>
                <a:ext uri="{FF2B5EF4-FFF2-40B4-BE49-F238E27FC236}">
                  <a16:creationId xmlns:a16="http://schemas.microsoft.com/office/drawing/2014/main" id="{C1B0A301-732E-974A-9EA6-37969D09A6BF}"/>
                </a:ext>
              </a:extLst>
            </p:cNvPr>
            <p:cNvSpPr txBox="1"/>
            <p:nvPr/>
          </p:nvSpPr>
          <p:spPr>
            <a:xfrm>
              <a:off x="2653410" y="5039816"/>
              <a:ext cx="5374640" cy="338554"/>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已</a:t>
              </a:r>
              <a:r>
                <a:rPr sz="2200" spc="-25" dirty="0">
                  <a:solidFill>
                    <a:prstClr val="black"/>
                  </a:solidFill>
                  <a:latin typeface="FangSong"/>
                  <a:cs typeface="FangSong"/>
                </a:rPr>
                <a:t>知</a:t>
              </a:r>
              <a:r>
                <a:rPr sz="2200" spc="-1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0" dirty="0">
                  <a:solidFill>
                    <a:srgbClr val="151FFF"/>
                  </a:solidFill>
                  <a:latin typeface="FangSong"/>
                  <a:cs typeface="FangSong"/>
                </a:rPr>
                <a:t>根据训练</a:t>
              </a:r>
              <a:r>
                <a:rPr sz="2200" spc="-25" dirty="0">
                  <a:solidFill>
                    <a:srgbClr val="151FFF"/>
                  </a:solidFill>
                  <a:latin typeface="FangSong"/>
                  <a:cs typeface="FangSong"/>
                </a:rPr>
                <a:t>数</a:t>
              </a:r>
              <a:r>
                <a:rPr sz="2200" spc="-20" dirty="0">
                  <a:solidFill>
                    <a:srgbClr val="151FFF"/>
                  </a:solidFill>
                  <a:latin typeface="FangSong"/>
                  <a:cs typeface="FangSong"/>
                </a:rPr>
                <a:t>据</a:t>
              </a:r>
              <a:r>
                <a:rPr sz="2200" spc="-25" dirty="0">
                  <a:solidFill>
                    <a:srgbClr val="151FFF"/>
                  </a:solidFill>
                  <a:latin typeface="FangSong"/>
                  <a:cs typeface="FangSong"/>
                </a:rPr>
                <a:t>推断</a:t>
              </a:r>
              <a:r>
                <a:rPr sz="2200" spc="-20" dirty="0">
                  <a:solidFill>
                    <a:srgbClr val="151FFF"/>
                  </a:solidFill>
                  <a:latin typeface="FangSong"/>
                  <a:cs typeface="FangSong"/>
                </a:rPr>
                <a:t>出</a:t>
              </a:r>
              <a:r>
                <a:rPr sz="2200" spc="-25" dirty="0">
                  <a:solidFill>
                    <a:srgbClr val="151FFF"/>
                  </a:solidFill>
                  <a:latin typeface="FangSong"/>
                  <a:cs typeface="FangSong"/>
                </a:rPr>
                <a:t>最优</a:t>
              </a:r>
              <a:r>
                <a:rPr sz="2200" spc="10" dirty="0">
                  <a:solidFill>
                    <a:srgbClr val="151FFF"/>
                  </a:solidFill>
                  <a:latin typeface="FangSong"/>
                  <a:cs typeface="FangSong"/>
                </a:rPr>
                <a:t>隐</a:t>
              </a:r>
              <a:r>
                <a:rPr sz="2200" spc="-25" dirty="0">
                  <a:solidFill>
                    <a:srgbClr val="151FFF"/>
                  </a:solidFill>
                  <a:latin typeface="FangSong"/>
                  <a:cs typeface="FangSong"/>
                </a:rPr>
                <a:t>变量</a:t>
              </a:r>
              <a:r>
                <a:rPr sz="2200" spc="-35" dirty="0">
                  <a:solidFill>
                    <a:prstClr val="black"/>
                  </a:solidFill>
                  <a:latin typeface="FangSong"/>
                  <a:cs typeface="FangSong"/>
                </a:rPr>
                <a:t> </a:t>
              </a:r>
              <a:r>
                <a:rPr sz="2200" b="1" spc="-15" dirty="0">
                  <a:solidFill>
                    <a:srgbClr val="151FFF"/>
                  </a:solidFill>
                  <a:latin typeface="Palatino Linotype"/>
                  <a:cs typeface="Palatino Linotype"/>
                </a:rPr>
                <a:t>Z</a:t>
              </a:r>
              <a:endParaRPr sz="2200" dirty="0">
                <a:solidFill>
                  <a:srgbClr val="151FFF"/>
                </a:solidFill>
                <a:latin typeface="Palatino Linotype"/>
                <a:cs typeface="Palatino Linotype"/>
              </a:endParaRPr>
            </a:p>
          </p:txBody>
        </p:sp>
        <p:sp>
          <p:nvSpPr>
            <p:cNvPr id="30" name="object 25">
              <a:extLst>
                <a:ext uri="{FF2B5EF4-FFF2-40B4-BE49-F238E27FC236}">
                  <a16:creationId xmlns:a16="http://schemas.microsoft.com/office/drawing/2014/main" id="{67D70D16-74E3-CC42-B3E5-F9F935BADA3F}"/>
                </a:ext>
              </a:extLst>
            </p:cNvPr>
            <p:cNvSpPr txBox="1"/>
            <p:nvPr/>
          </p:nvSpPr>
          <p:spPr>
            <a:xfrm>
              <a:off x="1219301" y="5499630"/>
              <a:ext cx="2955290" cy="334645"/>
            </a:xfrm>
            <a:prstGeom prst="rect">
              <a:avLst/>
            </a:prstGeom>
          </p:spPr>
          <p:txBody>
            <a:bodyPr vert="horz" wrap="square" lIns="0" tIns="0" rIns="0" bIns="0" rtlCol="0">
              <a:spAutoFit/>
            </a:bodyPr>
            <a:lstStyle/>
            <a:p>
              <a:pPr marL="12700">
                <a:tabLst>
                  <a:tab pos="1550035" algn="l"/>
                </a:tabLst>
              </a:pPr>
              <a:r>
                <a:rPr sz="2200" spc="-25" dirty="0">
                  <a:solidFill>
                    <a:prstClr val="black"/>
                  </a:solidFill>
                  <a:latin typeface="Verdana"/>
                  <a:cs typeface="Verdana"/>
                </a:rPr>
                <a:t>M</a:t>
              </a:r>
              <a:r>
                <a:rPr sz="2200" spc="-15" dirty="0">
                  <a:solidFill>
                    <a:prstClr val="black"/>
                  </a:solidFill>
                  <a:latin typeface="FangSong"/>
                  <a:cs typeface="FangSong"/>
                </a:rPr>
                <a:t>步</a:t>
              </a:r>
              <a:r>
                <a:rPr sz="2200" spc="-225" dirty="0">
                  <a:solidFill>
                    <a:prstClr val="black"/>
                  </a:solidFill>
                  <a:latin typeface="Courier New"/>
                  <a:cs typeface="Courier New"/>
                </a:rPr>
                <a:t>: </a:t>
              </a:r>
              <a:r>
                <a:rPr sz="2200" spc="-25" dirty="0">
                  <a:solidFill>
                    <a:prstClr val="black"/>
                  </a:solidFill>
                  <a:latin typeface="FangSong"/>
                  <a:cs typeface="FangSong"/>
                </a:rPr>
                <a:t>当</a:t>
              </a:r>
              <a:r>
                <a:rPr sz="2200" dirty="0">
                  <a:solidFill>
                    <a:prstClr val="black"/>
                  </a:solidFill>
                  <a:latin typeface="FangSong"/>
                  <a:cs typeface="FangSong"/>
                </a:rPr>
                <a:t> </a:t>
              </a:r>
              <a:r>
                <a:rPr sz="2200" b="1" spc="-15" dirty="0">
                  <a:solidFill>
                    <a:prstClr val="black"/>
                  </a:solidFill>
                  <a:latin typeface="Palatino Linotype"/>
                  <a:cs typeface="Palatino Linotype"/>
                </a:rPr>
                <a:t>Z</a:t>
              </a:r>
              <a:r>
                <a:rPr sz="2200" b="1" dirty="0">
                  <a:solidFill>
                    <a:prstClr val="black"/>
                  </a:solidFill>
                  <a:latin typeface="Palatino Linotype"/>
                  <a:cs typeface="Palatino Linotype"/>
                </a:rPr>
                <a:t>	</a:t>
              </a:r>
              <a:r>
                <a:rPr sz="2200" spc="-15" dirty="0">
                  <a:solidFill>
                    <a:prstClr val="black"/>
                  </a:solidFill>
                  <a:latin typeface="FangSong"/>
                  <a:cs typeface="FangSong"/>
                </a:rPr>
                <a:t>已</a:t>
              </a:r>
              <a:r>
                <a:rPr sz="2200" spc="-25" dirty="0">
                  <a:solidFill>
                    <a:prstClr val="black"/>
                  </a:solidFill>
                  <a:latin typeface="FangSong"/>
                  <a:cs typeface="FangSong"/>
                </a:rPr>
                <a:t>知</a:t>
              </a:r>
              <a:r>
                <a:rPr sz="220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5" dirty="0">
                  <a:solidFill>
                    <a:prstClr val="black"/>
                  </a:solidFill>
                  <a:latin typeface="FangSong"/>
                  <a:cs typeface="FangSong"/>
                </a:rPr>
                <a:t>对</a:t>
              </a:r>
              <a:endParaRPr sz="2200" dirty="0">
                <a:solidFill>
                  <a:prstClr val="black"/>
                </a:solidFill>
                <a:latin typeface="FangSong"/>
                <a:cs typeface="FangSong"/>
              </a:endParaRPr>
            </a:p>
          </p:txBody>
        </p:sp>
        <p:sp>
          <p:nvSpPr>
            <p:cNvPr id="31" name="object 26">
              <a:extLst>
                <a:ext uri="{FF2B5EF4-FFF2-40B4-BE49-F238E27FC236}">
                  <a16:creationId xmlns:a16="http://schemas.microsoft.com/office/drawing/2014/main" id="{71FB845F-0D3A-ED4F-B6BB-7847CDCC5A7B}"/>
                </a:ext>
              </a:extLst>
            </p:cNvPr>
            <p:cNvSpPr txBox="1"/>
            <p:nvPr/>
          </p:nvSpPr>
          <p:spPr>
            <a:xfrm>
              <a:off x="4548144" y="5471371"/>
              <a:ext cx="1985645" cy="338554"/>
            </a:xfrm>
            <a:prstGeom prst="rect">
              <a:avLst/>
            </a:prstGeom>
          </p:spPr>
          <p:txBody>
            <a:bodyPr vert="horz" wrap="square" lIns="0" tIns="0" rIns="0" bIns="0" rtlCol="0">
              <a:spAutoFit/>
            </a:bodyPr>
            <a:lstStyle/>
            <a:p>
              <a:pPr marL="12700"/>
              <a:r>
                <a:rPr sz="2200" spc="-10" dirty="0">
                  <a:solidFill>
                    <a:srgbClr val="151FFF"/>
                  </a:solidFill>
                  <a:latin typeface="FangSong"/>
                  <a:cs typeface="FangSong"/>
                </a:rPr>
                <a:t>做</a:t>
              </a:r>
              <a:r>
                <a:rPr sz="2200" spc="-15" dirty="0">
                  <a:solidFill>
                    <a:srgbClr val="151FFF"/>
                  </a:solidFill>
                  <a:latin typeface="FangSong"/>
                  <a:cs typeface="FangSong"/>
                </a:rPr>
                <a:t>极大似然</a:t>
              </a:r>
              <a:r>
                <a:rPr sz="2200" spc="-25" dirty="0">
                  <a:solidFill>
                    <a:srgbClr val="151FFF"/>
                  </a:solidFill>
                  <a:latin typeface="FangSong"/>
                  <a:cs typeface="FangSong"/>
                </a:rPr>
                <a:t>估计</a:t>
              </a:r>
              <a:endParaRPr sz="2200" dirty="0">
                <a:solidFill>
                  <a:srgbClr val="151FFF"/>
                </a:solidFill>
                <a:latin typeface="FangSong"/>
                <a:cs typeface="FangSong"/>
              </a:endParaRPr>
            </a:p>
          </p:txBody>
        </p:sp>
        <p:sp>
          <p:nvSpPr>
            <p:cNvPr id="32" name="object 27">
              <a:extLst>
                <a:ext uri="{FF2B5EF4-FFF2-40B4-BE49-F238E27FC236}">
                  <a16:creationId xmlns:a16="http://schemas.microsoft.com/office/drawing/2014/main" id="{8B6D3771-9105-154A-B875-3CCE3AD2EA3E}"/>
                </a:ext>
              </a:extLst>
            </p:cNvPr>
            <p:cNvSpPr/>
            <p:nvPr/>
          </p:nvSpPr>
          <p:spPr>
            <a:xfrm>
              <a:off x="2372645" y="5083523"/>
              <a:ext cx="213572" cy="23087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33" name="object 28">
              <a:extLst>
                <a:ext uri="{FF2B5EF4-FFF2-40B4-BE49-F238E27FC236}">
                  <a16:creationId xmlns:a16="http://schemas.microsoft.com/office/drawing/2014/main" id="{F6E8439F-F759-DD43-911D-F4C7CE705C49}"/>
                </a:ext>
              </a:extLst>
            </p:cNvPr>
            <p:cNvSpPr/>
            <p:nvPr/>
          </p:nvSpPr>
          <p:spPr>
            <a:xfrm>
              <a:off x="2372644" y="5314400"/>
              <a:ext cx="213995" cy="80645"/>
            </a:xfrm>
            <a:custGeom>
              <a:avLst/>
              <a:gdLst/>
              <a:ahLst/>
              <a:cxnLst/>
              <a:rect l="l" t="t" r="r" b="b"/>
              <a:pathLst>
                <a:path w="213994"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sp>
          <p:nvSpPr>
            <p:cNvPr id="34" name="object 29">
              <a:extLst>
                <a:ext uri="{FF2B5EF4-FFF2-40B4-BE49-F238E27FC236}">
                  <a16:creationId xmlns:a16="http://schemas.microsoft.com/office/drawing/2014/main" id="{FCFD5892-5851-E246-A1AA-BEC939448A47}"/>
                </a:ext>
              </a:extLst>
            </p:cNvPr>
            <p:cNvSpPr/>
            <p:nvPr/>
          </p:nvSpPr>
          <p:spPr>
            <a:xfrm>
              <a:off x="4270025" y="5545294"/>
              <a:ext cx="213572" cy="230877"/>
            </a:xfrm>
            <a:prstGeom prst="rect">
              <a:avLst/>
            </a:prstGeom>
            <a:blipFill>
              <a:blip r:embed="rId6" cstate="print"/>
              <a:stretch>
                <a:fillRect/>
              </a:stretch>
            </a:blipFill>
          </p:spPr>
          <p:txBody>
            <a:bodyPr wrap="square" lIns="0" tIns="0" rIns="0" bIns="0" rtlCol="0"/>
            <a:lstStyle/>
            <a:p>
              <a:endParaRPr>
                <a:solidFill>
                  <a:srgbClr val="151FFF"/>
                </a:solidFill>
              </a:endParaRPr>
            </a:p>
          </p:txBody>
        </p:sp>
        <p:sp>
          <p:nvSpPr>
            <p:cNvPr id="35" name="object 30">
              <a:extLst>
                <a:ext uri="{FF2B5EF4-FFF2-40B4-BE49-F238E27FC236}">
                  <a16:creationId xmlns:a16="http://schemas.microsoft.com/office/drawing/2014/main" id="{0E4948AE-8CD2-934C-A72F-09DECB289F4F}"/>
                </a:ext>
              </a:extLst>
            </p:cNvPr>
            <p:cNvSpPr/>
            <p:nvPr/>
          </p:nvSpPr>
          <p:spPr>
            <a:xfrm>
              <a:off x="4270025" y="5776172"/>
              <a:ext cx="213995" cy="80645"/>
            </a:xfrm>
            <a:custGeom>
              <a:avLst/>
              <a:gdLst/>
              <a:ahLst/>
              <a:cxnLst/>
              <a:rect l="l" t="t" r="r" b="b"/>
              <a:pathLst>
                <a:path w="213995"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grpSp>
    </p:spTree>
    <p:extLst>
      <p:ext uri="{BB962C8B-B14F-4D97-AF65-F5344CB8AC3E}">
        <p14:creationId xmlns:p14="http://schemas.microsoft.com/office/powerpoint/2010/main" val="1316709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a:latin typeface="FangSong"/>
              <a:cs typeface="FangSong"/>
            </a:endParaRPr>
          </a:p>
        </p:txBody>
      </p:sp>
      <p:sp>
        <p:nvSpPr>
          <p:cNvPr id="10" name="矩形 9"/>
          <p:cNvSpPr/>
          <p:nvPr/>
        </p:nvSpPr>
        <p:spPr>
          <a:xfrm>
            <a:off x="418322" y="1066800"/>
            <a:ext cx="8117607" cy="507831"/>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每一步 </a:t>
            </a:r>
            <a:r>
              <a:rPr lang="en-US" altLang="zh-CN" b="1" spc="-15" dirty="0" err="1">
                <a:solidFill>
                  <a:srgbClr val="151FFF"/>
                </a:solidFill>
                <a:latin typeface="Times New Roman" charset="0"/>
                <a:ea typeface="Times New Roman" charset="0"/>
                <a:cs typeface="Times New Roman" charset="0"/>
              </a:rPr>
              <a:t>i</a:t>
            </a:r>
            <a:r>
              <a:rPr lang="zh-CN" altLang="en-US" b="1" spc="-15" dirty="0">
                <a:solidFill>
                  <a:srgbClr val="151FFF"/>
                </a:solidFill>
                <a:latin typeface="Times New Roman" charset="0"/>
                <a:ea typeface="Times New Roman" charset="0"/>
                <a:cs typeface="Times New Roman" charset="0"/>
              </a:rPr>
              <a:t>，</a:t>
            </a:r>
            <a:r>
              <a:rPr lang="zh-CN" altLang="en-US" dirty="0"/>
              <a:t>令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a:t>
            </a:r>
            <a:r>
              <a:rPr lang="zh-CN" altLang="en-US" i="1" baseline="-25000" dirty="0">
                <a:latin typeface="Times New Roman" charset="0"/>
                <a:ea typeface="Times New Roman" charset="0"/>
                <a:cs typeface="Times New Roman" charset="0"/>
              </a:rPr>
              <a:t> </a:t>
            </a:r>
            <a:r>
              <a:rPr lang="zh-CN" altLang="en-US" dirty="0"/>
              <a:t>是 隐变量 </a:t>
            </a:r>
            <a:r>
              <a:rPr lang="en-US" altLang="zh-CN" b="1" i="1" dirty="0" err="1">
                <a:latin typeface="Times New Roman" charset="0"/>
                <a:ea typeface="Times New Roman" charset="0"/>
                <a:cs typeface="Times New Roman" charset="0"/>
              </a:rPr>
              <a:t>Z</a:t>
            </a:r>
            <a:r>
              <a:rPr lang="en-US" altLang="zh-CN" b="1" i="1" baseline="-25000" dirty="0" err="1">
                <a:latin typeface="Times New Roman" charset="0"/>
                <a:ea typeface="Times New Roman" charset="0"/>
                <a:cs typeface="Times New Roman" charset="0"/>
              </a:rPr>
              <a:t>i</a:t>
            </a:r>
            <a:r>
              <a:rPr lang="zh-CN" altLang="en-US" b="1" dirty="0"/>
              <a:t> </a:t>
            </a:r>
            <a:r>
              <a:rPr lang="zh-CN" altLang="en-US" dirty="0"/>
              <a:t>的某一个</a:t>
            </a:r>
            <a:r>
              <a:rPr lang="zh-CN" altLang="en-US" dirty="0">
                <a:solidFill>
                  <a:srgbClr val="151FFF"/>
                </a:solidFill>
              </a:rPr>
              <a:t>概率分布</a:t>
            </a:r>
            <a:r>
              <a:rPr lang="zh-CN" altLang="en-US" dirty="0"/>
              <a:t>，</a:t>
            </a:r>
            <a:r>
              <a:rPr lang="en-US" altLang="zh-CN"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 </a:t>
            </a:r>
            <a:r>
              <a:rPr lang="zh-CN" altLang="en-US" dirty="0"/>
              <a:t>≥ </a:t>
            </a:r>
            <a:r>
              <a:rPr lang="en-US" altLang="zh-CN" dirty="0"/>
              <a:t>0</a:t>
            </a:r>
            <a:r>
              <a:rPr lang="zh-CN" altLang="en-US" dirty="0"/>
              <a:t>，                               ，有</a:t>
            </a:r>
            <a:r>
              <a:rPr lang="en-US" altLang="zh-CN" dirty="0"/>
              <a:t>: </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91" y="1737505"/>
            <a:ext cx="5104482" cy="2286000"/>
          </a:xfrm>
          <a:prstGeom prst="rect">
            <a:avLst/>
          </a:prstGeom>
        </p:spPr>
      </p:pic>
      <p:sp>
        <p:nvSpPr>
          <p:cNvPr id="18" name="object 3"/>
          <p:cNvSpPr/>
          <p:nvPr/>
        </p:nvSpPr>
        <p:spPr>
          <a:xfrm>
            <a:off x="4921919" y="2399290"/>
            <a:ext cx="1183532" cy="76200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cxnSp>
        <p:nvCxnSpPr>
          <p:cNvPr id="20" name="直线箭头连接符 19"/>
          <p:cNvCxnSpPr/>
          <p:nvPr/>
        </p:nvCxnSpPr>
        <p:spPr>
          <a:xfrm>
            <a:off x="4267200" y="3008890"/>
            <a:ext cx="6096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5105400" y="3085090"/>
            <a:ext cx="7620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867400" y="1946089"/>
            <a:ext cx="1152560"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某个值  </a:t>
            </a:r>
            <a:r>
              <a:rPr lang="en-US" altLang="zh-CN" b="1" i="1" spc="-15" dirty="0">
                <a:solidFill>
                  <a:srgbClr val="C00000"/>
                </a:solidFill>
                <a:latin typeface="Times New Roman" charset="0"/>
                <a:ea typeface="Times New Roman" charset="0"/>
                <a:cs typeface="Times New Roman" charset="0"/>
              </a:rPr>
              <a:t>X</a:t>
            </a:r>
            <a:endParaRPr lang="zh-CN" altLang="en-US" i="1" dirty="0">
              <a:solidFill>
                <a:srgbClr val="C00000"/>
              </a:solidFill>
            </a:endParaRPr>
          </a:p>
        </p:txBody>
      </p:sp>
      <p:sp>
        <p:nvSpPr>
          <p:cNvPr id="27" name="矩形 26"/>
          <p:cNvSpPr/>
          <p:nvPr/>
        </p:nvSpPr>
        <p:spPr>
          <a:xfrm>
            <a:off x="4173499" y="3097924"/>
            <a:ext cx="642484" cy="369332"/>
          </a:xfrm>
          <a:prstGeom prst="rect">
            <a:avLst/>
          </a:prstGeom>
        </p:spPr>
        <p:txBody>
          <a:bodyPr wrap="none">
            <a:spAutoFit/>
          </a:bodyPr>
          <a:lstStyle/>
          <a:p>
            <a:r>
              <a:rPr lang="zh-CN" altLang="en-US" b="1" spc="-15">
                <a:solidFill>
                  <a:srgbClr val="151FFF"/>
                </a:solidFill>
                <a:latin typeface="Times New Roman" charset="0"/>
                <a:ea typeface="Times New Roman" charset="0"/>
                <a:cs typeface="Times New Roman" charset="0"/>
              </a:rPr>
              <a:t>概率</a:t>
            </a:r>
            <a:endParaRPr lang="zh-CN" altLang="en-US" dirty="0">
              <a:solidFill>
                <a:srgbClr val="151FFF"/>
              </a:solidFill>
            </a:endParaRPr>
          </a:p>
        </p:txBody>
      </p:sp>
      <p:sp>
        <p:nvSpPr>
          <p:cNvPr id="28" name="object 3"/>
          <p:cNvSpPr/>
          <p:nvPr/>
        </p:nvSpPr>
        <p:spPr>
          <a:xfrm>
            <a:off x="4173499" y="2333834"/>
            <a:ext cx="1986023" cy="827456"/>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FFC000"/>
            </a:solidFill>
            <a:prstDash val="sysDash"/>
          </a:ln>
        </p:spPr>
        <p:txBody>
          <a:bodyPr wrap="square" lIns="0" tIns="0" rIns="0" bIns="0" rtlCol="0"/>
          <a:lstStyle/>
          <a:p>
            <a:endParaRPr/>
          </a:p>
        </p:txBody>
      </p:sp>
      <p:sp>
        <p:nvSpPr>
          <p:cNvPr id="29" name="矩形 28"/>
          <p:cNvSpPr/>
          <p:nvPr/>
        </p:nvSpPr>
        <p:spPr>
          <a:xfrm>
            <a:off x="6341616" y="2790556"/>
            <a:ext cx="1583447" cy="369332"/>
          </a:xfrm>
          <a:prstGeom prst="rect">
            <a:avLst/>
          </a:prstGeom>
        </p:spPr>
        <p:txBody>
          <a:bodyPr wrap="none">
            <a:spAutoFit/>
          </a:bodyPr>
          <a:lstStyle/>
          <a:p>
            <a:r>
              <a:rPr lang="zh-CN" altLang="en-US" b="1" spc="-15" dirty="0">
                <a:solidFill>
                  <a:srgbClr val="FFC000"/>
                </a:solidFill>
                <a:latin typeface="Times New Roman" charset="0"/>
                <a:ea typeface="Times New Roman" charset="0"/>
                <a:cs typeface="Times New Roman" charset="0"/>
              </a:rPr>
              <a:t>关于 </a:t>
            </a:r>
            <a:r>
              <a:rPr lang="en-US" altLang="zh-CN" b="1" spc="-15" dirty="0" err="1">
                <a:solidFill>
                  <a:srgbClr val="FFC000"/>
                </a:solidFill>
                <a:latin typeface="Times New Roman" charset="0"/>
                <a:ea typeface="Times New Roman" charset="0"/>
                <a:cs typeface="Times New Roman" charset="0"/>
              </a:rPr>
              <a:t>z</a:t>
            </a:r>
            <a:r>
              <a:rPr lang="en-US" altLang="zh-CN" b="1" spc="-15" baseline="-25000" dirty="0" err="1">
                <a:solidFill>
                  <a:srgbClr val="FFC000"/>
                </a:solidFill>
                <a:latin typeface="Times New Roman" charset="0"/>
                <a:ea typeface="Times New Roman" charset="0"/>
                <a:cs typeface="Times New Roman" charset="0"/>
              </a:rPr>
              <a:t>i</a:t>
            </a:r>
            <a:r>
              <a:rPr lang="zh-CN" altLang="en-US" b="1" spc="-15" dirty="0">
                <a:solidFill>
                  <a:srgbClr val="FFC000"/>
                </a:solidFill>
                <a:latin typeface="Times New Roman" charset="0"/>
                <a:ea typeface="Times New Roman" charset="0"/>
                <a:cs typeface="Times New Roman" charset="0"/>
              </a:rPr>
              <a:t> 的期望</a:t>
            </a:r>
            <a:endParaRPr lang="zh-CN" altLang="en-US" dirty="0">
              <a:solidFill>
                <a:srgbClr val="FFC000"/>
              </a:solidFill>
            </a:endParaRPr>
          </a:p>
        </p:txBody>
      </p:sp>
      <p:sp>
        <p:nvSpPr>
          <p:cNvPr id="30" name="矩形 29"/>
          <p:cNvSpPr/>
          <p:nvPr/>
        </p:nvSpPr>
        <p:spPr>
          <a:xfrm>
            <a:off x="2130329" y="4031478"/>
            <a:ext cx="1787028"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取等号的条件？</a:t>
            </a:r>
            <a:endParaRPr lang="zh-CN" altLang="en-US" dirty="0">
              <a:solidFill>
                <a:srgbClr val="C00000"/>
              </a:solidFill>
            </a:endParaRPr>
          </a:p>
        </p:txBody>
      </p:sp>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047" y="1203541"/>
            <a:ext cx="1651805" cy="329142"/>
          </a:xfrm>
          <a:prstGeom prst="rect">
            <a:avLst/>
          </a:prstGeom>
        </p:spPr>
      </p:pic>
      <p:sp>
        <p:nvSpPr>
          <p:cNvPr id="2" name="矩形 1"/>
          <p:cNvSpPr/>
          <p:nvPr/>
        </p:nvSpPr>
        <p:spPr>
          <a:xfrm>
            <a:off x="327881" y="1795299"/>
            <a:ext cx="841256" cy="369332"/>
          </a:xfrm>
          <a:prstGeom prst="rect">
            <a:avLst/>
          </a:prstGeom>
        </p:spPr>
        <p:txBody>
          <a:bodyPr wrap="none">
            <a:spAutoFit/>
          </a:bodyPr>
          <a:lstStyle/>
          <a:p>
            <a:r>
              <a:rPr lang="en-US" altLang="zh-CN" b="1" spc="-15" dirty="0">
                <a:latin typeface="Times New Roman" charset="0"/>
                <a:ea typeface="Times New Roman" charset="0"/>
                <a:cs typeface="Times New Roman" charset="0"/>
              </a:rPr>
              <a:t>L(</a:t>
            </a:r>
            <a:r>
              <a:rPr lang="en-US" altLang="zh-CN" b="1" spc="-15" dirty="0">
                <a:latin typeface="Symbol" pitchFamily="2" charset="2"/>
                <a:ea typeface="Symbol Tiger Expert" charset="2"/>
                <a:cs typeface="Symbol Tiger Expert"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endParaRPr lang="zh-CN" altLang="en-US" dirty="0"/>
          </a:p>
        </p:txBody>
      </p:sp>
      <p:sp>
        <p:nvSpPr>
          <p:cNvPr id="21" name="矩形 20"/>
          <p:cNvSpPr/>
          <p:nvPr/>
        </p:nvSpPr>
        <p:spPr>
          <a:xfrm>
            <a:off x="659904" y="3024839"/>
            <a:ext cx="1792798" cy="369332"/>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不等号的性质</a:t>
            </a:r>
            <a:r>
              <a:rPr lang="en-US" altLang="zh-CN" b="1" spc="-15" dirty="0">
                <a:solidFill>
                  <a:srgbClr val="C00000"/>
                </a:solidFill>
                <a:latin typeface="Times New Roman" charset="0"/>
                <a:ea typeface="Times New Roman" charset="0"/>
                <a:cs typeface="Times New Roman" charset="0"/>
              </a:rPr>
              <a:t>!!!</a:t>
            </a:r>
            <a:endParaRPr lang="zh-CN" altLang="en-US" dirty="0">
              <a:solidFill>
                <a:srgbClr val="C00000"/>
              </a:solidFill>
            </a:endParaRPr>
          </a:p>
        </p:txBody>
      </p:sp>
      <p:pic>
        <p:nvPicPr>
          <p:cNvPr id="22" name="图片 21">
            <a:extLst>
              <a:ext uri="{FF2B5EF4-FFF2-40B4-BE49-F238E27FC236}">
                <a16:creationId xmlns:a16="http://schemas.microsoft.com/office/drawing/2014/main" id="{463F5B89-3925-1142-90BE-C25DE8FFE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94" y="4520621"/>
            <a:ext cx="2888681" cy="482910"/>
          </a:xfrm>
          <a:prstGeom prst="rect">
            <a:avLst/>
          </a:prstGeom>
          <a:ln>
            <a:solidFill>
              <a:srgbClr val="C00000"/>
            </a:solidFill>
          </a:ln>
        </p:spPr>
      </p:pic>
    </p:spTree>
    <p:extLst>
      <p:ext uri="{BB962C8B-B14F-4D97-AF65-F5344CB8AC3E}">
        <p14:creationId xmlns:p14="http://schemas.microsoft.com/office/powerpoint/2010/main" val="444940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a:latin typeface="FangSong"/>
              <a:cs typeface="FangSong"/>
            </a:endParaRPr>
          </a:p>
        </p:txBody>
      </p:sp>
      <p:sp>
        <p:nvSpPr>
          <p:cNvPr id="10" name="矩形 9"/>
          <p:cNvSpPr/>
          <p:nvPr/>
        </p:nvSpPr>
        <p:spPr>
          <a:xfrm>
            <a:off x="418322" y="914400"/>
            <a:ext cx="8091959" cy="460382"/>
          </a:xfrm>
          <a:prstGeom prst="rect">
            <a:avLst/>
          </a:prstGeom>
        </p:spPr>
        <p:txBody>
          <a:bodyPr wrap="non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每一步 </a:t>
            </a:r>
            <a:r>
              <a:rPr lang="en-US" altLang="zh-CN" b="1" spc="-15" dirty="0" err="1">
                <a:solidFill>
                  <a:srgbClr val="151FFF"/>
                </a:solidFill>
                <a:latin typeface="Times New Roman" charset="0"/>
                <a:ea typeface="Times New Roman" charset="0"/>
                <a:cs typeface="Times New Roman" charset="0"/>
              </a:rPr>
              <a:t>i</a:t>
            </a:r>
            <a:r>
              <a:rPr lang="zh-CN" altLang="en-US" b="1" spc="-15" dirty="0">
                <a:solidFill>
                  <a:srgbClr val="151FFF"/>
                </a:solidFill>
                <a:latin typeface="Times New Roman" charset="0"/>
                <a:ea typeface="Times New Roman" charset="0"/>
                <a:cs typeface="Times New Roman" charset="0"/>
              </a:rPr>
              <a:t>，</a:t>
            </a:r>
            <a:r>
              <a:rPr lang="zh-CN" altLang="en-US" dirty="0"/>
              <a:t>令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a:t>
            </a:r>
            <a:r>
              <a:rPr lang="zh-CN" altLang="en-US" i="1" baseline="-25000" dirty="0">
                <a:latin typeface="Times New Roman" charset="0"/>
                <a:ea typeface="Times New Roman" charset="0"/>
                <a:cs typeface="Times New Roman" charset="0"/>
              </a:rPr>
              <a:t> </a:t>
            </a:r>
            <a:r>
              <a:rPr lang="zh-CN" altLang="en-US" dirty="0"/>
              <a:t>是 隐变量 </a:t>
            </a:r>
            <a:r>
              <a:rPr lang="en-US" altLang="zh-CN" b="1" i="1" dirty="0" err="1">
                <a:latin typeface="Times New Roman" charset="0"/>
                <a:ea typeface="Times New Roman" charset="0"/>
                <a:cs typeface="Times New Roman" charset="0"/>
              </a:rPr>
              <a:t>Z</a:t>
            </a:r>
            <a:r>
              <a:rPr lang="en-US" altLang="zh-CN" b="1" i="1" baseline="-25000" dirty="0" err="1">
                <a:latin typeface="Times New Roman" charset="0"/>
                <a:ea typeface="Times New Roman" charset="0"/>
                <a:cs typeface="Times New Roman" charset="0"/>
              </a:rPr>
              <a:t>i</a:t>
            </a:r>
            <a:r>
              <a:rPr lang="zh-CN" altLang="en-US" dirty="0"/>
              <a:t> 的某一个</a:t>
            </a:r>
            <a:r>
              <a:rPr lang="zh-CN" altLang="en-US" dirty="0">
                <a:solidFill>
                  <a:srgbClr val="151FFF"/>
                </a:solidFill>
              </a:rPr>
              <a:t>概率分布</a:t>
            </a:r>
            <a:r>
              <a:rPr lang="zh-CN" altLang="en-US" dirty="0"/>
              <a:t>，</a:t>
            </a:r>
            <a:r>
              <a:rPr lang="en-US" altLang="zh-CN" dirty="0">
                <a:latin typeface="Times New Roman" charset="0"/>
                <a:ea typeface="Times New Roman" charset="0"/>
                <a:cs typeface="Times New Roman" charset="0"/>
              </a:rPr>
              <a:t> </a:t>
            </a:r>
            <a:r>
              <a:rPr lang="zh-CN" altLang="en-US" i="1" dirty="0">
                <a:latin typeface="Times New Roman" charset="0"/>
                <a:ea typeface="Times New Roman" charset="0"/>
                <a:cs typeface="Times New Roman" charset="0"/>
              </a:rPr>
              <a:t> </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 </a:t>
            </a:r>
            <a:r>
              <a:rPr lang="zh-CN" altLang="en-US" dirty="0"/>
              <a:t>≥ </a:t>
            </a:r>
            <a:r>
              <a:rPr lang="en-US" altLang="zh-CN" dirty="0"/>
              <a:t>0</a:t>
            </a:r>
            <a:r>
              <a:rPr lang="zh-CN" altLang="en-US" dirty="0"/>
              <a:t>，                             ，有</a:t>
            </a:r>
            <a:r>
              <a:rPr lang="en-US" altLang="zh-CN" dirty="0"/>
              <a:t>: </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91" y="1585105"/>
            <a:ext cx="5104482" cy="2286000"/>
          </a:xfrm>
          <a:prstGeom prst="rect">
            <a:avLst/>
          </a:prstGeom>
        </p:spPr>
      </p:pic>
      <p:sp>
        <p:nvSpPr>
          <p:cNvPr id="18" name="object 3"/>
          <p:cNvSpPr/>
          <p:nvPr/>
        </p:nvSpPr>
        <p:spPr>
          <a:xfrm>
            <a:off x="4921919" y="2246890"/>
            <a:ext cx="1183532" cy="76200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cxnSp>
        <p:nvCxnSpPr>
          <p:cNvPr id="20" name="直线箭头连接符 19"/>
          <p:cNvCxnSpPr/>
          <p:nvPr/>
        </p:nvCxnSpPr>
        <p:spPr>
          <a:xfrm>
            <a:off x="4267200" y="2856490"/>
            <a:ext cx="6096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5105400" y="2932690"/>
            <a:ext cx="762000" cy="0"/>
          </a:xfrm>
          <a:prstGeom prst="straightConnector1">
            <a:avLst/>
          </a:prstGeom>
          <a:ln w="38100">
            <a:solidFill>
              <a:srgbClr val="151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867400" y="1793689"/>
            <a:ext cx="871392" cy="369332"/>
          </a:xfrm>
          <a:prstGeom prst="rect">
            <a:avLst/>
          </a:prstGeom>
        </p:spPr>
        <p:txBody>
          <a:bodyPr wrap="none">
            <a:spAutoFit/>
          </a:bodyPr>
          <a:lstStyle/>
          <a:p>
            <a:r>
              <a:rPr lang="zh-CN" altLang="en-US" b="1" spc="-15">
                <a:solidFill>
                  <a:srgbClr val="C00000"/>
                </a:solidFill>
                <a:latin typeface="Times New Roman" charset="0"/>
                <a:ea typeface="Times New Roman" charset="0"/>
                <a:cs typeface="Times New Roman" charset="0"/>
              </a:rPr>
              <a:t>某个值</a:t>
            </a:r>
            <a:endParaRPr lang="zh-CN" altLang="en-US" dirty="0">
              <a:solidFill>
                <a:srgbClr val="C00000"/>
              </a:solidFill>
            </a:endParaRPr>
          </a:p>
        </p:txBody>
      </p:sp>
      <p:sp>
        <p:nvSpPr>
          <p:cNvPr id="27" name="矩形 26"/>
          <p:cNvSpPr/>
          <p:nvPr/>
        </p:nvSpPr>
        <p:spPr>
          <a:xfrm>
            <a:off x="4173499" y="2945524"/>
            <a:ext cx="642484" cy="369332"/>
          </a:xfrm>
          <a:prstGeom prst="rect">
            <a:avLst/>
          </a:prstGeom>
        </p:spPr>
        <p:txBody>
          <a:bodyPr wrap="none">
            <a:spAutoFit/>
          </a:bodyPr>
          <a:lstStyle/>
          <a:p>
            <a:r>
              <a:rPr lang="zh-CN" altLang="en-US" b="1" spc="-15">
                <a:solidFill>
                  <a:srgbClr val="151FFF"/>
                </a:solidFill>
                <a:latin typeface="Times New Roman" charset="0"/>
                <a:ea typeface="Times New Roman" charset="0"/>
                <a:cs typeface="Times New Roman" charset="0"/>
              </a:rPr>
              <a:t>概率</a:t>
            </a:r>
            <a:endParaRPr lang="zh-CN" altLang="en-US" dirty="0">
              <a:solidFill>
                <a:srgbClr val="151FFF"/>
              </a:solidFill>
            </a:endParaRPr>
          </a:p>
        </p:txBody>
      </p:sp>
      <p:sp>
        <p:nvSpPr>
          <p:cNvPr id="28" name="object 3"/>
          <p:cNvSpPr/>
          <p:nvPr/>
        </p:nvSpPr>
        <p:spPr>
          <a:xfrm>
            <a:off x="4173499" y="2181434"/>
            <a:ext cx="1986023" cy="827456"/>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FFC000"/>
            </a:solidFill>
            <a:prstDash val="sysDash"/>
          </a:ln>
        </p:spPr>
        <p:txBody>
          <a:bodyPr wrap="square" lIns="0" tIns="0" rIns="0" bIns="0" rtlCol="0"/>
          <a:lstStyle/>
          <a:p>
            <a:endParaRPr/>
          </a:p>
        </p:txBody>
      </p:sp>
      <p:sp>
        <p:nvSpPr>
          <p:cNvPr id="29" name="矩形 28"/>
          <p:cNvSpPr/>
          <p:nvPr/>
        </p:nvSpPr>
        <p:spPr>
          <a:xfrm>
            <a:off x="6341616" y="2638156"/>
            <a:ext cx="1583447" cy="369332"/>
          </a:xfrm>
          <a:prstGeom prst="rect">
            <a:avLst/>
          </a:prstGeom>
        </p:spPr>
        <p:txBody>
          <a:bodyPr wrap="none">
            <a:spAutoFit/>
          </a:bodyPr>
          <a:lstStyle/>
          <a:p>
            <a:r>
              <a:rPr lang="zh-CN" altLang="en-US" b="1" spc="-15" dirty="0">
                <a:solidFill>
                  <a:srgbClr val="FFC000"/>
                </a:solidFill>
                <a:latin typeface="Times New Roman" charset="0"/>
                <a:ea typeface="Times New Roman" charset="0"/>
                <a:cs typeface="Times New Roman" charset="0"/>
              </a:rPr>
              <a:t>关于 </a:t>
            </a:r>
            <a:r>
              <a:rPr lang="en-US" altLang="zh-CN" b="1" spc="-15" dirty="0" err="1">
                <a:solidFill>
                  <a:srgbClr val="FFC000"/>
                </a:solidFill>
                <a:latin typeface="Times New Roman" charset="0"/>
                <a:ea typeface="Times New Roman" charset="0"/>
                <a:cs typeface="Times New Roman" charset="0"/>
              </a:rPr>
              <a:t>z</a:t>
            </a:r>
            <a:r>
              <a:rPr lang="en-US" altLang="zh-CN" b="1" spc="-15" baseline="-25000" dirty="0" err="1">
                <a:solidFill>
                  <a:srgbClr val="FFC000"/>
                </a:solidFill>
                <a:latin typeface="Times New Roman" charset="0"/>
                <a:ea typeface="Times New Roman" charset="0"/>
                <a:cs typeface="Times New Roman" charset="0"/>
              </a:rPr>
              <a:t>i</a:t>
            </a:r>
            <a:r>
              <a:rPr lang="zh-CN" altLang="en-US" b="1" spc="-15" dirty="0">
                <a:solidFill>
                  <a:srgbClr val="FFC000"/>
                </a:solidFill>
                <a:latin typeface="Times New Roman" charset="0"/>
                <a:ea typeface="Times New Roman" charset="0"/>
                <a:cs typeface="Times New Roman" charset="0"/>
              </a:rPr>
              <a:t> 的期望</a:t>
            </a:r>
            <a:endParaRPr lang="zh-CN" altLang="en-US" dirty="0">
              <a:solidFill>
                <a:srgbClr val="FFC000"/>
              </a:solidFill>
            </a:endParaRPr>
          </a:p>
        </p:txBody>
      </p:sp>
      <p:sp>
        <p:nvSpPr>
          <p:cNvPr id="30" name="矩形 29"/>
          <p:cNvSpPr/>
          <p:nvPr/>
        </p:nvSpPr>
        <p:spPr>
          <a:xfrm>
            <a:off x="2098245" y="4082336"/>
            <a:ext cx="2473754" cy="646331"/>
          </a:xfrm>
          <a:prstGeom prst="rect">
            <a:avLst/>
          </a:prstGeom>
        </p:spPr>
        <p:txBody>
          <a:bodyPr wrap="none">
            <a:spAutoFit/>
          </a:bodyPr>
          <a:lstStyle/>
          <a:p>
            <a:r>
              <a:rPr lang="zh-CN" altLang="en-US" b="1" spc="-15" dirty="0">
                <a:solidFill>
                  <a:srgbClr val="C00000"/>
                </a:solidFill>
                <a:latin typeface="Times New Roman" charset="0"/>
                <a:ea typeface="Times New Roman" charset="0"/>
                <a:cs typeface="Times New Roman" charset="0"/>
              </a:rPr>
              <a:t>取等号的条件？</a:t>
            </a:r>
            <a:endParaRPr lang="en-US" altLang="zh-CN" b="1" spc="-15" dirty="0">
              <a:solidFill>
                <a:srgbClr val="C00000"/>
              </a:solidFill>
              <a:latin typeface="Times New Roman" charset="0"/>
              <a:ea typeface="Times New Roman" charset="0"/>
              <a:cs typeface="Times New Roman" charset="0"/>
            </a:endParaRPr>
          </a:p>
          <a:p>
            <a:r>
              <a:rPr lang="zh-CN" altLang="en-US" b="1" spc="-15" dirty="0">
                <a:solidFill>
                  <a:srgbClr val="151FFF"/>
                </a:solidFill>
                <a:latin typeface="Times New Roman" charset="0"/>
                <a:ea typeface="Times New Roman" charset="0"/>
                <a:cs typeface="Times New Roman" charset="0"/>
              </a:rPr>
              <a:t>取期望的变量是常数！</a:t>
            </a:r>
            <a:endParaRPr lang="zh-CN" altLang="en-US" dirty="0">
              <a:solidFill>
                <a:srgbClr val="151FFF"/>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447" y="4078946"/>
            <a:ext cx="1843584" cy="73125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595" y="1071618"/>
            <a:ext cx="1651805" cy="286018"/>
          </a:xfrm>
          <a:prstGeom prst="rect">
            <a:avLst/>
          </a:prstGeom>
        </p:spPr>
      </p:pic>
      <p:grpSp>
        <p:nvGrpSpPr>
          <p:cNvPr id="21" name="组 14">
            <a:extLst>
              <a:ext uri="{FF2B5EF4-FFF2-40B4-BE49-F238E27FC236}">
                <a16:creationId xmlns:a16="http://schemas.microsoft.com/office/drawing/2014/main" id="{58C141C4-DBB2-D245-B017-B296FFCAD56F}"/>
              </a:ext>
            </a:extLst>
          </p:cNvPr>
          <p:cNvGrpSpPr/>
          <p:nvPr/>
        </p:nvGrpSpPr>
        <p:grpSpPr>
          <a:xfrm>
            <a:off x="769124" y="5230781"/>
            <a:ext cx="6808749" cy="1136993"/>
            <a:chOff x="1219301" y="5039745"/>
            <a:chExt cx="6808749" cy="1136993"/>
          </a:xfrm>
        </p:grpSpPr>
        <p:sp>
          <p:nvSpPr>
            <p:cNvPr id="22" name="object 23">
              <a:extLst>
                <a:ext uri="{FF2B5EF4-FFF2-40B4-BE49-F238E27FC236}">
                  <a16:creationId xmlns:a16="http://schemas.microsoft.com/office/drawing/2014/main" id="{BDE2C8E4-9DB6-C04B-9B8A-F78408C7D204}"/>
                </a:ext>
              </a:extLst>
            </p:cNvPr>
            <p:cNvSpPr txBox="1"/>
            <p:nvPr/>
          </p:nvSpPr>
          <p:spPr>
            <a:xfrm>
              <a:off x="1252898" y="5039745"/>
              <a:ext cx="1086150" cy="338554"/>
            </a:xfrm>
            <a:prstGeom prst="rect">
              <a:avLst/>
            </a:prstGeom>
          </p:spPr>
          <p:txBody>
            <a:bodyPr vert="horz" wrap="square" lIns="0" tIns="0" rIns="0" bIns="0" rtlCol="0">
              <a:spAutoFit/>
            </a:bodyPr>
            <a:lstStyle/>
            <a:p>
              <a:pPr marL="12700"/>
              <a:r>
                <a:rPr sz="2200" spc="-15" dirty="0">
                  <a:solidFill>
                    <a:prstClr val="black"/>
                  </a:solidFill>
                  <a:latin typeface="Verdana"/>
                  <a:cs typeface="Verdana"/>
                </a:rPr>
                <a:t>E</a:t>
              </a:r>
              <a:r>
                <a:rPr sz="2200" spc="-15" dirty="0">
                  <a:solidFill>
                    <a:prstClr val="black"/>
                  </a:solidFill>
                  <a:latin typeface="FangSong"/>
                  <a:cs typeface="FangSong"/>
                </a:rPr>
                <a:t>步</a:t>
              </a:r>
              <a:r>
                <a:rPr sz="2200" spc="-225" dirty="0">
                  <a:solidFill>
                    <a:prstClr val="black"/>
                  </a:solidFill>
                  <a:latin typeface="Courier New"/>
                  <a:cs typeface="Courier New"/>
                </a:rPr>
                <a:t>:</a:t>
              </a:r>
              <a:r>
                <a:rPr sz="2200" spc="-235" dirty="0">
                  <a:solidFill>
                    <a:prstClr val="black"/>
                  </a:solidFill>
                  <a:latin typeface="Courier New"/>
                  <a:cs typeface="Courier New"/>
                </a:rPr>
                <a:t> </a:t>
              </a:r>
              <a:r>
                <a:rPr sz="2200" spc="-25" dirty="0">
                  <a:solidFill>
                    <a:prstClr val="black"/>
                  </a:solidFill>
                  <a:latin typeface="FangSong"/>
                  <a:cs typeface="FangSong"/>
                </a:rPr>
                <a:t>当</a:t>
              </a:r>
              <a:endParaRPr sz="2200">
                <a:solidFill>
                  <a:prstClr val="black"/>
                </a:solidFill>
                <a:latin typeface="FangSong"/>
                <a:cs typeface="FangSong"/>
              </a:endParaRPr>
            </a:p>
          </p:txBody>
        </p:sp>
        <p:sp>
          <p:nvSpPr>
            <p:cNvPr id="23" name="object 24">
              <a:extLst>
                <a:ext uri="{FF2B5EF4-FFF2-40B4-BE49-F238E27FC236}">
                  <a16:creationId xmlns:a16="http://schemas.microsoft.com/office/drawing/2014/main" id="{3844A409-6D86-744F-8911-714EBE06A78C}"/>
                </a:ext>
              </a:extLst>
            </p:cNvPr>
            <p:cNvSpPr txBox="1"/>
            <p:nvPr/>
          </p:nvSpPr>
          <p:spPr>
            <a:xfrm>
              <a:off x="2653410" y="5039816"/>
              <a:ext cx="5374640" cy="646331"/>
            </a:xfrm>
            <a:prstGeom prst="rect">
              <a:avLst/>
            </a:prstGeom>
          </p:spPr>
          <p:txBody>
            <a:bodyPr vert="horz" wrap="square" lIns="0" tIns="0" rIns="0" bIns="0" rtlCol="0">
              <a:spAutoFit/>
            </a:bodyPr>
            <a:lstStyle/>
            <a:p>
              <a:pPr marL="12700"/>
              <a:r>
                <a:rPr sz="2200" spc="-15" dirty="0">
                  <a:solidFill>
                    <a:prstClr val="black"/>
                  </a:solidFill>
                  <a:latin typeface="FangSong"/>
                  <a:cs typeface="FangSong"/>
                </a:rPr>
                <a:t>已</a:t>
              </a:r>
              <a:r>
                <a:rPr sz="2200" spc="-25" dirty="0">
                  <a:solidFill>
                    <a:prstClr val="black"/>
                  </a:solidFill>
                  <a:latin typeface="FangSong"/>
                  <a:cs typeface="FangSong"/>
                </a:rPr>
                <a:t>知</a:t>
              </a:r>
              <a:r>
                <a:rPr sz="2200" spc="-1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0" dirty="0" err="1">
                  <a:solidFill>
                    <a:srgbClr val="151FFF"/>
                  </a:solidFill>
                  <a:latin typeface="FangSong"/>
                  <a:cs typeface="FangSong"/>
                </a:rPr>
                <a:t>根据训练</a:t>
              </a:r>
              <a:r>
                <a:rPr sz="2200" spc="-25" dirty="0" err="1">
                  <a:solidFill>
                    <a:srgbClr val="151FFF"/>
                  </a:solidFill>
                  <a:latin typeface="FangSong"/>
                  <a:cs typeface="FangSong"/>
                </a:rPr>
                <a:t>数</a:t>
              </a:r>
              <a:r>
                <a:rPr sz="2200" spc="-20" dirty="0" err="1">
                  <a:solidFill>
                    <a:srgbClr val="151FFF"/>
                  </a:solidFill>
                  <a:latin typeface="FangSong"/>
                  <a:cs typeface="FangSong"/>
                </a:rPr>
                <a:t>据</a:t>
              </a:r>
              <a:r>
                <a:rPr sz="2200" spc="-25" dirty="0" err="1">
                  <a:solidFill>
                    <a:srgbClr val="151FFF"/>
                  </a:solidFill>
                  <a:latin typeface="FangSong"/>
                  <a:cs typeface="FangSong"/>
                </a:rPr>
                <a:t>推断</a:t>
              </a:r>
              <a:r>
                <a:rPr sz="2200" spc="-20" dirty="0" err="1">
                  <a:solidFill>
                    <a:srgbClr val="151FFF"/>
                  </a:solidFill>
                  <a:latin typeface="FangSong"/>
                  <a:cs typeface="FangSong"/>
                </a:rPr>
                <a:t>出</a:t>
              </a:r>
              <a:r>
                <a:rPr sz="2200" spc="-25" dirty="0" err="1">
                  <a:solidFill>
                    <a:srgbClr val="151FFF"/>
                  </a:solidFill>
                  <a:latin typeface="FangSong"/>
                  <a:cs typeface="FangSong"/>
                </a:rPr>
                <a:t>最优</a:t>
              </a:r>
              <a:r>
                <a:rPr sz="2200" spc="10" dirty="0" err="1">
                  <a:solidFill>
                    <a:srgbClr val="151FFF"/>
                  </a:solidFill>
                  <a:latin typeface="FangSong"/>
                  <a:cs typeface="FangSong"/>
                </a:rPr>
                <a:t>隐</a:t>
              </a:r>
              <a:r>
                <a:rPr sz="2200" spc="-25" dirty="0" err="1">
                  <a:solidFill>
                    <a:srgbClr val="151FFF"/>
                  </a:solidFill>
                  <a:latin typeface="FangSong"/>
                  <a:cs typeface="FangSong"/>
                </a:rPr>
                <a:t>变量</a:t>
              </a:r>
              <a:r>
                <a:rPr sz="2200" spc="-35" dirty="0">
                  <a:solidFill>
                    <a:prstClr val="black"/>
                  </a:solidFill>
                  <a:latin typeface="FangSong"/>
                  <a:cs typeface="FangSong"/>
                </a:rPr>
                <a:t> </a:t>
              </a:r>
              <a:r>
                <a:rPr sz="2200" b="1" spc="-15" dirty="0">
                  <a:solidFill>
                    <a:srgbClr val="151FFF"/>
                  </a:solidFill>
                  <a:latin typeface="Palatino Linotype"/>
                  <a:cs typeface="Palatino Linotype"/>
                </a:rPr>
                <a:t>Z</a:t>
              </a:r>
              <a:r>
                <a:rPr lang="zh-CN" altLang="en-US" sz="2200" b="1" spc="-15" dirty="0">
                  <a:solidFill>
                    <a:srgbClr val="151FFF"/>
                  </a:solidFill>
                  <a:latin typeface="Palatino Linotype"/>
                  <a:cs typeface="Palatino Linotype"/>
                </a:rPr>
                <a:t>，</a:t>
              </a:r>
              <a:r>
                <a:rPr lang="zh-CN" altLang="en-US" sz="2000" b="1" spc="-15" dirty="0">
                  <a:solidFill>
                    <a:srgbClr val="FF0000"/>
                  </a:solidFill>
                  <a:latin typeface="Palatino Linotype"/>
                  <a:cs typeface="Palatino Linotype"/>
                </a:rPr>
                <a:t>包含了一个求下界的过程，最大化似然的下界。</a:t>
              </a:r>
              <a:endParaRPr sz="2000" dirty="0">
                <a:solidFill>
                  <a:srgbClr val="FF0000"/>
                </a:solidFill>
                <a:latin typeface="Palatino Linotype"/>
                <a:cs typeface="Palatino Linotype"/>
              </a:endParaRPr>
            </a:p>
          </p:txBody>
        </p:sp>
        <p:sp>
          <p:nvSpPr>
            <p:cNvPr id="25" name="object 25">
              <a:extLst>
                <a:ext uri="{FF2B5EF4-FFF2-40B4-BE49-F238E27FC236}">
                  <a16:creationId xmlns:a16="http://schemas.microsoft.com/office/drawing/2014/main" id="{C35DBBE1-B480-6240-A172-1E367465E98E}"/>
                </a:ext>
              </a:extLst>
            </p:cNvPr>
            <p:cNvSpPr txBox="1"/>
            <p:nvPr/>
          </p:nvSpPr>
          <p:spPr>
            <a:xfrm>
              <a:off x="1219301" y="5499630"/>
              <a:ext cx="2955290" cy="677108"/>
            </a:xfrm>
            <a:prstGeom prst="rect">
              <a:avLst/>
            </a:prstGeom>
          </p:spPr>
          <p:txBody>
            <a:bodyPr vert="horz" wrap="square" lIns="0" tIns="0" rIns="0" bIns="0" rtlCol="0">
              <a:spAutoFit/>
            </a:bodyPr>
            <a:lstStyle/>
            <a:p>
              <a:pPr marL="12700">
                <a:tabLst>
                  <a:tab pos="1550035" algn="l"/>
                </a:tabLst>
              </a:pPr>
              <a:endParaRPr lang="en-US" altLang="zh-CN" sz="2200" spc="-25" dirty="0">
                <a:solidFill>
                  <a:prstClr val="black"/>
                </a:solidFill>
                <a:latin typeface="Verdana"/>
                <a:cs typeface="Verdana"/>
              </a:endParaRPr>
            </a:p>
            <a:p>
              <a:pPr marL="12700">
                <a:tabLst>
                  <a:tab pos="1550035" algn="l"/>
                </a:tabLst>
              </a:pPr>
              <a:r>
                <a:rPr sz="2200" spc="-25" dirty="0" err="1">
                  <a:solidFill>
                    <a:prstClr val="black"/>
                  </a:solidFill>
                  <a:latin typeface="Verdana"/>
                  <a:cs typeface="Verdana"/>
                </a:rPr>
                <a:t>M</a:t>
              </a:r>
              <a:r>
                <a:rPr sz="2200" spc="-15" dirty="0" err="1">
                  <a:solidFill>
                    <a:prstClr val="black"/>
                  </a:solidFill>
                  <a:latin typeface="FangSong"/>
                  <a:cs typeface="FangSong"/>
                </a:rPr>
                <a:t>步</a:t>
              </a:r>
              <a:r>
                <a:rPr sz="2200" spc="-225" dirty="0">
                  <a:solidFill>
                    <a:prstClr val="black"/>
                  </a:solidFill>
                  <a:latin typeface="Courier New"/>
                  <a:cs typeface="Courier New"/>
                </a:rPr>
                <a:t>: </a:t>
              </a:r>
              <a:r>
                <a:rPr sz="2200" spc="-25" dirty="0">
                  <a:solidFill>
                    <a:prstClr val="black"/>
                  </a:solidFill>
                  <a:latin typeface="FangSong"/>
                  <a:cs typeface="FangSong"/>
                </a:rPr>
                <a:t>当</a:t>
              </a:r>
              <a:r>
                <a:rPr sz="2200" dirty="0">
                  <a:solidFill>
                    <a:prstClr val="black"/>
                  </a:solidFill>
                  <a:latin typeface="FangSong"/>
                  <a:cs typeface="FangSong"/>
                </a:rPr>
                <a:t> </a:t>
              </a:r>
              <a:r>
                <a:rPr sz="2200" b="1" spc="-15" dirty="0">
                  <a:solidFill>
                    <a:prstClr val="black"/>
                  </a:solidFill>
                  <a:latin typeface="Palatino Linotype"/>
                  <a:cs typeface="Palatino Linotype"/>
                </a:rPr>
                <a:t>Z</a:t>
              </a:r>
              <a:r>
                <a:rPr sz="2200" b="1" dirty="0">
                  <a:solidFill>
                    <a:prstClr val="black"/>
                  </a:solidFill>
                  <a:latin typeface="Palatino Linotype"/>
                  <a:cs typeface="Palatino Linotype"/>
                </a:rPr>
                <a:t>	</a:t>
              </a:r>
              <a:r>
                <a:rPr sz="2200" spc="-15" dirty="0">
                  <a:solidFill>
                    <a:prstClr val="black"/>
                  </a:solidFill>
                  <a:latin typeface="FangSong"/>
                  <a:cs typeface="FangSong"/>
                </a:rPr>
                <a:t>已</a:t>
              </a:r>
              <a:r>
                <a:rPr sz="2200" spc="-25" dirty="0">
                  <a:solidFill>
                    <a:prstClr val="black"/>
                  </a:solidFill>
                  <a:latin typeface="FangSong"/>
                  <a:cs typeface="FangSong"/>
                </a:rPr>
                <a:t>知</a:t>
              </a:r>
              <a:r>
                <a:rPr sz="2200" dirty="0">
                  <a:solidFill>
                    <a:prstClr val="black"/>
                  </a:solidFill>
                  <a:latin typeface="FangSong"/>
                  <a:cs typeface="FangSong"/>
                </a:rPr>
                <a:t> </a:t>
              </a:r>
              <a:r>
                <a:rPr sz="2200" spc="-25" dirty="0">
                  <a:solidFill>
                    <a:prstClr val="black"/>
                  </a:solidFill>
                  <a:latin typeface="Wingdings"/>
                  <a:cs typeface="Wingdings"/>
                </a:rPr>
                <a:t></a:t>
              </a:r>
              <a:r>
                <a:rPr sz="2200" spc="-1100" dirty="0">
                  <a:solidFill>
                    <a:prstClr val="black"/>
                  </a:solidFill>
                  <a:latin typeface="Wingdings"/>
                  <a:cs typeface="Wingdings"/>
                </a:rPr>
                <a:t> </a:t>
              </a:r>
              <a:r>
                <a:rPr sz="2200" spc="-25" dirty="0">
                  <a:solidFill>
                    <a:prstClr val="black"/>
                  </a:solidFill>
                  <a:latin typeface="FangSong"/>
                  <a:cs typeface="FangSong"/>
                </a:rPr>
                <a:t>对</a:t>
              </a:r>
              <a:endParaRPr sz="2200" dirty="0">
                <a:solidFill>
                  <a:prstClr val="black"/>
                </a:solidFill>
                <a:latin typeface="FangSong"/>
                <a:cs typeface="FangSong"/>
              </a:endParaRPr>
            </a:p>
          </p:txBody>
        </p:sp>
        <p:sp>
          <p:nvSpPr>
            <p:cNvPr id="31" name="object 26">
              <a:extLst>
                <a:ext uri="{FF2B5EF4-FFF2-40B4-BE49-F238E27FC236}">
                  <a16:creationId xmlns:a16="http://schemas.microsoft.com/office/drawing/2014/main" id="{F473D818-2DCB-C94A-A78A-8F9CD9AF526B}"/>
                </a:ext>
              </a:extLst>
            </p:cNvPr>
            <p:cNvSpPr txBox="1"/>
            <p:nvPr/>
          </p:nvSpPr>
          <p:spPr>
            <a:xfrm>
              <a:off x="4624054" y="5809634"/>
              <a:ext cx="1985645" cy="338554"/>
            </a:xfrm>
            <a:prstGeom prst="rect">
              <a:avLst/>
            </a:prstGeom>
          </p:spPr>
          <p:txBody>
            <a:bodyPr vert="horz" wrap="square" lIns="0" tIns="0" rIns="0" bIns="0" rtlCol="0">
              <a:spAutoFit/>
            </a:bodyPr>
            <a:lstStyle/>
            <a:p>
              <a:pPr marL="12700"/>
              <a:r>
                <a:rPr sz="2200" spc="-10" dirty="0">
                  <a:solidFill>
                    <a:srgbClr val="151FFF"/>
                  </a:solidFill>
                  <a:latin typeface="FangSong"/>
                  <a:cs typeface="FangSong"/>
                </a:rPr>
                <a:t>做</a:t>
              </a:r>
              <a:r>
                <a:rPr sz="2200" spc="-15" dirty="0">
                  <a:solidFill>
                    <a:srgbClr val="151FFF"/>
                  </a:solidFill>
                  <a:latin typeface="FangSong"/>
                  <a:cs typeface="FangSong"/>
                </a:rPr>
                <a:t>极大似然</a:t>
              </a:r>
              <a:r>
                <a:rPr sz="2200" spc="-25" dirty="0">
                  <a:solidFill>
                    <a:srgbClr val="151FFF"/>
                  </a:solidFill>
                  <a:latin typeface="FangSong"/>
                  <a:cs typeface="FangSong"/>
                </a:rPr>
                <a:t>估计</a:t>
              </a:r>
              <a:endParaRPr sz="2200" dirty="0">
                <a:solidFill>
                  <a:srgbClr val="151FFF"/>
                </a:solidFill>
                <a:latin typeface="FangSong"/>
                <a:cs typeface="FangSong"/>
              </a:endParaRPr>
            </a:p>
          </p:txBody>
        </p:sp>
        <p:sp>
          <p:nvSpPr>
            <p:cNvPr id="32" name="object 27">
              <a:extLst>
                <a:ext uri="{FF2B5EF4-FFF2-40B4-BE49-F238E27FC236}">
                  <a16:creationId xmlns:a16="http://schemas.microsoft.com/office/drawing/2014/main" id="{5EFFB9EF-2008-AE46-887F-4F315C5EA14E}"/>
                </a:ext>
              </a:extLst>
            </p:cNvPr>
            <p:cNvSpPr/>
            <p:nvPr/>
          </p:nvSpPr>
          <p:spPr>
            <a:xfrm>
              <a:off x="2372645" y="5083523"/>
              <a:ext cx="213572" cy="23087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33" name="object 28">
              <a:extLst>
                <a:ext uri="{FF2B5EF4-FFF2-40B4-BE49-F238E27FC236}">
                  <a16:creationId xmlns:a16="http://schemas.microsoft.com/office/drawing/2014/main" id="{D0B764FE-AAF5-1941-BD13-F1DCC60199CB}"/>
                </a:ext>
              </a:extLst>
            </p:cNvPr>
            <p:cNvSpPr/>
            <p:nvPr/>
          </p:nvSpPr>
          <p:spPr>
            <a:xfrm>
              <a:off x="2372644" y="5314400"/>
              <a:ext cx="213995" cy="80645"/>
            </a:xfrm>
            <a:custGeom>
              <a:avLst/>
              <a:gdLst/>
              <a:ahLst/>
              <a:cxnLst/>
              <a:rect l="l" t="t" r="r" b="b"/>
              <a:pathLst>
                <a:path w="213994"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sp>
          <p:nvSpPr>
            <p:cNvPr id="34" name="object 29">
              <a:extLst>
                <a:ext uri="{FF2B5EF4-FFF2-40B4-BE49-F238E27FC236}">
                  <a16:creationId xmlns:a16="http://schemas.microsoft.com/office/drawing/2014/main" id="{7890EB58-8E6B-C141-B0FA-E6AF3B3F6ED4}"/>
                </a:ext>
              </a:extLst>
            </p:cNvPr>
            <p:cNvSpPr/>
            <p:nvPr/>
          </p:nvSpPr>
          <p:spPr>
            <a:xfrm>
              <a:off x="4270025" y="5902687"/>
              <a:ext cx="213572" cy="230877"/>
            </a:xfrm>
            <a:prstGeom prst="rect">
              <a:avLst/>
            </a:prstGeom>
            <a:blipFill>
              <a:blip r:embed="rId6" cstate="print"/>
              <a:stretch>
                <a:fillRect/>
              </a:stretch>
            </a:blipFill>
          </p:spPr>
          <p:txBody>
            <a:bodyPr wrap="square" lIns="0" tIns="0" rIns="0" bIns="0" rtlCol="0"/>
            <a:lstStyle/>
            <a:p>
              <a:endParaRPr>
                <a:solidFill>
                  <a:srgbClr val="151FFF"/>
                </a:solidFill>
              </a:endParaRPr>
            </a:p>
          </p:txBody>
        </p:sp>
        <p:sp>
          <p:nvSpPr>
            <p:cNvPr id="35" name="object 30">
              <a:extLst>
                <a:ext uri="{FF2B5EF4-FFF2-40B4-BE49-F238E27FC236}">
                  <a16:creationId xmlns:a16="http://schemas.microsoft.com/office/drawing/2014/main" id="{EF24DFDC-0EDA-4F44-A23B-2A4A369DFBF7}"/>
                </a:ext>
              </a:extLst>
            </p:cNvPr>
            <p:cNvSpPr/>
            <p:nvPr/>
          </p:nvSpPr>
          <p:spPr>
            <a:xfrm>
              <a:off x="4270025" y="5776172"/>
              <a:ext cx="213995" cy="80645"/>
            </a:xfrm>
            <a:custGeom>
              <a:avLst/>
              <a:gdLst/>
              <a:ahLst/>
              <a:cxnLst/>
              <a:rect l="l" t="t" r="r" b="b"/>
              <a:pathLst>
                <a:path w="213995" h="80645">
                  <a:moveTo>
                    <a:pt x="0" y="80559"/>
                  </a:moveTo>
                  <a:lnTo>
                    <a:pt x="213572" y="80559"/>
                  </a:lnTo>
                  <a:lnTo>
                    <a:pt x="213572" y="0"/>
                  </a:lnTo>
                  <a:lnTo>
                    <a:pt x="0" y="0"/>
                  </a:lnTo>
                  <a:lnTo>
                    <a:pt x="0" y="80559"/>
                  </a:lnTo>
                  <a:close/>
                </a:path>
              </a:pathLst>
            </a:custGeom>
            <a:solidFill>
              <a:srgbClr val="FFFFFF"/>
            </a:solidFill>
          </p:spPr>
          <p:txBody>
            <a:bodyPr wrap="square" lIns="0" tIns="0" rIns="0" bIns="0" rtlCol="0"/>
            <a:lstStyle/>
            <a:p>
              <a:endParaRPr>
                <a:solidFill>
                  <a:prstClr val="black"/>
                </a:solidFill>
              </a:endParaRPr>
            </a:p>
          </p:txBody>
        </p:sp>
      </p:grpSp>
    </p:spTree>
    <p:extLst>
      <p:ext uri="{BB962C8B-B14F-4D97-AF65-F5344CB8AC3E}">
        <p14:creationId xmlns:p14="http://schemas.microsoft.com/office/powerpoint/2010/main" val="2117303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a:latin typeface="FangSong"/>
              <a:cs typeface="FangSong"/>
            </a:endParaRPr>
          </a:p>
        </p:txBody>
      </p:sp>
      <p:grpSp>
        <p:nvGrpSpPr>
          <p:cNvPr id="9" name="组 8"/>
          <p:cNvGrpSpPr/>
          <p:nvPr/>
        </p:nvGrpSpPr>
        <p:grpSpPr>
          <a:xfrm>
            <a:off x="622434" y="3342272"/>
            <a:ext cx="7023076" cy="369332"/>
            <a:chOff x="533400" y="1933844"/>
            <a:chExt cx="7023076" cy="369332"/>
          </a:xfrm>
        </p:grpSpPr>
        <p:sp>
          <p:nvSpPr>
            <p:cNvPr id="3" name="矩形 2"/>
            <p:cNvSpPr/>
            <p:nvPr/>
          </p:nvSpPr>
          <p:spPr>
            <a:xfrm>
              <a:off x="533400" y="1933844"/>
              <a:ext cx="7023076" cy="369332"/>
            </a:xfrm>
            <a:prstGeom prst="rect">
              <a:avLst/>
            </a:prstGeom>
          </p:spPr>
          <p:txBody>
            <a:bodyPr wrap="none">
              <a:spAutoFit/>
            </a:bodyPr>
            <a:lstStyle/>
            <a:p>
              <a:r>
                <a:rPr lang="zh-CN" altLang="en-US" dirty="0">
                  <a:latin typeface="Times New Roman" charset="0"/>
                  <a:ea typeface="Times New Roman" charset="0"/>
                  <a:cs typeface="Times New Roman" charset="0"/>
                </a:rPr>
                <a:t>由于</a:t>
              </a:r>
              <a:r>
                <a:rPr lang="en-US" altLang="zh-CN" i="1" dirty="0">
                  <a:latin typeface="Times New Roman" charset="0"/>
                  <a:ea typeface="Times New Roman" charset="0"/>
                  <a:cs typeface="Times New Roman" charset="0"/>
                </a:rPr>
                <a:t>Q</a:t>
              </a:r>
              <a:r>
                <a:rPr lang="en-US" altLang="zh-CN" i="1" baseline="-25000" dirty="0">
                  <a:latin typeface="Times New Roman" charset="0"/>
                  <a:ea typeface="Times New Roman" charset="0"/>
                  <a:cs typeface="Times New Roman" charset="0"/>
                </a:rPr>
                <a:t>i</a:t>
              </a:r>
              <a:r>
                <a:rPr lang="zh-CN" altLang="en-US" dirty="0"/>
                <a:t>是 隐变量 </a:t>
              </a:r>
              <a:r>
                <a:rPr lang="en-US" altLang="zh-CN" dirty="0"/>
                <a:t>Z</a:t>
              </a:r>
              <a:r>
                <a:rPr lang="zh-CN" altLang="en-US" dirty="0"/>
                <a:t> 的某一个</a:t>
              </a:r>
              <a:r>
                <a:rPr lang="zh-CN" altLang="en-US" dirty="0">
                  <a:solidFill>
                    <a:srgbClr val="151FFF"/>
                  </a:solidFill>
                </a:rPr>
                <a:t>概率分布</a:t>
              </a:r>
              <a:r>
                <a:rPr lang="zh-CN" altLang="en-US" dirty="0"/>
                <a:t>，且有                                 ，则：</a:t>
              </a: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74034"/>
              <a:ext cx="1651805" cy="329142"/>
            </a:xfrm>
            <a:prstGeom prst="rect">
              <a:avLst/>
            </a:prstGeom>
          </p:spPr>
        </p:pic>
      </p:gr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1066800"/>
            <a:ext cx="1843584" cy="731254"/>
          </a:xfrm>
          <a:prstGeom prst="rect">
            <a:avLst/>
          </a:prstGeom>
        </p:spPr>
      </p:pic>
      <p:sp>
        <p:nvSpPr>
          <p:cNvPr id="13" name="矩形 12"/>
          <p:cNvSpPr/>
          <p:nvPr/>
        </p:nvSpPr>
        <p:spPr>
          <a:xfrm>
            <a:off x="609600" y="1838244"/>
            <a:ext cx="7009440" cy="1015663"/>
          </a:xfrm>
          <a:prstGeom prst="rect">
            <a:avLst/>
          </a:prstGeom>
        </p:spPr>
        <p:txBody>
          <a:bodyPr wrap="square">
            <a:spAutoFit/>
          </a:bodyPr>
          <a:lstStyle/>
          <a:p>
            <a:r>
              <a:rPr lang="zh-CN" altLang="en-US" sz="2000" dirty="0">
                <a:latin typeface="Times New Roman" charset="0"/>
                <a:ea typeface="Times New Roman" charset="0"/>
                <a:cs typeface="Times New Roman" charset="0"/>
              </a:rPr>
              <a:t>对于不依赖于</a:t>
            </a:r>
            <a:r>
              <a:rPr lang="zh-CN" altLang="en-US" sz="2000" dirty="0"/>
              <a:t> </a:t>
            </a:r>
            <a:r>
              <a:rPr lang="en-US" altLang="zh-CN" sz="2000" i="1" dirty="0" err="1">
                <a:latin typeface="Times New Roman" charset="0"/>
                <a:ea typeface="Times New Roman" charset="0"/>
                <a:cs typeface="Times New Roman" charset="0"/>
              </a:rPr>
              <a:t>z</a:t>
            </a:r>
            <a:r>
              <a:rPr lang="en-US" altLang="zh-CN" sz="2000" i="1" baseline="-25000" dirty="0" err="1">
                <a:latin typeface="Times New Roman" charset="0"/>
                <a:ea typeface="Times New Roman" charset="0"/>
                <a:cs typeface="Times New Roman" charset="0"/>
              </a:rPr>
              <a:t>i</a:t>
            </a:r>
            <a:r>
              <a:rPr lang="zh-CN" altLang="en-US" sz="2000" dirty="0"/>
              <a:t> 的一些常量 </a:t>
            </a:r>
            <a:r>
              <a:rPr lang="en-US" altLang="zh-CN" sz="2000" i="1" dirty="0"/>
              <a:t>c</a:t>
            </a:r>
            <a:r>
              <a:rPr lang="zh-CN" altLang="en-US" sz="2000" dirty="0"/>
              <a:t> ，我们可以选择使</a:t>
            </a:r>
            <a:r>
              <a:rPr lang="zh-CN" altLang="en-US" sz="2000" b="1" dirty="0">
                <a:solidFill>
                  <a:srgbClr val="C00000"/>
                </a:solidFill>
              </a:rPr>
              <a:t>不等式左边取下界（等号成立时）的</a:t>
            </a:r>
            <a:r>
              <a:rPr lang="en-US" altLang="zh-CN" sz="2000" b="1" i="1" dirty="0">
                <a:solidFill>
                  <a:srgbClr val="C00000"/>
                </a:solidFill>
                <a:latin typeface="Times New Roman" charset="0"/>
                <a:ea typeface="Times New Roman" charset="0"/>
                <a:cs typeface="Times New Roman" charset="0"/>
              </a:rPr>
              <a:t>Q</a:t>
            </a:r>
            <a:r>
              <a:rPr lang="en-US" altLang="zh-CN" sz="2000" b="1" i="1" baseline="-25000" dirty="0">
                <a:solidFill>
                  <a:srgbClr val="C00000"/>
                </a:solidFill>
                <a:latin typeface="Times New Roman" charset="0"/>
                <a:ea typeface="Times New Roman" charset="0"/>
                <a:cs typeface="Times New Roman" charset="0"/>
              </a:rPr>
              <a:t>i</a:t>
            </a:r>
            <a:r>
              <a:rPr lang="zh-CN" altLang="en-US" sz="2000" b="1" i="1" baseline="-25000" dirty="0">
                <a:solidFill>
                  <a:srgbClr val="C00000"/>
                </a:solidFill>
                <a:latin typeface="Times New Roman" charset="0"/>
                <a:ea typeface="Times New Roman" charset="0"/>
                <a:cs typeface="Times New Roman" charset="0"/>
              </a:rPr>
              <a:t> </a:t>
            </a:r>
            <a:r>
              <a:rPr lang="zh-CN" altLang="en-US" sz="2000" b="1" i="1" dirty="0">
                <a:solidFill>
                  <a:srgbClr val="C00000"/>
                </a:solidFill>
                <a:latin typeface="Times New Roman" charset="0"/>
                <a:ea typeface="Times New Roman" charset="0"/>
                <a:cs typeface="Times New Roman" charset="0"/>
              </a:rPr>
              <a:t>，换句话说就是我们要找的替代 </a:t>
            </a:r>
            <a:r>
              <a:rPr lang="en-US" altLang="zh-CN" sz="2000" b="1" spc="-15" dirty="0">
                <a:solidFill>
                  <a:srgbClr val="C00000"/>
                </a:solidFill>
                <a:latin typeface="Times New Roman" charset="0"/>
                <a:ea typeface="Times New Roman" charset="0"/>
                <a:cs typeface="Times New Roman" charset="0"/>
              </a:rPr>
              <a:t>L(</a:t>
            </a:r>
            <a:r>
              <a:rPr lang="en-US" altLang="zh-CN" b="1" spc="-15" dirty="0">
                <a:solidFill>
                  <a:srgbClr val="C00000"/>
                </a:solidFill>
                <a:latin typeface="Symbol" pitchFamily="2" charset="2"/>
              </a:rPr>
              <a:t>q</a:t>
            </a:r>
            <a:r>
              <a:rPr lang="en-US" altLang="zh-CN" sz="2000" b="1" spc="-15" dirty="0">
                <a:solidFill>
                  <a:srgbClr val="C00000"/>
                </a:solidFill>
                <a:latin typeface="Times New Roman" charset="0"/>
                <a:ea typeface="Times New Roman" charset="0"/>
                <a:cs typeface="Times New Roman" charset="0"/>
              </a:rPr>
              <a:t>)</a:t>
            </a:r>
            <a:r>
              <a:rPr lang="zh-CN" altLang="en-US" sz="2000" b="1" spc="-15" dirty="0">
                <a:solidFill>
                  <a:srgbClr val="C00000"/>
                </a:solidFill>
                <a:latin typeface="Times New Roman" charset="0"/>
                <a:ea typeface="Times New Roman" charset="0"/>
                <a:cs typeface="Times New Roman" charset="0"/>
              </a:rPr>
              <a:t> 的下界就是 </a:t>
            </a:r>
            <a:r>
              <a:rPr lang="en-US" altLang="zh-CN" sz="2000" b="1" i="1" dirty="0">
                <a:solidFill>
                  <a:srgbClr val="C00000"/>
                </a:solidFill>
                <a:latin typeface="Times New Roman" charset="0"/>
                <a:ea typeface="Times New Roman" charset="0"/>
                <a:cs typeface="Times New Roman" charset="0"/>
              </a:rPr>
              <a:t>Q</a:t>
            </a:r>
            <a:r>
              <a:rPr lang="en-US" altLang="zh-CN" sz="2000" b="1" i="1" baseline="-25000" dirty="0">
                <a:solidFill>
                  <a:srgbClr val="C00000"/>
                </a:solidFill>
                <a:latin typeface="Times New Roman" charset="0"/>
                <a:ea typeface="Times New Roman" charset="0"/>
                <a:cs typeface="Times New Roman" charset="0"/>
              </a:rPr>
              <a:t>i</a:t>
            </a:r>
            <a:r>
              <a:rPr lang="zh-CN" altLang="en-US" sz="2000" b="1" i="1" baseline="-25000" dirty="0">
                <a:solidFill>
                  <a:srgbClr val="C00000"/>
                </a:solidFill>
                <a:latin typeface="Times New Roman" charset="0"/>
                <a:ea typeface="Times New Roman" charset="0"/>
                <a:cs typeface="Times New Roman" charset="0"/>
              </a:rPr>
              <a:t> </a:t>
            </a:r>
            <a:endParaRPr lang="zh-CN" altLang="en-US" sz="2000" b="1" dirty="0">
              <a:solidFill>
                <a:srgbClr val="C00000"/>
              </a:solidFill>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3838835"/>
            <a:ext cx="3394705" cy="2247310"/>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811" y="2757957"/>
            <a:ext cx="3060700" cy="520700"/>
          </a:xfrm>
          <a:prstGeom prst="rect">
            <a:avLst/>
          </a:prstGeom>
        </p:spPr>
      </p:pic>
      <p:sp>
        <p:nvSpPr>
          <p:cNvPr id="34" name="object 3"/>
          <p:cNvSpPr/>
          <p:nvPr/>
        </p:nvSpPr>
        <p:spPr>
          <a:xfrm>
            <a:off x="3810000" y="4198370"/>
            <a:ext cx="1981200" cy="556241"/>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sp>
        <p:nvSpPr>
          <p:cNvPr id="35" name="矩形 34"/>
          <p:cNvSpPr/>
          <p:nvPr/>
        </p:nvSpPr>
        <p:spPr>
          <a:xfrm>
            <a:off x="5791200" y="4291824"/>
            <a:ext cx="2590800" cy="369332"/>
          </a:xfrm>
          <a:prstGeom prst="rect">
            <a:avLst/>
          </a:prstGeom>
        </p:spPr>
        <p:txBody>
          <a:bodyPr wrap="square">
            <a:spAutoFit/>
          </a:bodyPr>
          <a:lstStyle/>
          <a:p>
            <a:r>
              <a:rPr lang="zh-CN" altLang="en-US" b="1" spc="-15" dirty="0">
                <a:solidFill>
                  <a:srgbClr val="C00000"/>
                </a:solidFill>
                <a:latin typeface="Times New Roman" charset="0"/>
                <a:ea typeface="Times New Roman" charset="0"/>
                <a:cs typeface="Times New Roman" charset="0"/>
              </a:rPr>
              <a:t>归一化，</a:t>
            </a:r>
            <a:r>
              <a:rPr lang="zh-CN" altLang="en-US" b="1" i="1" spc="-15" dirty="0">
                <a:solidFill>
                  <a:srgbClr val="151FFF"/>
                </a:solidFill>
                <a:latin typeface="Times New Roman" charset="0"/>
                <a:ea typeface="Times New Roman" charset="0"/>
                <a:cs typeface="Times New Roman" charset="0"/>
              </a:rPr>
              <a:t>用 </a:t>
            </a:r>
            <a:r>
              <a:rPr lang="en-US" altLang="zh-CN" b="1" i="1" spc="-15" dirty="0">
                <a:solidFill>
                  <a:srgbClr val="151FFF"/>
                </a:solidFill>
                <a:latin typeface="Times New Roman" charset="0"/>
                <a:ea typeface="Times New Roman" charset="0"/>
                <a:cs typeface="Times New Roman" charset="0"/>
              </a:rPr>
              <a:t>P</a:t>
            </a:r>
            <a:r>
              <a:rPr lang="zh-CN" altLang="en-US" b="1" i="1" spc="-15" dirty="0">
                <a:solidFill>
                  <a:srgbClr val="151FFF"/>
                </a:solidFill>
                <a:latin typeface="Times New Roman" charset="0"/>
                <a:ea typeface="Times New Roman" charset="0"/>
                <a:cs typeface="Times New Roman" charset="0"/>
              </a:rPr>
              <a:t> 构造了 </a:t>
            </a:r>
            <a:r>
              <a:rPr lang="en-US" altLang="zh-CN" b="1" i="1" spc="-15" dirty="0">
                <a:solidFill>
                  <a:srgbClr val="151FFF"/>
                </a:solidFill>
                <a:latin typeface="Times New Roman" charset="0"/>
                <a:ea typeface="Times New Roman" charset="0"/>
                <a:cs typeface="Times New Roman" charset="0"/>
              </a:rPr>
              <a:t>Q</a:t>
            </a:r>
            <a:endParaRPr lang="zh-CN" altLang="en-US" i="1" dirty="0">
              <a:solidFill>
                <a:srgbClr val="151FFF"/>
              </a:solidFill>
            </a:endParaRPr>
          </a:p>
        </p:txBody>
      </p:sp>
      <p:sp>
        <p:nvSpPr>
          <p:cNvPr id="36" name="object 3"/>
          <p:cNvSpPr/>
          <p:nvPr/>
        </p:nvSpPr>
        <p:spPr>
          <a:xfrm>
            <a:off x="3810000" y="5638800"/>
            <a:ext cx="1676400" cy="494072"/>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C00000"/>
            </a:solidFill>
          </a:ln>
        </p:spPr>
        <p:txBody>
          <a:bodyPr wrap="square" lIns="0" tIns="0" rIns="0" bIns="0" rtlCol="0"/>
          <a:lstStyle/>
          <a:p>
            <a:endParaRPr/>
          </a:p>
        </p:txBody>
      </p:sp>
      <p:sp>
        <p:nvSpPr>
          <p:cNvPr id="33" name="矩形 32"/>
          <p:cNvSpPr/>
          <p:nvPr/>
        </p:nvSpPr>
        <p:spPr>
          <a:xfrm>
            <a:off x="5638800" y="5701170"/>
            <a:ext cx="3260829" cy="369332"/>
          </a:xfrm>
          <a:prstGeom prst="rect">
            <a:avLst/>
          </a:prstGeom>
          <a:solidFill>
            <a:srgbClr val="FFC000"/>
          </a:solidFill>
        </p:spPr>
        <p:txBody>
          <a:bodyPr wrap="none">
            <a:spAutoFit/>
          </a:bodyPr>
          <a:lstStyle/>
          <a:p>
            <a:r>
              <a:rPr lang="zh-CN" altLang="en-US" b="1" i="1" dirty="0">
                <a:solidFill>
                  <a:srgbClr val="C00000"/>
                </a:solidFill>
                <a:latin typeface="Times New Roman" charset="0"/>
                <a:ea typeface="Times New Roman" charset="0"/>
                <a:cs typeface="Times New Roman" charset="0"/>
              </a:rPr>
              <a:t>这就是是我们需要的 </a:t>
            </a:r>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的值！</a:t>
            </a:r>
            <a:endParaRPr lang="zh-CN" altLang="en-US" dirty="0">
              <a:solidFill>
                <a:srgbClr val="C00000"/>
              </a:solidFill>
            </a:endParaRPr>
          </a:p>
        </p:txBody>
      </p:sp>
      <p:sp>
        <p:nvSpPr>
          <p:cNvPr id="37" name="矩形 36"/>
          <p:cNvSpPr/>
          <p:nvPr/>
        </p:nvSpPr>
        <p:spPr>
          <a:xfrm>
            <a:off x="321264" y="4876800"/>
            <a:ext cx="2575298" cy="923330"/>
          </a:xfrm>
          <a:prstGeom prst="rect">
            <a:avLst/>
          </a:prstGeom>
          <a:solidFill>
            <a:srgbClr val="FFFF00"/>
          </a:solidFill>
        </p:spPr>
        <p:txBody>
          <a:bodyPr wrap="square">
            <a:spAutoFit/>
          </a:bodyPr>
          <a:lstStyle/>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到底是什么？</a:t>
            </a:r>
            <a:endParaRPr lang="en-US" altLang="zh-CN" b="1" i="1" dirty="0">
              <a:solidFill>
                <a:srgbClr val="C00000"/>
              </a:solidFill>
              <a:latin typeface="Times New Roman" charset="0"/>
              <a:ea typeface="Times New Roman" charset="0"/>
              <a:cs typeface="Times New Roman" charset="0"/>
            </a:endParaRPr>
          </a:p>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是在参数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Tiger Expert" charset="2"/>
                <a:ea typeface="Symbol Tiger Expert" charset="2"/>
                <a:cs typeface="Symbol Tiger Expert" charset="2"/>
              </a:rPr>
              <a:t> </a:t>
            </a:r>
            <a:r>
              <a:rPr lang="zh-CN" altLang="en-US" b="1" spc="-15" dirty="0">
                <a:solidFill>
                  <a:srgbClr val="C00000"/>
                </a:solidFill>
                <a:latin typeface="Times New Roman" charset="0"/>
                <a:ea typeface="Times New Roman" charset="0"/>
                <a:cs typeface="Times New Roman" charset="0"/>
              </a:rPr>
              <a:t>下给定 </a:t>
            </a:r>
            <a:r>
              <a:rPr lang="en-US" altLang="zh-CN" b="1" spc="-15" dirty="0">
                <a:solidFill>
                  <a:srgbClr val="C00000"/>
                </a:solidFill>
                <a:latin typeface="Times New Roman" charset="0"/>
                <a:ea typeface="Times New Roman" charset="0"/>
                <a:cs typeface="Times New Roman" charset="0"/>
              </a:rPr>
              <a:t>x</a:t>
            </a:r>
            <a:r>
              <a:rPr lang="en-US" altLang="zh-CN" b="1" spc="-15" baseline="-25000" dirty="0">
                <a:solidFill>
                  <a:srgbClr val="C00000"/>
                </a:solidFill>
                <a:latin typeface="Times New Roman" charset="0"/>
                <a:ea typeface="Times New Roman" charset="0"/>
                <a:cs typeface="Times New Roman" charset="0"/>
              </a:rPr>
              <a:t>i</a:t>
            </a:r>
            <a:r>
              <a:rPr lang="zh-CN" altLang="en-US" b="1" spc="-15" dirty="0">
                <a:solidFill>
                  <a:srgbClr val="C00000"/>
                </a:solidFill>
                <a:latin typeface="Times New Roman" charset="0"/>
                <a:ea typeface="Times New Roman" charset="0"/>
                <a:cs typeface="Times New Roman" charset="0"/>
              </a:rPr>
              <a:t>时隐变量 </a:t>
            </a:r>
            <a:r>
              <a:rPr lang="en-US" altLang="zh-CN" b="1" i="1" dirty="0" err="1">
                <a:solidFill>
                  <a:srgbClr val="C00000"/>
                </a:solidFill>
                <a:latin typeface="Times New Roman" charset="0"/>
                <a:ea typeface="Times New Roman" charset="0"/>
                <a:cs typeface="Times New Roman" charset="0"/>
              </a:rPr>
              <a:t>z</a:t>
            </a:r>
            <a:r>
              <a:rPr lang="en-US" altLang="zh-CN" b="1" i="1" baseline="-25000" dirty="0" err="1">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的后验分布！</a:t>
            </a:r>
            <a:r>
              <a:rPr lang="zh-CN" altLang="en-US" b="1" spc="-15" dirty="0">
                <a:solidFill>
                  <a:srgbClr val="C00000"/>
                </a:solidFill>
                <a:latin typeface="Times New Roman" charset="0"/>
                <a:ea typeface="Times New Roman" charset="0"/>
                <a:cs typeface="Times New Roman" charset="0"/>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3594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0" dirty="0">
                <a:latin typeface="FangSong"/>
                <a:cs typeface="FangSong"/>
              </a:rPr>
              <a:t>贝叶斯决策</a:t>
            </a:r>
            <a:r>
              <a:rPr sz="2800" spc="-30" dirty="0">
                <a:latin typeface="FangSong"/>
                <a:cs typeface="FangSong"/>
              </a:rPr>
              <a:t>论</a:t>
            </a:r>
            <a:r>
              <a:rPr sz="2800" spc="-450" dirty="0">
                <a:latin typeface="FangSong"/>
                <a:cs typeface="FangSong"/>
              </a:rPr>
              <a:t> </a:t>
            </a:r>
            <a:r>
              <a:rPr spc="-5" dirty="0"/>
              <a:t>(B</a:t>
            </a:r>
            <a:r>
              <a:rPr spc="-20" dirty="0"/>
              <a:t>a</a:t>
            </a:r>
            <a:r>
              <a:rPr spc="-10" dirty="0"/>
              <a:t>ye</a:t>
            </a:r>
            <a:r>
              <a:rPr dirty="0"/>
              <a:t>si</a:t>
            </a:r>
            <a:r>
              <a:rPr spc="-15" dirty="0"/>
              <a:t>a</a:t>
            </a:r>
            <a:r>
              <a:rPr dirty="0"/>
              <a:t>n </a:t>
            </a:r>
            <a:r>
              <a:rPr spc="-10" dirty="0"/>
              <a:t>de</a:t>
            </a:r>
            <a:r>
              <a:rPr dirty="0"/>
              <a:t>cis</a:t>
            </a:r>
            <a:r>
              <a:rPr spc="-20" dirty="0"/>
              <a:t>i</a:t>
            </a:r>
            <a:r>
              <a:rPr dirty="0"/>
              <a:t>on</a:t>
            </a:r>
            <a:r>
              <a:rPr spc="-10" dirty="0"/>
              <a:t> </a:t>
            </a:r>
            <a:r>
              <a:rPr dirty="0"/>
              <a:t>theo</a:t>
            </a:r>
            <a:r>
              <a:rPr spc="-10" dirty="0"/>
              <a:t>r</a:t>
            </a:r>
            <a:r>
              <a:rPr dirty="0"/>
              <a:t>y)</a:t>
            </a:r>
            <a:endParaRPr sz="2800">
              <a:latin typeface="FangSong"/>
              <a:cs typeface="FangSong"/>
            </a:endParaRPr>
          </a:p>
        </p:txBody>
      </p:sp>
      <p:sp>
        <p:nvSpPr>
          <p:cNvPr id="3" name="object 3"/>
          <p:cNvSpPr txBox="1"/>
          <p:nvPr/>
        </p:nvSpPr>
        <p:spPr>
          <a:xfrm>
            <a:off x="183285" y="971827"/>
            <a:ext cx="8777427" cy="2085186"/>
          </a:xfrm>
          <a:prstGeom prst="rect">
            <a:avLst/>
          </a:prstGeom>
        </p:spPr>
        <p:txBody>
          <a:bodyPr vert="horz" wrap="square" lIns="0" tIns="0" rIns="0" bIns="0" rtlCol="0">
            <a:spAutoFit/>
          </a:bodyPr>
          <a:lstStyle/>
          <a:p>
            <a:pPr marL="12700">
              <a:lnSpc>
                <a:spcPct val="100000"/>
              </a:lnSpc>
            </a:pPr>
            <a:r>
              <a:rPr lang="zh-CN" altLang="en-US" sz="2000" dirty="0"/>
              <a:t>贝叶斯决策论（</a:t>
            </a:r>
            <a:r>
              <a:rPr lang="en-US" altLang="zh-CN" sz="2000" dirty="0"/>
              <a:t>Bayesian decision theory</a:t>
            </a:r>
            <a:r>
              <a:rPr lang="zh-CN" altLang="en-US" sz="2000" dirty="0"/>
              <a:t>）是在概率框架下实施决策的基本方法</a:t>
            </a:r>
            <a:endParaRPr lang="en-US" altLang="zh-CN" sz="2000" dirty="0"/>
          </a:p>
          <a:p>
            <a:pPr marL="12700">
              <a:lnSpc>
                <a:spcPct val="100000"/>
              </a:lnSpc>
            </a:pPr>
            <a:endParaRPr lang="en-US" sz="2000" dirty="0">
              <a:latin typeface="FangSong"/>
              <a:cs typeface="FangSong"/>
            </a:endParaRPr>
          </a:p>
          <a:p>
            <a:pPr marL="12700" lvl="1"/>
            <a:r>
              <a:rPr lang="zh-CN" altLang="en-US" dirty="0"/>
              <a:t>在分类问题情况下，在</a:t>
            </a:r>
            <a:r>
              <a:rPr lang="zh-CN" altLang="en-US" dirty="0">
                <a:solidFill>
                  <a:srgbClr val="FF0000"/>
                </a:solidFill>
              </a:rPr>
              <a:t>所有相关概率</a:t>
            </a:r>
            <a:r>
              <a:rPr lang="zh-CN" altLang="en-US" dirty="0"/>
              <a:t>都已知的</a:t>
            </a:r>
            <a:r>
              <a:rPr lang="zh-CN" altLang="en-US" dirty="0">
                <a:solidFill>
                  <a:srgbClr val="FF0000"/>
                </a:solidFill>
              </a:rPr>
              <a:t>理想情形</a:t>
            </a:r>
            <a:r>
              <a:rPr lang="zh-CN" altLang="en-US" dirty="0"/>
              <a:t>下，贝叶斯决策考虑如何基于</a:t>
            </a:r>
            <a:r>
              <a:rPr lang="zh-CN" altLang="en-US" dirty="0">
                <a:solidFill>
                  <a:srgbClr val="FF0000"/>
                </a:solidFill>
              </a:rPr>
              <a:t>这些概率</a:t>
            </a:r>
            <a:r>
              <a:rPr lang="zh-CN" altLang="en-US" dirty="0"/>
              <a:t>和</a:t>
            </a:r>
            <a:r>
              <a:rPr lang="zh-CN" altLang="en-US" dirty="0">
                <a:solidFill>
                  <a:srgbClr val="FF0000"/>
                </a:solidFill>
              </a:rPr>
              <a:t>误判损失</a:t>
            </a:r>
            <a:r>
              <a:rPr lang="zh-CN" altLang="en-US" dirty="0"/>
              <a:t>来选择</a:t>
            </a:r>
            <a:r>
              <a:rPr lang="zh-CN" altLang="en-US" dirty="0">
                <a:solidFill>
                  <a:srgbClr val="FF0000"/>
                </a:solidFill>
              </a:rPr>
              <a:t>最优的类别标记</a:t>
            </a:r>
            <a:r>
              <a:rPr lang="zh-CN" altLang="en-US" dirty="0"/>
              <a:t>。</a:t>
            </a:r>
            <a:endParaRPr lang="en-US" altLang="zh-CN" dirty="0"/>
          </a:p>
          <a:p>
            <a:pPr>
              <a:lnSpc>
                <a:spcPct val="100000"/>
              </a:lnSpc>
              <a:spcBef>
                <a:spcPts val="27"/>
              </a:spcBef>
            </a:pPr>
            <a:endParaRPr sz="1950" dirty="0">
              <a:latin typeface="Times New Roman"/>
              <a:cs typeface="Times New Roman"/>
            </a:endParaRPr>
          </a:p>
          <a:p>
            <a:pPr marL="12700">
              <a:lnSpc>
                <a:spcPct val="100000"/>
              </a:lnSpc>
            </a:pPr>
            <a:r>
              <a:rPr sz="2000" spc="10" dirty="0">
                <a:latin typeface="FangSong"/>
                <a:cs typeface="FangSong"/>
              </a:rPr>
              <a:t>给</a:t>
            </a:r>
            <a:r>
              <a:rPr sz="2000" dirty="0">
                <a:latin typeface="FangSong"/>
                <a:cs typeface="FangSong"/>
              </a:rPr>
              <a:t>定</a:t>
            </a:r>
            <a:r>
              <a:rPr sz="2000" spc="-320" dirty="0">
                <a:latin typeface="FangSong"/>
                <a:cs typeface="FangSong"/>
              </a:rPr>
              <a:t> </a:t>
            </a:r>
            <a:r>
              <a:rPr sz="2000" i="1" dirty="0">
                <a:latin typeface="Palatino Linotype"/>
                <a:cs typeface="Palatino Linotype"/>
              </a:rPr>
              <a:t>N</a:t>
            </a:r>
            <a:r>
              <a:rPr sz="2000" i="1" spc="185" dirty="0">
                <a:latin typeface="Palatino Linotype"/>
                <a:cs typeface="Palatino Linotype"/>
              </a:rPr>
              <a:t> </a:t>
            </a:r>
            <a:r>
              <a:rPr sz="2000" spc="10" dirty="0">
                <a:latin typeface="FangSong"/>
                <a:cs typeface="FangSong"/>
              </a:rPr>
              <a:t>个类</a:t>
            </a:r>
            <a:r>
              <a:rPr sz="2000" dirty="0">
                <a:latin typeface="FangSong"/>
                <a:cs typeface="FangSong"/>
              </a:rPr>
              <a:t>别，令</a:t>
            </a:r>
            <a:r>
              <a:rPr sz="2000" spc="-335" dirty="0">
                <a:latin typeface="FangSong"/>
                <a:cs typeface="FangSong"/>
              </a:rPr>
              <a:t> </a:t>
            </a:r>
            <a:r>
              <a:rPr sz="2000" i="1" spc="-5" dirty="0" err="1">
                <a:solidFill>
                  <a:srgbClr val="FF0000"/>
                </a:solidFill>
                <a:latin typeface="Palatino Linotype"/>
                <a:cs typeface="Palatino Linotype"/>
              </a:rPr>
              <a:t>λ</a:t>
            </a:r>
            <a:r>
              <a:rPr sz="1950" i="1" spc="7" baseline="-21367" dirty="0" err="1">
                <a:solidFill>
                  <a:srgbClr val="FF0000"/>
                </a:solidFill>
                <a:latin typeface="Palatino Linotype"/>
                <a:cs typeface="Palatino Linotype"/>
              </a:rPr>
              <a:t>ij</a:t>
            </a:r>
            <a:r>
              <a:rPr sz="1950" i="1" baseline="-21367" dirty="0">
                <a:latin typeface="Palatino Linotype"/>
                <a:cs typeface="Palatino Linotype"/>
              </a:rPr>
              <a:t> </a:t>
            </a:r>
            <a:r>
              <a:rPr sz="1950" i="1" spc="89" baseline="-21367" dirty="0">
                <a:latin typeface="Palatino Linotype"/>
                <a:cs typeface="Palatino Linotype"/>
              </a:rPr>
              <a:t> </a:t>
            </a:r>
            <a:r>
              <a:rPr sz="2000" spc="10" dirty="0" err="1">
                <a:latin typeface="FangSong"/>
                <a:cs typeface="FangSong"/>
              </a:rPr>
              <a:t>代表</a:t>
            </a:r>
            <a:r>
              <a:rPr sz="2000" dirty="0" err="1">
                <a:latin typeface="FangSong"/>
                <a:cs typeface="FangSong"/>
              </a:rPr>
              <a:t>将</a:t>
            </a:r>
            <a:r>
              <a:rPr lang="zh-CN" altLang="en-US" sz="2000" dirty="0">
                <a:latin typeface="FangSong"/>
                <a:cs typeface="FangSong"/>
              </a:rPr>
              <a:t>本来为</a:t>
            </a:r>
            <a:r>
              <a:rPr lang="en-US" altLang="zh-CN" sz="2000" i="1" dirty="0" err="1">
                <a:solidFill>
                  <a:srgbClr val="FF0000"/>
                </a:solidFill>
                <a:latin typeface="Palatino Linotype"/>
                <a:cs typeface="Palatino Linotype"/>
              </a:rPr>
              <a:t>c</a:t>
            </a:r>
            <a:r>
              <a:rPr lang="en-US" altLang="zh-CN" sz="2000" i="1" baseline="-25000" dirty="0" err="1">
                <a:solidFill>
                  <a:srgbClr val="FF0000"/>
                </a:solidFill>
                <a:latin typeface="Palatino Linotype"/>
                <a:cs typeface="Palatino Linotype"/>
              </a:rPr>
              <a:t>j</a:t>
            </a:r>
            <a:r>
              <a:rPr lang="zh-CN" altLang="en-US" sz="2000" i="1" baseline="-25000" dirty="0">
                <a:latin typeface="Palatino Linotype"/>
                <a:cs typeface="Palatino Linotype"/>
              </a:rPr>
              <a:t> </a:t>
            </a:r>
            <a:r>
              <a:rPr sz="2000" spc="10" dirty="0" err="1">
                <a:latin typeface="FangSong"/>
                <a:cs typeface="FangSong"/>
              </a:rPr>
              <a:t>类</a:t>
            </a:r>
            <a:r>
              <a:rPr lang="zh-CN" altLang="en-US" sz="2000" spc="10" dirty="0">
                <a:latin typeface="FangSong"/>
                <a:cs typeface="FangSong"/>
              </a:rPr>
              <a:t>的</a:t>
            </a:r>
            <a:r>
              <a:rPr sz="2000" spc="10" dirty="0" err="1">
                <a:latin typeface="FangSong"/>
                <a:cs typeface="FangSong"/>
              </a:rPr>
              <a:t>样</a:t>
            </a:r>
            <a:r>
              <a:rPr sz="2000" dirty="0" err="1">
                <a:latin typeface="FangSong"/>
                <a:cs typeface="FangSong"/>
              </a:rPr>
              <a:t>本</a:t>
            </a:r>
            <a:r>
              <a:rPr sz="2000" spc="-15" dirty="0" err="1">
                <a:solidFill>
                  <a:srgbClr val="FF0000"/>
                </a:solidFill>
                <a:latin typeface="FangSong"/>
                <a:cs typeface="FangSong"/>
              </a:rPr>
              <a:t>误</a:t>
            </a:r>
            <a:r>
              <a:rPr sz="2000" dirty="0" err="1">
                <a:solidFill>
                  <a:srgbClr val="FF0000"/>
                </a:solidFill>
                <a:latin typeface="FangSong"/>
                <a:cs typeface="FangSong"/>
              </a:rPr>
              <a:t>分类</a:t>
            </a:r>
            <a:r>
              <a:rPr sz="2000" spc="-10" dirty="0" err="1">
                <a:latin typeface="FangSong"/>
                <a:cs typeface="FangSong"/>
              </a:rPr>
              <a:t>为</a:t>
            </a:r>
            <a:r>
              <a:rPr sz="2000" dirty="0" err="1">
                <a:latin typeface="FangSong"/>
                <a:cs typeface="FangSong"/>
              </a:rPr>
              <a:t>第</a:t>
            </a:r>
            <a:r>
              <a:rPr sz="2000" spc="-345" dirty="0">
                <a:latin typeface="FangSong"/>
                <a:cs typeface="FangSong"/>
              </a:rPr>
              <a:t> </a:t>
            </a:r>
            <a:r>
              <a:rPr lang="en-US" altLang="zh-CN" sz="2000" i="1" dirty="0">
                <a:solidFill>
                  <a:srgbClr val="FF0000"/>
                </a:solidFill>
                <a:latin typeface="Palatino Linotype"/>
                <a:cs typeface="Palatino Linotype"/>
              </a:rPr>
              <a:t>c</a:t>
            </a:r>
            <a:r>
              <a:rPr lang="en-US" altLang="zh-CN" sz="2000" i="1" baseline="-25000" dirty="0">
                <a:solidFill>
                  <a:srgbClr val="FF0000"/>
                </a:solidFill>
                <a:latin typeface="Palatino Linotype"/>
                <a:cs typeface="Palatino Linotype"/>
              </a:rPr>
              <a:t>i</a:t>
            </a:r>
            <a:r>
              <a:rPr sz="2000" i="1" spc="-5" dirty="0">
                <a:latin typeface="Palatino Linotype"/>
                <a:cs typeface="Palatino Linotype"/>
              </a:rPr>
              <a:t> </a:t>
            </a:r>
            <a:r>
              <a:rPr sz="2000" spc="10" dirty="0">
                <a:latin typeface="FangSong"/>
                <a:cs typeface="FangSong"/>
              </a:rPr>
              <a:t>类所</a:t>
            </a:r>
            <a:r>
              <a:rPr sz="2000" dirty="0">
                <a:latin typeface="FangSong"/>
                <a:cs typeface="FangSong"/>
              </a:rPr>
              <a:t>产</a:t>
            </a:r>
            <a:r>
              <a:rPr sz="2000" spc="-15" dirty="0">
                <a:latin typeface="FangSong"/>
                <a:cs typeface="FangSong"/>
              </a:rPr>
              <a:t>生</a:t>
            </a:r>
            <a:r>
              <a:rPr sz="2000" dirty="0">
                <a:latin typeface="FangSong"/>
                <a:cs typeface="FangSong"/>
              </a:rPr>
              <a:t>的</a:t>
            </a:r>
            <a:r>
              <a:rPr sz="2000" spc="5" dirty="0">
                <a:solidFill>
                  <a:srgbClr val="FF0000"/>
                </a:solidFill>
                <a:latin typeface="FangSong"/>
                <a:cs typeface="FangSong"/>
              </a:rPr>
              <a:t>损失</a:t>
            </a:r>
            <a:r>
              <a:rPr sz="2000" spc="-5" dirty="0">
                <a:latin typeface="FangSong"/>
                <a:cs typeface="FangSong"/>
              </a:rPr>
              <a:t>，则</a:t>
            </a:r>
            <a:r>
              <a:rPr sz="2000" spc="-15" dirty="0">
                <a:latin typeface="FangSong"/>
                <a:cs typeface="FangSong"/>
              </a:rPr>
              <a:t>基</a:t>
            </a:r>
            <a:r>
              <a:rPr sz="2000" dirty="0">
                <a:latin typeface="FangSong"/>
                <a:cs typeface="FangSong"/>
              </a:rPr>
              <a:t>于</a:t>
            </a:r>
            <a:r>
              <a:rPr sz="2000" dirty="0">
                <a:solidFill>
                  <a:srgbClr val="FF0000"/>
                </a:solidFill>
                <a:latin typeface="FangSong"/>
                <a:cs typeface="FangSong"/>
              </a:rPr>
              <a:t>后</a:t>
            </a:r>
            <a:r>
              <a:rPr sz="2000" spc="-20" dirty="0">
                <a:solidFill>
                  <a:srgbClr val="FF0000"/>
                </a:solidFill>
                <a:latin typeface="FangSong"/>
                <a:cs typeface="FangSong"/>
              </a:rPr>
              <a:t>验</a:t>
            </a:r>
            <a:r>
              <a:rPr sz="2000" dirty="0">
                <a:solidFill>
                  <a:srgbClr val="FF0000"/>
                </a:solidFill>
                <a:latin typeface="FangSong"/>
                <a:cs typeface="FangSong"/>
              </a:rPr>
              <a:t>概率</a:t>
            </a:r>
            <a:r>
              <a:rPr lang="en-US" sz="2000" dirty="0">
                <a:solidFill>
                  <a:srgbClr val="FF0000"/>
                </a:solidFill>
                <a:latin typeface="FangSong"/>
                <a:cs typeface="FangSong"/>
              </a:rPr>
              <a:t> </a:t>
            </a:r>
            <a:r>
              <a:rPr lang="en-US" sz="2000" i="1" dirty="0">
                <a:solidFill>
                  <a:srgbClr val="151FFF"/>
                </a:solidFill>
                <a:latin typeface="Times New Roman" charset="0"/>
                <a:ea typeface="Times New Roman" charset="0"/>
                <a:cs typeface="Times New Roman" charset="0"/>
              </a:rPr>
              <a:t>p</a:t>
            </a:r>
            <a:r>
              <a:rPr lang="en-US" sz="2000" dirty="0">
                <a:solidFill>
                  <a:srgbClr val="151FFF"/>
                </a:solidFill>
                <a:latin typeface="FangSong"/>
                <a:cs typeface="FangSong"/>
              </a:rPr>
              <a:t>(</a:t>
            </a:r>
            <a:r>
              <a:rPr lang="en-US" altLang="zh-CN" sz="2000" i="1" dirty="0">
                <a:solidFill>
                  <a:srgbClr val="151FFF"/>
                </a:solidFill>
                <a:latin typeface="Palatino Linotype"/>
                <a:cs typeface="Palatino Linotype"/>
              </a:rPr>
              <a:t>c</a:t>
            </a:r>
            <a:r>
              <a:rPr lang="en-US" altLang="zh-CN" sz="2000" i="1" baseline="-25000" dirty="0">
                <a:solidFill>
                  <a:srgbClr val="151FFF"/>
                </a:solidFill>
                <a:latin typeface="Palatino Linotype"/>
                <a:cs typeface="Palatino Linotype"/>
              </a:rPr>
              <a:t>i</a:t>
            </a:r>
            <a:r>
              <a:rPr lang="en-US" altLang="zh-CN" sz="2000" i="1" spc="-5" dirty="0">
                <a:solidFill>
                  <a:srgbClr val="151FFF"/>
                </a:solidFill>
                <a:latin typeface="Palatino Linotype"/>
                <a:cs typeface="Palatino Linotype"/>
              </a:rPr>
              <a:t> | </a:t>
            </a:r>
            <a:r>
              <a:rPr lang="en-US" altLang="zh-CN" sz="2000" b="1" i="1" dirty="0">
                <a:solidFill>
                  <a:srgbClr val="151FFF"/>
                </a:solidFill>
                <a:latin typeface="Palatino Linotype"/>
                <a:cs typeface="Palatino Linotype"/>
              </a:rPr>
              <a:t>x</a:t>
            </a:r>
            <a:r>
              <a:rPr lang="en-US" sz="2000" dirty="0">
                <a:solidFill>
                  <a:srgbClr val="151FFF"/>
                </a:solidFill>
                <a:latin typeface="FangSong"/>
                <a:cs typeface="FangSong"/>
              </a:rPr>
              <a:t>) </a:t>
            </a:r>
            <a:r>
              <a:rPr sz="2000" spc="-20" dirty="0">
                <a:latin typeface="FangSong"/>
                <a:cs typeface="FangSong"/>
              </a:rPr>
              <a:t>将</a:t>
            </a:r>
            <a:r>
              <a:rPr sz="2000" dirty="0">
                <a:latin typeface="FangSong"/>
                <a:cs typeface="FangSong"/>
              </a:rPr>
              <a:t>样本</a:t>
            </a:r>
            <a:r>
              <a:rPr sz="2000" spc="-345" dirty="0">
                <a:latin typeface="FangSong"/>
                <a:cs typeface="FangSong"/>
              </a:rPr>
              <a:t> </a:t>
            </a:r>
            <a:r>
              <a:rPr sz="2000" b="1" i="1" dirty="0">
                <a:latin typeface="Palatino Linotype"/>
                <a:cs typeface="Palatino Linotype"/>
              </a:rPr>
              <a:t>x</a:t>
            </a:r>
            <a:r>
              <a:rPr sz="2000" b="1" i="1" spc="200" dirty="0">
                <a:latin typeface="Palatino Linotype"/>
                <a:cs typeface="Palatino Linotype"/>
              </a:rPr>
              <a:t> </a:t>
            </a:r>
            <a:r>
              <a:rPr sz="2000" spc="5" dirty="0">
                <a:latin typeface="FangSong"/>
                <a:cs typeface="FangSong"/>
              </a:rPr>
              <a:t>分到</a:t>
            </a:r>
            <a:r>
              <a:rPr sz="2000" spc="-550" dirty="0">
                <a:latin typeface="FangSong"/>
                <a:cs typeface="FangSong"/>
              </a:rPr>
              <a:t> </a:t>
            </a:r>
            <a:r>
              <a:rPr lang="en-US" altLang="zh-CN" sz="2000" i="1" dirty="0">
                <a:latin typeface="Palatino Linotype"/>
                <a:cs typeface="Palatino Linotype"/>
              </a:rPr>
              <a:t>c</a:t>
            </a:r>
            <a:r>
              <a:rPr lang="en-US" altLang="zh-CN" sz="2000" i="1" baseline="-25000" dirty="0">
                <a:latin typeface="Palatino Linotype"/>
                <a:cs typeface="Palatino Linotype"/>
              </a:rPr>
              <a:t>i</a:t>
            </a:r>
            <a:r>
              <a:rPr sz="2000" i="1" spc="-5" dirty="0">
                <a:latin typeface="Palatino Linotype"/>
                <a:cs typeface="Palatino Linotype"/>
              </a:rPr>
              <a:t> </a:t>
            </a:r>
            <a:r>
              <a:rPr sz="2000" spc="5" dirty="0">
                <a:latin typeface="FangSong"/>
                <a:cs typeface="FangSong"/>
              </a:rPr>
              <a:t>类的</a:t>
            </a:r>
            <a:r>
              <a:rPr sz="2000" dirty="0">
                <a:solidFill>
                  <a:srgbClr val="FF0000"/>
                </a:solidFill>
                <a:latin typeface="FangSong"/>
                <a:cs typeface="FangSong"/>
              </a:rPr>
              <a:t>条件</a:t>
            </a:r>
            <a:r>
              <a:rPr sz="2000" spc="-20" dirty="0">
                <a:solidFill>
                  <a:srgbClr val="FF0000"/>
                </a:solidFill>
                <a:latin typeface="FangSong"/>
                <a:cs typeface="FangSong"/>
              </a:rPr>
              <a:t>风</a:t>
            </a:r>
            <a:r>
              <a:rPr sz="2000" dirty="0">
                <a:solidFill>
                  <a:srgbClr val="FF0000"/>
                </a:solidFill>
                <a:latin typeface="FangSong"/>
                <a:cs typeface="FangSong"/>
              </a:rPr>
              <a:t>险</a:t>
            </a:r>
            <a:r>
              <a:rPr lang="en-US" altLang="zh-CN" sz="2000" dirty="0">
                <a:solidFill>
                  <a:srgbClr val="FF0000"/>
                </a:solidFill>
                <a:latin typeface="FangSong"/>
                <a:cs typeface="FangSong"/>
              </a:rPr>
              <a:t>(</a:t>
            </a:r>
            <a:r>
              <a:rPr lang="zh-CN" altLang="en-US" sz="2000" dirty="0">
                <a:solidFill>
                  <a:srgbClr val="FF0000"/>
                </a:solidFill>
                <a:latin typeface="FangSong"/>
                <a:cs typeface="FangSong"/>
              </a:rPr>
              <a:t>期望损失</a:t>
            </a:r>
            <a:r>
              <a:rPr lang="en-US" altLang="zh-CN" sz="2000" dirty="0">
                <a:solidFill>
                  <a:srgbClr val="FF0000"/>
                </a:solidFill>
                <a:latin typeface="FangSong"/>
                <a:cs typeface="FangSong"/>
              </a:rPr>
              <a:t>)</a:t>
            </a:r>
            <a:r>
              <a:rPr sz="2000" dirty="0">
                <a:latin typeface="FangSong"/>
                <a:cs typeface="FangSong"/>
              </a:rPr>
              <a:t>为：</a:t>
            </a:r>
          </a:p>
        </p:txBody>
      </p:sp>
      <p:grpSp>
        <p:nvGrpSpPr>
          <p:cNvPr id="11" name="组 10"/>
          <p:cNvGrpSpPr/>
          <p:nvPr/>
        </p:nvGrpSpPr>
        <p:grpSpPr>
          <a:xfrm>
            <a:off x="435296" y="4199622"/>
            <a:ext cx="7641903" cy="369332"/>
            <a:chOff x="435296" y="4091732"/>
            <a:chExt cx="7641903" cy="369332"/>
          </a:xfrm>
        </p:grpSpPr>
        <p:sp>
          <p:nvSpPr>
            <p:cNvPr id="8" name="矩形 7"/>
            <p:cNvSpPr/>
            <p:nvPr/>
          </p:nvSpPr>
          <p:spPr>
            <a:xfrm>
              <a:off x="435296" y="4091732"/>
              <a:ext cx="7641903" cy="369332"/>
            </a:xfrm>
            <a:prstGeom prst="rect">
              <a:avLst/>
            </a:prstGeom>
          </p:spPr>
          <p:txBody>
            <a:bodyPr wrap="square">
              <a:spAutoFit/>
            </a:bodyPr>
            <a:lstStyle/>
            <a:p>
              <a:r>
                <a:rPr lang="zh-CN" altLang="en-US" dirty="0"/>
                <a:t>我们的任务是寻找一个</a:t>
              </a:r>
              <a:r>
                <a:rPr lang="zh-CN" altLang="en-US" dirty="0">
                  <a:solidFill>
                    <a:srgbClr val="FF0000"/>
                  </a:solidFill>
                </a:rPr>
                <a:t>判定准则                         </a:t>
              </a:r>
              <a:r>
                <a:rPr lang="zh-CN" altLang="en-US" dirty="0"/>
                <a:t>以</a:t>
              </a:r>
              <a:r>
                <a:rPr lang="zh-CN" altLang="en-US" dirty="0">
                  <a:solidFill>
                    <a:srgbClr val="FF0000"/>
                  </a:solidFill>
                </a:rPr>
                <a:t>最小化总体风险</a:t>
              </a:r>
              <a:endParaRPr lang="en-US" altLang="zh-CN" dirty="0">
                <a:solidFill>
                  <a:srgbClr val="FF0000"/>
                </a:solidFill>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4134752"/>
              <a:ext cx="1146856" cy="317433"/>
            </a:xfrm>
            <a:prstGeom prst="rect">
              <a:avLst/>
            </a:prstGeom>
          </p:spPr>
        </p:pic>
      </p:gr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963" y="3160571"/>
            <a:ext cx="3276600" cy="94960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4819506"/>
            <a:ext cx="3602037" cy="446174"/>
          </a:xfrm>
          <a:prstGeom prst="rect">
            <a:avLst/>
          </a:prstGeom>
        </p:spPr>
      </p:pic>
      <p:grpSp>
        <p:nvGrpSpPr>
          <p:cNvPr id="20" name="组 19"/>
          <p:cNvGrpSpPr/>
          <p:nvPr/>
        </p:nvGrpSpPr>
        <p:grpSpPr>
          <a:xfrm>
            <a:off x="153977" y="5501373"/>
            <a:ext cx="8777427" cy="777748"/>
            <a:chOff x="183285" y="5531758"/>
            <a:chExt cx="8777427" cy="777748"/>
          </a:xfrm>
        </p:grpSpPr>
        <p:sp>
          <p:nvSpPr>
            <p:cNvPr id="15" name="内容占位符 1"/>
            <p:cNvSpPr txBox="1">
              <a:spLocks/>
            </p:cNvSpPr>
            <p:nvPr/>
          </p:nvSpPr>
          <p:spPr>
            <a:xfrm>
              <a:off x="183285" y="5531758"/>
              <a:ext cx="8525417" cy="77774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显然，对</a:t>
              </a:r>
              <a:r>
                <a:rPr lang="zh-CN" altLang="en-US" kern="0" dirty="0">
                  <a:solidFill>
                    <a:srgbClr val="FF0000"/>
                  </a:solidFill>
                </a:rPr>
                <a:t>每个样本  </a:t>
              </a:r>
              <a:r>
                <a:rPr lang="en-US" altLang="zh-CN" i="1" kern="0" dirty="0">
                  <a:latin typeface="Times New Roman" charset="0"/>
                  <a:ea typeface="Times New Roman" charset="0"/>
                  <a:cs typeface="Times New Roman" charset="0"/>
                </a:rPr>
                <a:t>x</a:t>
              </a:r>
              <a:r>
                <a:rPr lang="zh-CN" altLang="en-US" kern="0" dirty="0">
                  <a:solidFill>
                    <a:srgbClr val="FF0000"/>
                  </a:solidFill>
                </a:rPr>
                <a:t>  </a:t>
              </a:r>
              <a:r>
                <a:rPr lang="zh-CN" altLang="en-US" kern="0" dirty="0">
                  <a:solidFill>
                    <a:sysClr val="windowText" lastClr="000000"/>
                  </a:solidFill>
                </a:rPr>
                <a:t>，若   </a:t>
              </a:r>
              <a:r>
                <a:rPr lang="en-US" altLang="zh-CN" sz="2000" i="1" kern="0" dirty="0">
                  <a:solidFill>
                    <a:sysClr val="windowText" lastClr="000000"/>
                  </a:solidFill>
                  <a:latin typeface="Times New Roman" charset="0"/>
                  <a:ea typeface="Times New Roman" charset="0"/>
                  <a:cs typeface="Times New Roman" charset="0"/>
                </a:rPr>
                <a:t>h</a:t>
              </a:r>
              <a:r>
                <a:rPr lang="zh-CN" altLang="en-US" kern="0" dirty="0">
                  <a:solidFill>
                    <a:sysClr val="windowText" lastClr="000000"/>
                  </a:solidFill>
                </a:rPr>
                <a:t>    能</a:t>
              </a:r>
              <a:r>
                <a:rPr lang="zh-CN" altLang="en-US" kern="0" dirty="0">
                  <a:solidFill>
                    <a:srgbClr val="FF0000"/>
                  </a:solidFill>
                </a:rPr>
                <a:t>最小化条件风险                                </a:t>
              </a:r>
              <a:r>
                <a:rPr lang="zh-CN" altLang="en-US" kern="0" dirty="0">
                  <a:solidFill>
                    <a:sysClr val="windowText" lastClr="000000"/>
                  </a:solidFill>
                </a:rPr>
                <a:t>，则</a:t>
              </a:r>
              <a:r>
                <a:rPr lang="zh-CN" altLang="en-US" kern="0" dirty="0">
                  <a:solidFill>
                    <a:srgbClr val="FF0000"/>
                  </a:solidFill>
                </a:rPr>
                <a:t>总体风险              </a:t>
              </a:r>
              <a:r>
                <a:rPr lang="zh-CN" altLang="en-US" kern="0" dirty="0">
                  <a:solidFill>
                    <a:sysClr val="windowText" lastClr="000000"/>
                  </a:solidFill>
                </a:rPr>
                <a:t>也将被最小化。因此产生了</a:t>
              </a:r>
              <a:r>
                <a:rPr lang="zh-CN" altLang="en-US" kern="0" dirty="0">
                  <a:solidFill>
                    <a:srgbClr val="FF0000"/>
                  </a:solidFill>
                </a:rPr>
                <a:t>贝叶斯判定准则</a:t>
              </a:r>
              <a:r>
                <a:rPr lang="zh-CN" altLang="en-US" kern="0" dirty="0">
                  <a:solidFill>
                    <a:sysClr val="windowText" lastClr="000000"/>
                  </a:solidFill>
                </a:rPr>
                <a:t>！</a:t>
              </a:r>
            </a:p>
            <a:p>
              <a:endParaRPr lang="zh-CN" altLang="en-US" kern="0" dirty="0">
                <a:solidFill>
                  <a:sysClr val="windowText" lastClr="000000"/>
                </a:solidFill>
              </a:endParaRPr>
            </a:p>
            <a:p>
              <a:endParaRPr lang="en-US" altLang="zh-CN" kern="0" dirty="0">
                <a:solidFill>
                  <a:sysClr val="windowText" lastClr="000000"/>
                </a:solidFill>
              </a:endParaRPr>
            </a:p>
            <a:p>
              <a:endParaRPr lang="en-US" altLang="zh-CN" kern="0" dirty="0">
                <a:solidFill>
                  <a:sysClr val="windowText" lastClr="000000"/>
                </a:solidFill>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6022" y="5565302"/>
              <a:ext cx="1447800" cy="351128"/>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5246" y="5567158"/>
              <a:ext cx="725466" cy="381000"/>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286" y="743598"/>
            <a:ext cx="8884514" cy="2169825"/>
          </a:xfrm>
          <a:prstGeom prst="rect">
            <a:avLst/>
          </a:prstGeom>
        </p:spPr>
        <p:txBody>
          <a:bodyPr wrap="square">
            <a:spAutoFit/>
          </a:bodyPr>
          <a:lstStyle/>
          <a:p>
            <a:pPr>
              <a:lnSpc>
                <a:spcPct val="150000"/>
              </a:lnSpc>
            </a:pPr>
            <a:r>
              <a:rPr lang="en-US" altLang="zh-CN" b="1" spc="-15" dirty="0">
                <a:solidFill>
                  <a:srgbClr val="C00000"/>
                </a:solidFill>
                <a:latin typeface="Times New Roman" charset="0"/>
                <a:ea typeface="Times New Roman" charset="0"/>
                <a:cs typeface="Times New Roman" charset="0"/>
              </a:rPr>
              <a:t>EM</a:t>
            </a:r>
            <a:r>
              <a:rPr lang="zh-CN" altLang="en-US" b="1" spc="-15" dirty="0">
                <a:solidFill>
                  <a:srgbClr val="C00000"/>
                </a:solidFill>
                <a:latin typeface="Times New Roman" charset="0"/>
                <a:ea typeface="Times New Roman" charset="0"/>
                <a:cs typeface="Times New Roman" charset="0"/>
              </a:rPr>
              <a:t>算法过程</a:t>
            </a:r>
            <a:endParaRPr lang="en-US" altLang="zh-CN" b="1" spc="-15" dirty="0">
              <a:solidFill>
                <a:srgbClr val="C00000"/>
              </a:solidFill>
              <a:latin typeface="Times New Roman" charset="0"/>
              <a:ea typeface="Times New Roman" charset="0"/>
              <a:cs typeface="Times New Roman" charset="0"/>
            </a:endParaRPr>
          </a:p>
          <a:p>
            <a:pPr>
              <a:lnSpc>
                <a:spcPct val="150000"/>
              </a:lnSpc>
            </a:pPr>
            <a:r>
              <a:rPr lang="zh-CN" altLang="en-US" b="1" spc="-15" dirty="0">
                <a:solidFill>
                  <a:srgbClr val="C00000"/>
                </a:solidFill>
                <a:latin typeface="Times New Roman" charset="0"/>
                <a:ea typeface="Times New Roman" charset="0"/>
                <a:cs typeface="Times New Roman" charset="0"/>
              </a:rPr>
              <a:t>输入</a:t>
            </a:r>
            <a:r>
              <a:rPr lang="zh-CN" altLang="en-US" b="1" spc="-15" dirty="0">
                <a:latin typeface="Times New Roman" charset="0"/>
                <a:ea typeface="Times New Roman" charset="0"/>
                <a:cs typeface="Times New Roman" charset="0"/>
              </a:rPr>
              <a:t>：观测变量数据 </a:t>
            </a:r>
            <a:r>
              <a:rPr lang="en-US" altLang="zh-CN" b="1" spc="-15" dirty="0">
                <a:solidFill>
                  <a:srgbClr val="151FFF"/>
                </a:solidFill>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x</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，隐变量 </a:t>
            </a:r>
            <a:r>
              <a:rPr lang="en-US" altLang="zh-CN" b="1" spc="-15" dirty="0">
                <a:solidFill>
                  <a:srgbClr val="151FFF"/>
                </a:solidFill>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z</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联合分布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i="1" spc="-15" dirty="0">
                <a:latin typeface="Symbol" pitchFamily="2" charset="2"/>
                <a:ea typeface="Symbol Tiger Expert" charset="2"/>
                <a:cs typeface="Symbol Tiger Expert"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条件分布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p>
          <a:p>
            <a:pPr>
              <a:lnSpc>
                <a:spcPct val="150000"/>
              </a:lnSpc>
            </a:pPr>
            <a:r>
              <a:rPr lang="zh-CN" altLang="en-US" b="1" spc="-15" dirty="0">
                <a:solidFill>
                  <a:srgbClr val="C00000"/>
                </a:solidFill>
                <a:latin typeface="Times New Roman" charset="0"/>
                <a:ea typeface="Times New Roman" charset="0"/>
                <a:cs typeface="Times New Roman" charset="0"/>
              </a:rPr>
              <a:t>输出</a:t>
            </a:r>
            <a:r>
              <a:rPr lang="zh-CN" altLang="en-US" b="1" spc="-15" dirty="0">
                <a:latin typeface="Times New Roman" charset="0"/>
                <a:ea typeface="Times New Roman" charset="0"/>
                <a:cs typeface="Times New Roman" charset="0"/>
              </a:rPr>
              <a:t>：模型参数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i="1" spc="-15" dirty="0">
                <a:latin typeface="Symbol Tiger Expert" charset="2"/>
                <a:ea typeface="Symbol Tiger Expert" charset="2"/>
                <a:cs typeface="Symbol Tiger Expert" charset="2"/>
              </a:rPr>
              <a:t>.</a:t>
            </a:r>
          </a:p>
          <a:p>
            <a:pPr>
              <a:lnSpc>
                <a:spcPct val="150000"/>
              </a:lnSpc>
            </a:pPr>
            <a:r>
              <a:rPr lang="zh-CN" altLang="en-US" b="1" spc="-15" dirty="0">
                <a:latin typeface="Times New Roman" charset="0"/>
                <a:ea typeface="Times New Roman" charset="0"/>
                <a:cs typeface="Times New Roman" charset="0"/>
              </a:rPr>
              <a:t>写出</a:t>
            </a:r>
            <a:r>
              <a:rPr lang="zh-CN" altLang="en-US" b="1" spc="-15" dirty="0">
                <a:solidFill>
                  <a:srgbClr val="151FFF"/>
                </a:solidFill>
                <a:latin typeface="Times New Roman" charset="0"/>
                <a:ea typeface="Times New Roman" charset="0"/>
                <a:cs typeface="Times New Roman" charset="0"/>
              </a:rPr>
              <a:t>似然函数</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p:txBody>
      </p:sp>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dirty="0">
              <a:latin typeface="FangSong"/>
              <a:cs typeface="FangSong"/>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438400"/>
            <a:ext cx="2679700" cy="1347506"/>
          </a:xfrm>
          <a:prstGeom prst="rect">
            <a:avLst/>
          </a:prstGeom>
        </p:spPr>
      </p:pic>
      <p:sp>
        <p:nvSpPr>
          <p:cNvPr id="16" name="矩形 15"/>
          <p:cNvSpPr/>
          <p:nvPr/>
        </p:nvSpPr>
        <p:spPr>
          <a:xfrm>
            <a:off x="183286" y="3886200"/>
            <a:ext cx="6217514" cy="2585323"/>
          </a:xfrm>
          <a:prstGeom prst="rect">
            <a:avLst/>
          </a:prstGeom>
        </p:spPr>
        <p:txBody>
          <a:bodyPr wrap="squar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i="1" spc="-15" dirty="0">
                <a:latin typeface="Symbol" pitchFamily="2"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r>
              <a:rPr lang="zh-CN" altLang="en-US" b="1" spc="-15" dirty="0">
                <a:latin typeface="Times New Roman" charset="0"/>
                <a:ea typeface="Times New Roman" charset="0"/>
                <a:cs typeface="Times New Roman" charset="0"/>
              </a:rPr>
              <a:t> </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令：</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对这个下界求最大化。</a:t>
            </a:r>
            <a:r>
              <a:rPr lang="en-US" altLang="zh-CN" b="1" spc="-15" dirty="0">
                <a:solidFill>
                  <a:srgbClr val="151FFF"/>
                </a:solidFill>
                <a:latin typeface="Times New Roman" charset="0"/>
                <a:ea typeface="Times New Roman" charset="0"/>
                <a:cs typeface="Times New Roman" charset="0"/>
              </a:rPr>
              <a:t>(MLE)</a:t>
            </a:r>
          </a:p>
          <a:p>
            <a:pPr>
              <a:lnSpc>
                <a:spcPct val="150000"/>
              </a:lnSpc>
            </a:pP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dirty="0"/>
              <a:t>         </a:t>
            </a:r>
            <a:endParaRPr lang="en-US" altLang="zh-CN" dirty="0"/>
          </a:p>
          <a:p>
            <a:pPr>
              <a:lnSpc>
                <a:spcPct val="150000"/>
              </a:lnSpc>
            </a:pPr>
            <a:r>
              <a:rPr lang="zh-CN" altLang="en-US" dirty="0"/>
              <a:t>                           重复这个过程， 直到收敛到</a:t>
            </a:r>
            <a:r>
              <a:rPr lang="zh-CN" altLang="en-US" dirty="0">
                <a:solidFill>
                  <a:srgbClr val="151FFF"/>
                </a:solidFill>
              </a:rPr>
              <a:t>局部最大值</a:t>
            </a:r>
            <a:r>
              <a:rPr lang="zh-CN" altLang="en-US" dirty="0"/>
              <a:t>。 </a:t>
            </a:r>
          </a:p>
        </p:txBody>
      </p:sp>
      <p:sp>
        <p:nvSpPr>
          <p:cNvPr id="5" name="矩形 4"/>
          <p:cNvSpPr/>
          <p:nvPr/>
        </p:nvSpPr>
        <p:spPr>
          <a:xfrm>
            <a:off x="5789619" y="3964873"/>
            <a:ext cx="801501" cy="369332"/>
          </a:xfrm>
          <a:prstGeom prst="rect">
            <a:avLst/>
          </a:prstGeom>
        </p:spPr>
        <p:txBody>
          <a:bodyPr wrap="none">
            <a:spAutoFit/>
          </a:bodyPr>
          <a:lstStyle/>
          <a:p>
            <a:r>
              <a:rPr lang="en-US" altLang="zh-CN" b="1" spc="-15">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5757558" y="4866041"/>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450" y="4434874"/>
            <a:ext cx="2336800" cy="3019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5285520"/>
            <a:ext cx="4009571" cy="652721"/>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599" y="2437543"/>
            <a:ext cx="3563629" cy="1595942"/>
          </a:xfrm>
          <a:prstGeom prst="rect">
            <a:avLst/>
          </a:prstGeom>
        </p:spPr>
      </p:pic>
      <p:sp>
        <p:nvSpPr>
          <p:cNvPr id="11" name="矩形 10"/>
          <p:cNvSpPr/>
          <p:nvPr/>
        </p:nvSpPr>
        <p:spPr>
          <a:xfrm>
            <a:off x="5113150" y="4295494"/>
            <a:ext cx="2735449" cy="646331"/>
          </a:xfrm>
          <a:prstGeom prst="rect">
            <a:avLst/>
          </a:prstGeom>
          <a:solidFill>
            <a:srgbClr val="FFFF00"/>
          </a:solidFill>
        </p:spPr>
        <p:txBody>
          <a:bodyPr wrap="square">
            <a:spAutoFit/>
          </a:bodyPr>
          <a:lstStyle/>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是在参数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Tiger Expert" charset="2"/>
                <a:ea typeface="Symbol Tiger Expert" charset="2"/>
                <a:cs typeface="Symbol Tiger Expert" charset="2"/>
              </a:rPr>
              <a:t> </a:t>
            </a:r>
            <a:r>
              <a:rPr lang="zh-CN" altLang="en-US" b="1" spc="-15" dirty="0">
                <a:solidFill>
                  <a:srgbClr val="C00000"/>
                </a:solidFill>
                <a:latin typeface="Times New Roman" charset="0"/>
                <a:ea typeface="Times New Roman" charset="0"/>
                <a:cs typeface="Times New Roman" charset="0"/>
              </a:rPr>
              <a:t>下给定 </a:t>
            </a:r>
            <a:r>
              <a:rPr lang="en-US" altLang="zh-CN" b="1" spc="-15" dirty="0">
                <a:solidFill>
                  <a:srgbClr val="C00000"/>
                </a:solidFill>
                <a:latin typeface="Times New Roman" charset="0"/>
                <a:ea typeface="Times New Roman" charset="0"/>
                <a:cs typeface="Times New Roman" charset="0"/>
              </a:rPr>
              <a:t>x</a:t>
            </a:r>
            <a:r>
              <a:rPr lang="en-US" altLang="zh-CN" b="1" spc="-15" baseline="-25000" dirty="0">
                <a:solidFill>
                  <a:srgbClr val="C00000"/>
                </a:solidFill>
                <a:latin typeface="Times New Roman" charset="0"/>
                <a:ea typeface="Times New Roman" charset="0"/>
                <a:cs typeface="Times New Roman" charset="0"/>
              </a:rPr>
              <a:t>i</a:t>
            </a:r>
            <a:r>
              <a:rPr lang="zh-CN" altLang="en-US" b="1" spc="-15" dirty="0">
                <a:solidFill>
                  <a:srgbClr val="C00000"/>
                </a:solidFill>
                <a:latin typeface="Times New Roman" charset="0"/>
                <a:ea typeface="Times New Roman" charset="0"/>
                <a:cs typeface="Times New Roman" charset="0"/>
              </a:rPr>
              <a:t>时隐变量 </a:t>
            </a:r>
            <a:r>
              <a:rPr lang="en-US" altLang="zh-CN" b="1" i="1" dirty="0" err="1">
                <a:solidFill>
                  <a:srgbClr val="C00000"/>
                </a:solidFill>
                <a:latin typeface="Times New Roman" charset="0"/>
                <a:ea typeface="Times New Roman" charset="0"/>
                <a:cs typeface="Times New Roman" charset="0"/>
              </a:rPr>
              <a:t>z</a:t>
            </a:r>
            <a:r>
              <a:rPr lang="en-US" altLang="zh-CN" b="1" i="1" baseline="-25000" dirty="0" err="1">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的后验分布！</a:t>
            </a:r>
            <a:r>
              <a:rPr lang="zh-CN" altLang="en-US" b="1" spc="-15" dirty="0">
                <a:solidFill>
                  <a:srgbClr val="C00000"/>
                </a:solidFill>
                <a:latin typeface="Times New Roman" charset="0"/>
                <a:ea typeface="Times New Roman" charset="0"/>
                <a:cs typeface="Times New Roman" charset="0"/>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40195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25562"/>
            <a:ext cx="6359348" cy="4513085"/>
          </a:xfrm>
          <a:prstGeom prst="rect">
            <a:avLst/>
          </a:prstGeom>
        </p:spPr>
      </p:pic>
      <p:sp>
        <p:nvSpPr>
          <p:cNvPr id="2" name="object 2"/>
          <p:cNvSpPr txBox="1">
            <a:spLocks noGrp="1"/>
          </p:cNvSpPr>
          <p:nvPr>
            <p:ph type="title"/>
          </p:nvPr>
        </p:nvSpPr>
        <p:spPr>
          <a:xfrm>
            <a:off x="183287" y="115027"/>
            <a:ext cx="1797914"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dirty="0">
              <a:latin typeface="FangSong"/>
              <a:cs typeface="FangSong"/>
            </a:endParaRPr>
          </a:p>
        </p:txBody>
      </p:sp>
      <p:sp>
        <p:nvSpPr>
          <p:cNvPr id="4" name="矩形 3"/>
          <p:cNvSpPr/>
          <p:nvPr/>
        </p:nvSpPr>
        <p:spPr>
          <a:xfrm>
            <a:off x="2895600" y="879231"/>
            <a:ext cx="2743200" cy="1200329"/>
          </a:xfrm>
          <a:prstGeom prst="rect">
            <a:avLst/>
          </a:prstGeom>
        </p:spPr>
        <p:txBody>
          <a:bodyPr wrap="square">
            <a:spAutoFit/>
          </a:bodyPr>
          <a:lstStyle/>
          <a:p>
            <a:r>
              <a:rPr lang="mr-IN" altLang="zh-CN" b="1" dirty="0">
                <a:solidFill>
                  <a:srgbClr val="0070C0"/>
                </a:solidFill>
                <a:latin typeface="Arial" charset="0"/>
              </a:rPr>
              <a:t>5</a:t>
            </a:r>
            <a:r>
              <a:rPr lang="zh-CN" altLang="mr-IN" b="1" dirty="0">
                <a:solidFill>
                  <a:srgbClr val="0070C0"/>
                </a:solidFill>
                <a:latin typeface="Arial" charset="0"/>
              </a:rPr>
              <a:t>正</a:t>
            </a:r>
            <a:r>
              <a:rPr lang="mr-IN" altLang="zh-CN" b="1" dirty="0">
                <a:solidFill>
                  <a:srgbClr val="0070C0"/>
                </a:solidFill>
                <a:latin typeface="Arial" charset="0"/>
              </a:rPr>
              <a:t>5</a:t>
            </a:r>
            <a:r>
              <a:rPr lang="zh-CN" altLang="mr-IN" b="1" dirty="0">
                <a:solidFill>
                  <a:srgbClr val="0070C0"/>
                </a:solidFill>
                <a:latin typeface="Arial" charset="0"/>
              </a:rPr>
              <a:t>反的概率是</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a:t>
            </a:r>
            <a:r>
              <a:rPr lang="zh-CN" altLang="en-US" b="1" dirty="0">
                <a:solidFill>
                  <a:srgbClr val="0070C0"/>
                </a:solidFill>
                <a:latin typeface="Arial" charset="0"/>
              </a:rPr>
              <a:t> </a:t>
            </a:r>
            <a:r>
              <a:rPr lang="mr-IN" altLang="zh-CN" b="1" dirty="0">
                <a:solidFill>
                  <a:srgbClr val="0070C0"/>
                </a:solidFill>
                <a:latin typeface="Arial" charset="0"/>
              </a:rPr>
              <a:t>= 0.6</a:t>
            </a:r>
            <a:r>
              <a:rPr lang="en-US" altLang="zh-CN" b="1" baseline="30000" dirty="0">
                <a:solidFill>
                  <a:srgbClr val="0070C0"/>
                </a:solidFill>
                <a:latin typeface="Arial" charset="0"/>
              </a:rPr>
              <a:t>5</a:t>
            </a:r>
            <a:r>
              <a:rPr lang="mr-IN" altLang="zh-CN" b="1" dirty="0">
                <a:solidFill>
                  <a:srgbClr val="0070C0"/>
                </a:solidFill>
                <a:latin typeface="Arial" charset="0"/>
              </a:rPr>
              <a:t>*0.4</a:t>
            </a:r>
            <a:r>
              <a:rPr lang="en-US" altLang="zh-CN" b="1" baseline="30000" dirty="0">
                <a:solidFill>
                  <a:srgbClr val="0070C0"/>
                </a:solidFill>
                <a:latin typeface="Arial" charset="0"/>
              </a:rPr>
              <a:t>5</a:t>
            </a:r>
            <a:r>
              <a:rPr lang="zh-CN" altLang="mr-IN" b="1" dirty="0">
                <a:solidFill>
                  <a:srgbClr val="0070C0"/>
                </a:solidFill>
                <a:latin typeface="Arial" charset="0"/>
              </a:rPr>
              <a:t>，</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B</a:t>
            </a:r>
            <a:r>
              <a:rPr lang="en-US" altLang="zh-CN" b="1" dirty="0">
                <a:solidFill>
                  <a:srgbClr val="0070C0"/>
                </a:solidFill>
                <a:latin typeface="Arial" charset="0"/>
              </a:rPr>
              <a:t>)</a:t>
            </a:r>
            <a:r>
              <a:rPr lang="mr-IN" altLang="zh-CN" b="1" dirty="0">
                <a:solidFill>
                  <a:srgbClr val="0070C0"/>
                </a:solidFill>
                <a:latin typeface="Arial" charset="0"/>
              </a:rPr>
              <a:t>= = 0.</a:t>
            </a:r>
            <a:r>
              <a:rPr lang="en-US" altLang="zh-CN" b="1" dirty="0">
                <a:solidFill>
                  <a:srgbClr val="0070C0"/>
                </a:solidFill>
                <a:latin typeface="Arial" charset="0"/>
              </a:rPr>
              <a:t>5</a:t>
            </a:r>
            <a:r>
              <a:rPr lang="en-US" altLang="zh-CN" b="1" baseline="30000" dirty="0">
                <a:solidFill>
                  <a:srgbClr val="0070C0"/>
                </a:solidFill>
                <a:latin typeface="Arial" charset="0"/>
              </a:rPr>
              <a:t>5</a:t>
            </a:r>
            <a:r>
              <a:rPr lang="mr-IN" altLang="zh-CN" b="1" dirty="0">
                <a:solidFill>
                  <a:srgbClr val="0070C0"/>
                </a:solidFill>
                <a:latin typeface="Arial" charset="0"/>
              </a:rPr>
              <a:t>*0.</a:t>
            </a:r>
            <a:r>
              <a:rPr lang="en-US" altLang="zh-CN" b="1" dirty="0">
                <a:solidFill>
                  <a:srgbClr val="0070C0"/>
                </a:solidFill>
                <a:latin typeface="Arial" charset="0"/>
              </a:rPr>
              <a:t>5</a:t>
            </a:r>
            <a:r>
              <a:rPr lang="en-US" altLang="zh-CN" b="1" baseline="30000" dirty="0">
                <a:solidFill>
                  <a:srgbClr val="0070C0"/>
                </a:solidFill>
                <a:latin typeface="Arial" charset="0"/>
              </a:rPr>
              <a:t>5</a:t>
            </a:r>
            <a:r>
              <a:rPr lang="mr-IN" altLang="zh-CN" b="1" dirty="0">
                <a:solidFill>
                  <a:srgbClr val="0070C0"/>
                </a:solidFill>
                <a:latin typeface="Arial" charset="0"/>
              </a:rPr>
              <a:t>,  </a:t>
            </a:r>
            <a:endParaRPr lang="en-US" altLang="zh-CN" b="1" dirty="0">
              <a:solidFill>
                <a:srgbClr val="0070C0"/>
              </a:solidFill>
              <a:latin typeface="Arial" charset="0"/>
            </a:endParaRPr>
          </a:p>
          <a:p>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a:t>
            </a:r>
            <a:r>
              <a:rPr lang="mr-IN" altLang="zh-CN" b="1" dirty="0">
                <a:solidFill>
                  <a:srgbClr val="0070C0"/>
                </a:solidFill>
                <a:latin typeface="Arial" charset="0"/>
              </a:rPr>
              <a:t>/(</a:t>
            </a:r>
            <a:r>
              <a:rPr lang="mr-IN" altLang="zh-CN" b="1" dirty="0" err="1">
                <a:solidFill>
                  <a:srgbClr val="0070C0"/>
                </a:solidFill>
                <a:latin typeface="Arial" charset="0"/>
              </a:rPr>
              <a:t>p</a:t>
            </a:r>
            <a:r>
              <a:rPr lang="en-US" altLang="zh-CN" b="1" dirty="0">
                <a:solidFill>
                  <a:srgbClr val="0070C0"/>
                </a:solidFill>
                <a:latin typeface="Arial" charset="0"/>
              </a:rPr>
              <a:t>(</a:t>
            </a:r>
            <a:r>
              <a:rPr lang="mr-IN" altLang="zh-CN" b="1" dirty="0" err="1">
                <a:solidFill>
                  <a:srgbClr val="0070C0"/>
                </a:solidFill>
                <a:latin typeface="Arial" charset="0"/>
              </a:rPr>
              <a:t>A</a:t>
            </a:r>
            <a:r>
              <a:rPr lang="en-US" altLang="zh-CN" b="1" dirty="0">
                <a:solidFill>
                  <a:srgbClr val="0070C0"/>
                </a:solidFill>
                <a:latin typeface="Arial" charset="0"/>
              </a:rPr>
              <a:t>) </a:t>
            </a:r>
            <a:r>
              <a:rPr lang="mr-IN" altLang="zh-CN" b="1" dirty="0">
                <a:solidFill>
                  <a:srgbClr val="0070C0"/>
                </a:solidFill>
                <a:latin typeface="Arial" charset="0"/>
              </a:rPr>
              <a:t>+</a:t>
            </a:r>
            <a:r>
              <a:rPr lang="zh-CN" altLang="en-US" b="1" dirty="0">
                <a:solidFill>
                  <a:srgbClr val="0070C0"/>
                </a:solidFill>
                <a:latin typeface="Arial" charset="0"/>
              </a:rPr>
              <a:t> </a:t>
            </a:r>
            <a:r>
              <a:rPr lang="mr-IN" altLang="zh-CN" b="1" dirty="0" err="1">
                <a:solidFill>
                  <a:srgbClr val="0070C0"/>
                </a:solidFill>
                <a:latin typeface="Arial" charset="0"/>
              </a:rPr>
              <a:t>p</a:t>
            </a:r>
            <a:r>
              <a:rPr lang="en-US" altLang="zh-CN" b="1" dirty="0">
                <a:solidFill>
                  <a:srgbClr val="0070C0"/>
                </a:solidFill>
                <a:latin typeface="Arial" charset="0"/>
              </a:rPr>
              <a:t>(B)</a:t>
            </a:r>
            <a:r>
              <a:rPr lang="zh-CN" altLang="en-US" b="1" dirty="0">
                <a:solidFill>
                  <a:srgbClr val="0070C0"/>
                </a:solidFill>
                <a:latin typeface="Arial" charset="0"/>
              </a:rPr>
              <a:t> </a:t>
            </a:r>
            <a:r>
              <a:rPr lang="mr-IN" altLang="zh-CN" b="1" dirty="0">
                <a:solidFill>
                  <a:srgbClr val="0070C0"/>
                </a:solidFill>
                <a:latin typeface="Arial" charset="0"/>
              </a:rPr>
              <a:t>)=0.4</a:t>
            </a:r>
            <a:r>
              <a:rPr lang="en-US" altLang="zh-CN" b="1" dirty="0">
                <a:solidFill>
                  <a:srgbClr val="0070C0"/>
                </a:solidFill>
                <a:latin typeface="Arial" charset="0"/>
              </a:rPr>
              <a:t>5</a:t>
            </a:r>
            <a:endParaRPr lang="zh-CN" altLang="en-US" b="1" dirty="0">
              <a:solidFill>
                <a:srgbClr val="0070C0"/>
              </a:solidFill>
            </a:endParaRPr>
          </a:p>
        </p:txBody>
      </p:sp>
      <p:cxnSp>
        <p:nvCxnSpPr>
          <p:cNvPr id="6" name="直线箭头连接符 5"/>
          <p:cNvCxnSpPr/>
          <p:nvPr/>
        </p:nvCxnSpPr>
        <p:spPr>
          <a:xfrm flipV="1">
            <a:off x="2531974" y="2104099"/>
            <a:ext cx="685800" cy="816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902147" y="870439"/>
            <a:ext cx="3200401" cy="1200329"/>
          </a:xfrm>
          <a:prstGeom prst="rect">
            <a:avLst/>
          </a:prstGeom>
        </p:spPr>
        <p:txBody>
          <a:bodyPr wrap="square">
            <a:spAutoFit/>
          </a:bodyPr>
          <a:lstStyle/>
          <a:p>
            <a:r>
              <a:rPr lang="en-US" altLang="zh-CN" b="1" dirty="0">
                <a:solidFill>
                  <a:srgbClr val="C00000"/>
                </a:solidFill>
              </a:rPr>
              <a:t>0.45 * 5H = 2.2H </a:t>
            </a:r>
            <a:r>
              <a:rPr lang="zh-CN" altLang="en-US" b="1" dirty="0">
                <a:solidFill>
                  <a:srgbClr val="C00000"/>
                </a:solidFill>
              </a:rPr>
              <a:t>，</a:t>
            </a:r>
            <a:endParaRPr lang="en-US" altLang="zh-CN" b="1" dirty="0">
              <a:solidFill>
                <a:srgbClr val="C00000"/>
              </a:solidFill>
            </a:endParaRPr>
          </a:p>
          <a:p>
            <a:r>
              <a:rPr lang="en-US" altLang="zh-CN" b="1" dirty="0">
                <a:solidFill>
                  <a:srgbClr val="C00000"/>
                </a:solidFill>
              </a:rPr>
              <a:t>0.45 * 5T = 2.2T </a:t>
            </a:r>
            <a:r>
              <a:rPr lang="zh-CN" altLang="en-US" b="1" dirty="0">
                <a:solidFill>
                  <a:srgbClr val="C00000"/>
                </a:solidFill>
              </a:rPr>
              <a:t>，</a:t>
            </a:r>
            <a:endParaRPr lang="en-US" altLang="zh-CN" b="1" dirty="0">
              <a:solidFill>
                <a:srgbClr val="C00000"/>
              </a:solidFill>
            </a:endParaRPr>
          </a:p>
          <a:p>
            <a:r>
              <a:rPr lang="zh-CN" altLang="en-US" b="1" dirty="0">
                <a:solidFill>
                  <a:srgbClr val="C00000"/>
                </a:solidFill>
              </a:rPr>
              <a:t>表示第一组实验选择</a:t>
            </a:r>
            <a:r>
              <a:rPr lang="en-US" altLang="zh-CN" b="1" dirty="0">
                <a:solidFill>
                  <a:srgbClr val="C00000"/>
                </a:solidFill>
              </a:rPr>
              <a:t>A</a:t>
            </a:r>
            <a:r>
              <a:rPr lang="zh-CN" altLang="en-US" b="1" dirty="0">
                <a:solidFill>
                  <a:srgbClr val="C00000"/>
                </a:solidFill>
              </a:rPr>
              <a:t>硬币且正面朝上次数的期望值是</a:t>
            </a:r>
            <a:r>
              <a:rPr lang="en-US" altLang="zh-CN" b="1" dirty="0">
                <a:solidFill>
                  <a:srgbClr val="C00000"/>
                </a:solidFill>
              </a:rPr>
              <a:t>2.2</a:t>
            </a:r>
            <a:endParaRPr lang="zh-CN" altLang="en-US" b="1" dirty="0">
              <a:solidFill>
                <a:srgbClr val="C00000"/>
              </a:solidFill>
            </a:endParaRPr>
          </a:p>
        </p:txBody>
      </p:sp>
      <p:cxnSp>
        <p:nvCxnSpPr>
          <p:cNvPr id="10" name="直线箭头连接符 9"/>
          <p:cNvCxnSpPr/>
          <p:nvPr/>
        </p:nvCxnSpPr>
        <p:spPr>
          <a:xfrm flipV="1">
            <a:off x="5105400" y="1981200"/>
            <a:ext cx="914400" cy="8382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object 18"/>
          <p:cNvSpPr/>
          <p:nvPr/>
        </p:nvSpPr>
        <p:spPr>
          <a:xfrm>
            <a:off x="4267200" y="4419601"/>
            <a:ext cx="1143000" cy="3048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4" name="object 18"/>
          <p:cNvSpPr/>
          <p:nvPr/>
        </p:nvSpPr>
        <p:spPr>
          <a:xfrm>
            <a:off x="2743200" y="4876800"/>
            <a:ext cx="1676400" cy="9144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5" name="object 18"/>
          <p:cNvSpPr/>
          <p:nvPr/>
        </p:nvSpPr>
        <p:spPr>
          <a:xfrm>
            <a:off x="952500" y="4114800"/>
            <a:ext cx="800100"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16" name="object 18"/>
          <p:cNvSpPr/>
          <p:nvPr/>
        </p:nvSpPr>
        <p:spPr>
          <a:xfrm>
            <a:off x="5999285" y="5352846"/>
            <a:ext cx="782515" cy="685801"/>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151FFF"/>
            </a:solidFill>
          </a:ln>
        </p:spPr>
        <p:txBody>
          <a:bodyPr wrap="square" lIns="0" tIns="0" rIns="0" bIns="0" rtlCol="0"/>
          <a:lstStyle/>
          <a:p>
            <a:endParaRPr/>
          </a:p>
        </p:txBody>
      </p:sp>
      <p:sp>
        <p:nvSpPr>
          <p:cNvPr id="7" name="矩形 6"/>
          <p:cNvSpPr/>
          <p:nvPr/>
        </p:nvSpPr>
        <p:spPr>
          <a:xfrm>
            <a:off x="5902147" y="442543"/>
            <a:ext cx="2294218" cy="369332"/>
          </a:xfrm>
          <a:prstGeom prst="rect">
            <a:avLst/>
          </a:prstGeom>
        </p:spPr>
        <p:txBody>
          <a:bodyPr wrap="none">
            <a:spAutoFit/>
          </a:bodyPr>
          <a:lstStyle/>
          <a:p>
            <a:r>
              <a:rPr lang="zh-CN" altLang="en-US" spc="-15" dirty="0">
                <a:solidFill>
                  <a:srgbClr val="C00000"/>
                </a:solidFill>
                <a:latin typeface="FangSong"/>
                <a:cs typeface="FangSong"/>
              </a:rPr>
              <a:t>推断隐变</a:t>
            </a:r>
            <a:r>
              <a:rPr lang="zh-CN" altLang="en-US" spc="-25" dirty="0">
                <a:solidFill>
                  <a:srgbClr val="C00000"/>
                </a:solidFill>
                <a:latin typeface="FangSong"/>
                <a:cs typeface="FangSong"/>
              </a:rPr>
              <a:t>量</a:t>
            </a:r>
            <a:r>
              <a:rPr lang="zh-CN" altLang="en-US" spc="-355" dirty="0">
                <a:solidFill>
                  <a:srgbClr val="C00000"/>
                </a:solidFill>
                <a:latin typeface="FangSong"/>
                <a:cs typeface="FangSong"/>
              </a:rPr>
              <a:t> </a:t>
            </a:r>
            <a:r>
              <a:rPr lang="en-US" altLang="zh-CN" b="1" spc="-15" dirty="0">
                <a:solidFill>
                  <a:srgbClr val="C00000"/>
                </a:solidFill>
                <a:latin typeface="Palatino Linotype"/>
                <a:cs typeface="Palatino Linotype"/>
              </a:rPr>
              <a:t>Z</a:t>
            </a:r>
            <a:r>
              <a:rPr lang="zh-CN" altLang="en-US" b="1" dirty="0">
                <a:solidFill>
                  <a:srgbClr val="C00000"/>
                </a:solidFill>
                <a:latin typeface="Palatino Linotype"/>
                <a:cs typeface="Palatino Linotype"/>
              </a:rPr>
              <a:t> </a:t>
            </a:r>
            <a:r>
              <a:rPr lang="zh-CN" altLang="en-US" spc="-15" dirty="0">
                <a:solidFill>
                  <a:srgbClr val="C00000"/>
                </a:solidFill>
                <a:latin typeface="FangSong"/>
                <a:cs typeface="FangSong"/>
              </a:rPr>
              <a:t>的期望</a:t>
            </a:r>
            <a:endParaRPr lang="zh-CN" altLang="en-US" dirty="0">
              <a:solidFill>
                <a:srgbClr val="C00000"/>
              </a:solidFill>
            </a:endParaRPr>
          </a:p>
        </p:txBody>
      </p:sp>
      <p:sp>
        <p:nvSpPr>
          <p:cNvPr id="8" name="矩形 7"/>
          <p:cNvSpPr/>
          <p:nvPr/>
        </p:nvSpPr>
        <p:spPr>
          <a:xfrm>
            <a:off x="2228145" y="5878520"/>
            <a:ext cx="2706510" cy="369332"/>
          </a:xfrm>
          <a:prstGeom prst="rect">
            <a:avLst/>
          </a:prstGeom>
        </p:spPr>
        <p:txBody>
          <a:bodyPr wrap="none">
            <a:spAutoFit/>
          </a:bodyPr>
          <a:lstStyle/>
          <a:p>
            <a:r>
              <a:rPr lang="zh-CN" altLang="en-US" spc="-15" dirty="0">
                <a:solidFill>
                  <a:srgbClr val="151FFF"/>
                </a:solidFill>
                <a:latin typeface="FangSong"/>
                <a:cs typeface="FangSong"/>
              </a:rPr>
              <a:t>对参</a:t>
            </a:r>
            <a:r>
              <a:rPr lang="zh-CN" altLang="en-US" spc="-25" dirty="0">
                <a:solidFill>
                  <a:srgbClr val="151FFF"/>
                </a:solidFill>
                <a:latin typeface="FangSong"/>
                <a:cs typeface="FangSong"/>
              </a:rPr>
              <a:t>数</a:t>
            </a:r>
            <a:r>
              <a:rPr lang="zh-CN" altLang="en-US" dirty="0">
                <a:solidFill>
                  <a:srgbClr val="151FFF"/>
                </a:solidFill>
                <a:latin typeface="FangSong"/>
                <a:cs typeface="FangSong"/>
              </a:rPr>
              <a:t>	</a:t>
            </a:r>
            <a:r>
              <a:rPr lang="zh-CN" altLang="en-US" spc="-10" dirty="0">
                <a:solidFill>
                  <a:srgbClr val="151FFF"/>
                </a:solidFill>
                <a:latin typeface="FangSong"/>
                <a:cs typeface="FangSong"/>
              </a:rPr>
              <a:t>做</a:t>
            </a:r>
            <a:r>
              <a:rPr lang="zh-CN" altLang="en-US" spc="-20" dirty="0">
                <a:solidFill>
                  <a:srgbClr val="151FFF"/>
                </a:solidFill>
                <a:latin typeface="FangSong"/>
                <a:cs typeface="FangSong"/>
              </a:rPr>
              <a:t>极大似然</a:t>
            </a:r>
            <a:r>
              <a:rPr lang="zh-CN" altLang="en-US" spc="-25" dirty="0">
                <a:solidFill>
                  <a:srgbClr val="151FFF"/>
                </a:solidFill>
                <a:latin typeface="FangSong"/>
                <a:cs typeface="FangSong"/>
              </a:rPr>
              <a:t>估</a:t>
            </a:r>
            <a:r>
              <a:rPr lang="zh-CN" altLang="en-US" spc="-20" dirty="0">
                <a:solidFill>
                  <a:srgbClr val="151FFF"/>
                </a:solidFill>
                <a:latin typeface="FangSong"/>
                <a:cs typeface="FangSong"/>
              </a:rPr>
              <a:t>计</a:t>
            </a:r>
            <a:endParaRPr lang="zh-CN" altLang="en-US"/>
          </a:p>
        </p:txBody>
      </p:sp>
      <p:sp>
        <p:nvSpPr>
          <p:cNvPr id="17" name="object 29"/>
          <p:cNvSpPr/>
          <p:nvPr/>
        </p:nvSpPr>
        <p:spPr>
          <a:xfrm>
            <a:off x="3004202" y="5943599"/>
            <a:ext cx="213572" cy="230877"/>
          </a:xfrm>
          <a:prstGeom prst="rect">
            <a:avLst/>
          </a:prstGeom>
          <a:blipFill>
            <a:blip r:embed="rId4" cstate="print"/>
            <a:stretch>
              <a:fillRect/>
            </a:stretch>
          </a:blipFill>
        </p:spPr>
        <p:txBody>
          <a:bodyPr wrap="square" lIns="0" tIns="0" rIns="0" bIns="0" rtlCol="0"/>
          <a:lstStyle/>
          <a:p>
            <a:endParaRPr>
              <a:solidFill>
                <a:srgbClr val="151FFF"/>
              </a:solidFill>
            </a:endParaRPr>
          </a:p>
        </p:txBody>
      </p:sp>
      <p:sp>
        <p:nvSpPr>
          <p:cNvPr id="18" name="矩形 17"/>
          <p:cNvSpPr/>
          <p:nvPr/>
        </p:nvSpPr>
        <p:spPr>
          <a:xfrm>
            <a:off x="2871396" y="120576"/>
            <a:ext cx="2735449" cy="646331"/>
          </a:xfrm>
          <a:prstGeom prst="rect">
            <a:avLst/>
          </a:prstGeom>
          <a:solidFill>
            <a:srgbClr val="FFFF00"/>
          </a:solidFill>
        </p:spPr>
        <p:txBody>
          <a:bodyPr wrap="square">
            <a:spAutoFit/>
          </a:bodyPr>
          <a:lstStyle/>
          <a:p>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是在参数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pitchFamily="2" charset="2"/>
                <a:ea typeface="Symbol Tiger Expert" charset="2"/>
                <a:cs typeface="Symbol Tiger Expert" charset="2"/>
              </a:rPr>
              <a:t> </a:t>
            </a:r>
            <a:r>
              <a:rPr lang="zh-CN" altLang="en-US" b="1" spc="-15" dirty="0">
                <a:solidFill>
                  <a:srgbClr val="C00000"/>
                </a:solidFill>
                <a:latin typeface="Times New Roman" charset="0"/>
                <a:ea typeface="Times New Roman" charset="0"/>
                <a:cs typeface="Times New Roman" charset="0"/>
              </a:rPr>
              <a:t>下给定 </a:t>
            </a:r>
            <a:r>
              <a:rPr lang="en-US" altLang="zh-CN" b="1" spc="-15" dirty="0">
                <a:solidFill>
                  <a:srgbClr val="C00000"/>
                </a:solidFill>
                <a:latin typeface="Times New Roman" charset="0"/>
                <a:ea typeface="Times New Roman" charset="0"/>
                <a:cs typeface="Times New Roman" charset="0"/>
              </a:rPr>
              <a:t>x</a:t>
            </a:r>
            <a:r>
              <a:rPr lang="en-US" altLang="zh-CN" b="1" spc="-15" baseline="-25000" dirty="0">
                <a:solidFill>
                  <a:srgbClr val="C00000"/>
                </a:solidFill>
                <a:latin typeface="Times New Roman" charset="0"/>
                <a:ea typeface="Times New Roman" charset="0"/>
                <a:cs typeface="Times New Roman" charset="0"/>
              </a:rPr>
              <a:t>i</a:t>
            </a:r>
            <a:r>
              <a:rPr lang="zh-CN" altLang="en-US" b="1" spc="-15" baseline="-25000" dirty="0">
                <a:solidFill>
                  <a:srgbClr val="C00000"/>
                </a:solidFill>
                <a:latin typeface="Times New Roman" charset="0"/>
                <a:ea typeface="Times New Roman" charset="0"/>
                <a:cs typeface="Times New Roman" charset="0"/>
              </a:rPr>
              <a:t> </a:t>
            </a:r>
            <a:r>
              <a:rPr lang="zh-CN" altLang="en-US" b="1" spc="-15" dirty="0">
                <a:solidFill>
                  <a:srgbClr val="C00000"/>
                </a:solidFill>
                <a:latin typeface="Times New Roman" charset="0"/>
                <a:ea typeface="Times New Roman" charset="0"/>
                <a:cs typeface="Times New Roman" charset="0"/>
              </a:rPr>
              <a:t>时隐变量 </a:t>
            </a:r>
            <a:r>
              <a:rPr lang="en-US" altLang="zh-CN" b="1" i="1" dirty="0" err="1">
                <a:solidFill>
                  <a:srgbClr val="C00000"/>
                </a:solidFill>
                <a:latin typeface="Times New Roman" charset="0"/>
                <a:ea typeface="Times New Roman" charset="0"/>
                <a:cs typeface="Times New Roman" charset="0"/>
              </a:rPr>
              <a:t>z</a:t>
            </a:r>
            <a:r>
              <a:rPr lang="en-US" altLang="zh-CN" b="1" i="1" baseline="-25000" dirty="0" err="1">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的后验分布！</a:t>
            </a:r>
            <a:r>
              <a:rPr lang="zh-CN" altLang="en-US" b="1" spc="-15" dirty="0">
                <a:solidFill>
                  <a:srgbClr val="C00000"/>
                </a:solidFill>
                <a:latin typeface="Times New Roman" charset="0"/>
                <a:ea typeface="Times New Roman" charset="0"/>
                <a:cs typeface="Times New Roman" charset="0"/>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39108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286" y="743598"/>
            <a:ext cx="8884514" cy="2169825"/>
          </a:xfrm>
          <a:prstGeom prst="rect">
            <a:avLst/>
          </a:prstGeom>
        </p:spPr>
        <p:txBody>
          <a:bodyPr wrap="square">
            <a:spAutoFit/>
          </a:bodyPr>
          <a:lstStyle/>
          <a:p>
            <a:pPr>
              <a:lnSpc>
                <a:spcPct val="150000"/>
              </a:lnSpc>
            </a:pPr>
            <a:r>
              <a:rPr lang="en-US" altLang="zh-CN" b="1" spc="-15" dirty="0">
                <a:solidFill>
                  <a:srgbClr val="C00000"/>
                </a:solidFill>
                <a:latin typeface="Times New Roman" charset="0"/>
                <a:ea typeface="Times New Roman" charset="0"/>
                <a:cs typeface="Times New Roman" charset="0"/>
              </a:rPr>
              <a:t>EM</a:t>
            </a:r>
            <a:r>
              <a:rPr lang="zh-CN" altLang="en-US" b="1" spc="-15" dirty="0">
                <a:solidFill>
                  <a:srgbClr val="C00000"/>
                </a:solidFill>
                <a:latin typeface="Times New Roman" charset="0"/>
                <a:ea typeface="Times New Roman" charset="0"/>
                <a:cs typeface="Times New Roman" charset="0"/>
              </a:rPr>
              <a:t>算法过程</a:t>
            </a:r>
            <a:endParaRPr lang="en-US" altLang="zh-CN" b="1" spc="-15" dirty="0">
              <a:solidFill>
                <a:srgbClr val="C00000"/>
              </a:solidFill>
              <a:latin typeface="Times New Roman" charset="0"/>
              <a:ea typeface="Times New Roman" charset="0"/>
              <a:cs typeface="Times New Roman" charset="0"/>
            </a:endParaRPr>
          </a:p>
          <a:p>
            <a:pPr>
              <a:lnSpc>
                <a:spcPct val="150000"/>
              </a:lnSpc>
            </a:pPr>
            <a:r>
              <a:rPr lang="zh-CN" altLang="en-US" b="1" spc="-15" dirty="0">
                <a:solidFill>
                  <a:srgbClr val="C00000"/>
                </a:solidFill>
                <a:latin typeface="Times New Roman" charset="0"/>
                <a:ea typeface="Times New Roman" charset="0"/>
                <a:cs typeface="Times New Roman" charset="0"/>
              </a:rPr>
              <a:t>输入</a:t>
            </a:r>
            <a:r>
              <a:rPr lang="zh-CN" altLang="en-US" b="1" spc="-15" dirty="0">
                <a:latin typeface="Times New Roman" charset="0"/>
                <a:ea typeface="Times New Roman" charset="0"/>
                <a:cs typeface="Times New Roman" charset="0"/>
              </a:rPr>
              <a:t>：观测变量数据 </a:t>
            </a:r>
            <a:r>
              <a:rPr lang="en-US" altLang="zh-CN" b="1" spc="-15" dirty="0">
                <a:solidFill>
                  <a:srgbClr val="151FFF"/>
                </a:solidFill>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x</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，隐变量 </a:t>
            </a:r>
            <a:r>
              <a:rPr lang="en-US" altLang="zh-CN" b="1" spc="-15" dirty="0">
                <a:solidFill>
                  <a:srgbClr val="151FFF"/>
                </a:solidFill>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en-US" altLang="zh-CN" b="1" spc="-15" baseline="-25000" dirty="0">
                <a:latin typeface="Times New Roman" charset="0"/>
                <a:ea typeface="Times New Roman" charset="0"/>
                <a:cs typeface="Times New Roman" charset="0"/>
              </a:rPr>
              <a:t>1</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mr-IN" altLang="zh-CN" b="1" spc="-15" dirty="0">
                <a:latin typeface="Times New Roman" charset="0"/>
                <a:ea typeface="Times New Roman" charset="0"/>
                <a:cs typeface="Times New Roman" charset="0"/>
              </a:rPr>
              <a:t>…</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err="1">
                <a:latin typeface="Times New Roman" charset="0"/>
                <a:ea typeface="Times New Roman" charset="0"/>
                <a:cs typeface="Times New Roman" charset="0"/>
              </a:rPr>
              <a:t>z</a:t>
            </a:r>
            <a:r>
              <a:rPr lang="en-US" altLang="zh-CN" b="1" spc="-15" baseline="-25000" dirty="0" err="1">
                <a:latin typeface="Times New Roman" charset="0"/>
                <a:ea typeface="Times New Roman" charset="0"/>
                <a:cs typeface="Times New Roman" charset="0"/>
              </a:rPr>
              <a:t>n</a:t>
            </a: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a:p>
            <a:pPr>
              <a:lnSpc>
                <a:spcPct val="150000"/>
              </a:lnSpc>
            </a:pPr>
            <a:r>
              <a:rPr lang="zh-CN" altLang="en-US" b="1" spc="-15" dirty="0">
                <a:solidFill>
                  <a:srgbClr val="151FFF"/>
                </a:solidFill>
                <a:latin typeface="Times New Roman" charset="0"/>
                <a:ea typeface="Times New Roman" charset="0"/>
                <a:cs typeface="Times New Roman" charset="0"/>
              </a:rPr>
              <a:t>            联合分布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i="1" spc="-15" dirty="0">
                <a:latin typeface="Symbol" pitchFamily="2" charset="2"/>
                <a:ea typeface="Symbol Tiger Expert" charset="2"/>
                <a:cs typeface="Symbol Tiger Expert"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a:t>
            </a:r>
            <a:r>
              <a:rPr lang="zh-CN" altLang="en-US" b="1" spc="-15" dirty="0">
                <a:solidFill>
                  <a:srgbClr val="151FFF"/>
                </a:solidFill>
                <a:latin typeface="Times New Roman" charset="0"/>
                <a:ea typeface="Times New Roman" charset="0"/>
                <a:cs typeface="Times New Roman" charset="0"/>
              </a:rPr>
              <a:t>条件分布 </a:t>
            </a:r>
            <a:r>
              <a:rPr lang="en-US" altLang="zh-CN" b="1" spc="-15" dirty="0">
                <a:latin typeface="Times New Roman" charset="0"/>
                <a:ea typeface="Times New Roman" charset="0"/>
                <a:cs typeface="Times New Roman" charset="0"/>
              </a:rPr>
              <a:t>P</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(Z</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X,</a:t>
            </a:r>
            <a:r>
              <a:rPr lang="zh-CN" altLang="en-US" b="1" spc="-15" dirty="0">
                <a:latin typeface="Times New Roman" charset="0"/>
                <a:ea typeface="Times New Roman" charset="0"/>
                <a:cs typeface="Times New Roman" charset="0"/>
              </a:rPr>
              <a:t>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spc="-15" dirty="0">
                <a:latin typeface="Times New Roman" charset="0"/>
                <a:ea typeface="Times New Roman" charset="0"/>
                <a:cs typeface="Times New Roman" charset="0"/>
              </a:rPr>
              <a:t>)</a:t>
            </a:r>
          </a:p>
          <a:p>
            <a:pPr>
              <a:lnSpc>
                <a:spcPct val="150000"/>
              </a:lnSpc>
            </a:pPr>
            <a:r>
              <a:rPr lang="zh-CN" altLang="en-US" b="1" spc="-15" dirty="0">
                <a:solidFill>
                  <a:srgbClr val="C00000"/>
                </a:solidFill>
                <a:latin typeface="Times New Roman" charset="0"/>
                <a:ea typeface="Times New Roman" charset="0"/>
                <a:cs typeface="Times New Roman" charset="0"/>
              </a:rPr>
              <a:t>输出</a:t>
            </a:r>
            <a:r>
              <a:rPr lang="zh-CN" altLang="en-US" b="1" spc="-15" dirty="0">
                <a:latin typeface="Times New Roman" charset="0"/>
                <a:ea typeface="Times New Roman" charset="0"/>
                <a:cs typeface="Times New Roman" charset="0"/>
              </a:rPr>
              <a:t>：模型参数 </a:t>
            </a:r>
            <a:r>
              <a:rPr lang="en-US" altLang="zh-CN" b="1" i="1" spc="-15" dirty="0">
                <a:latin typeface="Symbol" pitchFamily="2" charset="2"/>
              </a:rPr>
              <a:t>q</a:t>
            </a:r>
            <a:r>
              <a:rPr lang="zh-CN" altLang="en-US" b="1" i="1" spc="-15" dirty="0">
                <a:latin typeface="Symbol Tiger Expert" charset="2"/>
                <a:ea typeface="Symbol Tiger Expert" charset="2"/>
                <a:cs typeface="Symbol Tiger Expert" charset="2"/>
              </a:rPr>
              <a:t> </a:t>
            </a:r>
            <a:r>
              <a:rPr lang="en-US" altLang="zh-CN" b="1" i="1" spc="-15" dirty="0">
                <a:latin typeface="Symbol Tiger Expert" charset="2"/>
                <a:ea typeface="Symbol Tiger Expert" charset="2"/>
                <a:cs typeface="Symbol Tiger Expert" charset="2"/>
              </a:rPr>
              <a:t>.</a:t>
            </a:r>
          </a:p>
          <a:p>
            <a:pPr>
              <a:lnSpc>
                <a:spcPct val="150000"/>
              </a:lnSpc>
            </a:pPr>
            <a:r>
              <a:rPr lang="zh-CN" altLang="en-US" b="1" spc="-15" dirty="0">
                <a:latin typeface="Times New Roman" charset="0"/>
                <a:ea typeface="Times New Roman" charset="0"/>
                <a:cs typeface="Times New Roman" charset="0"/>
              </a:rPr>
              <a:t>写出</a:t>
            </a:r>
            <a:r>
              <a:rPr lang="zh-CN" altLang="en-US" b="1" spc="-15" dirty="0">
                <a:solidFill>
                  <a:srgbClr val="151FFF"/>
                </a:solidFill>
                <a:latin typeface="Times New Roman" charset="0"/>
                <a:ea typeface="Times New Roman" charset="0"/>
                <a:cs typeface="Times New Roman" charset="0"/>
              </a:rPr>
              <a:t>似然函数</a:t>
            </a:r>
            <a:r>
              <a:rPr lang="zh-CN" altLang="en-US" b="1" spc="-15" dirty="0">
                <a:latin typeface="Times New Roman" charset="0"/>
                <a:ea typeface="Times New Roman" charset="0"/>
                <a:cs typeface="Times New Roman" charset="0"/>
              </a:rPr>
              <a:t>：</a:t>
            </a:r>
            <a:endParaRPr lang="en-US" altLang="zh-CN" b="1" spc="-15" dirty="0">
              <a:latin typeface="Times New Roman" charset="0"/>
              <a:ea typeface="Times New Roman" charset="0"/>
              <a:cs typeface="Times New Roman" charset="0"/>
            </a:endParaRPr>
          </a:p>
        </p:txBody>
      </p:sp>
      <p:sp>
        <p:nvSpPr>
          <p:cNvPr id="55" name="object 2"/>
          <p:cNvSpPr txBox="1">
            <a:spLocks noGrp="1"/>
          </p:cNvSpPr>
          <p:nvPr>
            <p:ph type="title"/>
          </p:nvPr>
        </p:nvSpPr>
        <p:spPr>
          <a:xfrm>
            <a:off x="183286" y="115027"/>
            <a:ext cx="8777427" cy="605125"/>
          </a:xfrm>
          <a:prstGeom prst="rect">
            <a:avLst/>
          </a:prstGeom>
        </p:spPr>
        <p:txBody>
          <a:bodyPr vert="horz" wrap="square" lIns="0" tIns="50633" rIns="0" bIns="0" rtlCol="0">
            <a:spAutoFit/>
          </a:bodyPr>
          <a:lstStyle/>
          <a:p>
            <a:pPr marL="34925">
              <a:lnSpc>
                <a:spcPct val="100000"/>
              </a:lnSpc>
            </a:pPr>
            <a:r>
              <a:rPr lang="en-US" altLang="zh-CN"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EM</a:t>
            </a:r>
            <a:r>
              <a:rPr lang="zh-CN" altLang="en-US" sz="3600" b="1" kern="1200" dirty="0">
                <a:solidFill>
                  <a:srgbClr val="16754D"/>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
              </a:rPr>
              <a:t>算法</a:t>
            </a:r>
            <a:endParaRPr sz="2800" dirty="0">
              <a:latin typeface="FangSong"/>
              <a:cs typeface="FangSong"/>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438400"/>
            <a:ext cx="2679700" cy="1347506"/>
          </a:xfrm>
          <a:prstGeom prst="rect">
            <a:avLst/>
          </a:prstGeom>
        </p:spPr>
      </p:pic>
      <p:sp>
        <p:nvSpPr>
          <p:cNvPr id="16" name="矩形 15"/>
          <p:cNvSpPr/>
          <p:nvPr/>
        </p:nvSpPr>
        <p:spPr>
          <a:xfrm>
            <a:off x="183286" y="3886200"/>
            <a:ext cx="6217514" cy="2585323"/>
          </a:xfrm>
          <a:prstGeom prst="rect">
            <a:avLst/>
          </a:prstGeom>
        </p:spPr>
        <p:txBody>
          <a:bodyPr wrap="square">
            <a:spAutoFit/>
          </a:bodyPr>
          <a:lstStyle/>
          <a:p>
            <a:pPr>
              <a:lnSpc>
                <a:spcPct val="150000"/>
              </a:lnSpc>
            </a:pPr>
            <a:r>
              <a:rPr lang="zh-CN" altLang="en-US" b="1" spc="-15" dirty="0">
                <a:solidFill>
                  <a:srgbClr val="151FFF"/>
                </a:solidFill>
                <a:latin typeface="Times New Roman" charset="0"/>
                <a:ea typeface="Times New Roman" charset="0"/>
                <a:cs typeface="Times New Roman" charset="0"/>
              </a:rPr>
              <a:t>迭代地进行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(1)</a:t>
            </a:r>
            <a:r>
              <a:rPr lang="zh-CN" altLang="en-US" b="1" spc="-15" dirty="0">
                <a:latin typeface="Times New Roman" charset="0"/>
                <a:ea typeface="Times New Roman" charset="0"/>
                <a:cs typeface="Times New Roman" charset="0"/>
              </a:rPr>
              <a:t> 构造 </a:t>
            </a:r>
            <a:r>
              <a:rPr lang="en-US" altLang="zh-CN" b="1" spc="-15" dirty="0">
                <a:latin typeface="Times New Roman" charset="0"/>
                <a:ea typeface="Times New Roman" charset="0"/>
                <a:cs typeface="Times New Roman" charset="0"/>
              </a:rPr>
              <a:t>L(</a:t>
            </a:r>
            <a:r>
              <a:rPr lang="en-US" altLang="zh-CN" b="1" i="1" spc="-15" dirty="0">
                <a:latin typeface="Symbol" pitchFamily="2" charset="2"/>
              </a:rPr>
              <a:t>q</a:t>
            </a:r>
            <a:r>
              <a:rPr lang="en-US" altLang="zh-CN" b="1" spc="-15" dirty="0">
                <a:latin typeface="Times New Roman" charset="0"/>
                <a:ea typeface="Times New Roman" charset="0"/>
                <a:cs typeface="Times New Roman" charset="0"/>
              </a:rPr>
              <a:t>)</a:t>
            </a:r>
            <a:r>
              <a:rPr lang="zh-CN" altLang="en-US" b="1" spc="-15" dirty="0">
                <a:latin typeface="Times New Roman" charset="0"/>
                <a:ea typeface="Times New Roman" charset="0"/>
                <a:cs typeface="Times New Roman" charset="0"/>
              </a:rPr>
              <a:t> 的一个</a:t>
            </a:r>
            <a:r>
              <a:rPr lang="zh-CN" altLang="en-US" b="1" spc="-15" dirty="0">
                <a:solidFill>
                  <a:srgbClr val="151FFF"/>
                </a:solidFill>
                <a:latin typeface="Times New Roman" charset="0"/>
                <a:ea typeface="Times New Roman" charset="0"/>
                <a:cs typeface="Times New Roman" charset="0"/>
              </a:rPr>
              <a:t>下界</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(lower-bound);</a:t>
            </a:r>
            <a:r>
              <a:rPr lang="zh-CN" altLang="en-US" b="1" spc="-15" dirty="0">
                <a:latin typeface="Times New Roman" charset="0"/>
                <a:ea typeface="Times New Roman" charset="0"/>
                <a:cs typeface="Times New Roman" charset="0"/>
              </a:rPr>
              <a:t> </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令：</a:t>
            </a:r>
            <a:endParaRPr lang="en-US" altLang="zh-CN" b="1" spc="-15" dirty="0">
              <a:latin typeface="Times New Roman" charset="0"/>
              <a:ea typeface="Times New Roman" charset="0"/>
              <a:cs typeface="Times New Roman" charset="0"/>
            </a:endParaRPr>
          </a:p>
          <a:p>
            <a:pPr>
              <a:lnSpc>
                <a:spcPct val="150000"/>
              </a:lnSpc>
            </a:pPr>
            <a:r>
              <a:rPr lang="en-US" altLang="zh-CN" b="1" spc="-15" dirty="0">
                <a:latin typeface="Times New Roman" charset="0"/>
                <a:ea typeface="Times New Roman" charset="0"/>
                <a:cs typeface="Times New Roman" charset="0"/>
              </a:rPr>
              <a:t>	</a:t>
            </a:r>
            <a:r>
              <a:rPr lang="zh-CN" altLang="en-US" b="1" spc="-15" dirty="0">
                <a:latin typeface="Times New Roman" charset="0"/>
                <a:ea typeface="Times New Roman" charset="0"/>
                <a:cs typeface="Times New Roman" charset="0"/>
              </a:rPr>
              <a:t>         </a:t>
            </a:r>
            <a:r>
              <a:rPr lang="en-US" altLang="zh-CN" b="1" spc="-15" dirty="0">
                <a:latin typeface="Times New Roman" charset="0"/>
                <a:ea typeface="Times New Roman" charset="0"/>
                <a:cs typeface="Times New Roman" charset="0"/>
              </a:rPr>
              <a:t>(2)</a:t>
            </a:r>
            <a:r>
              <a:rPr lang="zh-CN" altLang="en-US" b="1" spc="-15" dirty="0">
                <a:latin typeface="Times New Roman" charset="0"/>
                <a:ea typeface="Times New Roman" charset="0"/>
                <a:cs typeface="Times New Roman" charset="0"/>
              </a:rPr>
              <a:t> 对这个下界求最大化。</a:t>
            </a:r>
            <a:r>
              <a:rPr lang="en-US" altLang="zh-CN" b="1" spc="-15" dirty="0">
                <a:solidFill>
                  <a:srgbClr val="151FFF"/>
                </a:solidFill>
                <a:latin typeface="Times New Roman" charset="0"/>
                <a:ea typeface="Times New Roman" charset="0"/>
                <a:cs typeface="Times New Roman" charset="0"/>
              </a:rPr>
              <a:t>(MLE)</a:t>
            </a:r>
          </a:p>
          <a:p>
            <a:pPr>
              <a:lnSpc>
                <a:spcPct val="150000"/>
              </a:lnSpc>
            </a:pPr>
            <a:endParaRPr lang="en-US" altLang="zh-CN" b="1" spc="-15" dirty="0">
              <a:solidFill>
                <a:srgbClr val="151FFF"/>
              </a:solidFill>
              <a:latin typeface="Times New Roman" charset="0"/>
              <a:ea typeface="Times New Roman" charset="0"/>
              <a:cs typeface="Times New Roman" charset="0"/>
            </a:endParaRPr>
          </a:p>
          <a:p>
            <a:pPr>
              <a:lnSpc>
                <a:spcPct val="150000"/>
              </a:lnSpc>
            </a:pPr>
            <a:r>
              <a:rPr lang="zh-CN" altLang="en-US" dirty="0"/>
              <a:t>         </a:t>
            </a:r>
            <a:endParaRPr lang="en-US" altLang="zh-CN" dirty="0"/>
          </a:p>
          <a:p>
            <a:pPr>
              <a:lnSpc>
                <a:spcPct val="150000"/>
              </a:lnSpc>
            </a:pPr>
            <a:r>
              <a:rPr lang="zh-CN" altLang="en-US" dirty="0"/>
              <a:t>                           重复这个过程， 直到收敛到</a:t>
            </a:r>
            <a:r>
              <a:rPr lang="zh-CN" altLang="en-US" dirty="0">
                <a:solidFill>
                  <a:srgbClr val="151FFF"/>
                </a:solidFill>
              </a:rPr>
              <a:t>局部最大值</a:t>
            </a:r>
            <a:r>
              <a:rPr lang="zh-CN" altLang="en-US" dirty="0"/>
              <a:t>。 </a:t>
            </a:r>
          </a:p>
        </p:txBody>
      </p:sp>
      <p:sp>
        <p:nvSpPr>
          <p:cNvPr id="5" name="矩形 4"/>
          <p:cNvSpPr/>
          <p:nvPr/>
        </p:nvSpPr>
        <p:spPr>
          <a:xfrm>
            <a:off x="5757558" y="3980792"/>
            <a:ext cx="801501"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E-step</a:t>
            </a:r>
            <a:endParaRPr lang="zh-CN" altLang="en-US" dirty="0"/>
          </a:p>
        </p:txBody>
      </p:sp>
      <p:sp>
        <p:nvSpPr>
          <p:cNvPr id="19" name="矩形 18"/>
          <p:cNvSpPr/>
          <p:nvPr/>
        </p:nvSpPr>
        <p:spPr>
          <a:xfrm>
            <a:off x="5757558" y="4866041"/>
            <a:ext cx="865622" cy="369332"/>
          </a:xfrm>
          <a:prstGeom prst="rect">
            <a:avLst/>
          </a:prstGeom>
        </p:spPr>
        <p:txBody>
          <a:bodyPr wrap="none">
            <a:spAutoFit/>
          </a:bodyPr>
          <a:lstStyle/>
          <a:p>
            <a:r>
              <a:rPr lang="en-US" altLang="zh-CN" b="1" spc="-15" dirty="0">
                <a:solidFill>
                  <a:srgbClr val="C00000"/>
                </a:solidFill>
                <a:latin typeface="Times New Roman" charset="0"/>
                <a:ea typeface="Times New Roman" charset="0"/>
                <a:cs typeface="Times New Roman" charset="0"/>
              </a:rPr>
              <a:t>M-step</a:t>
            </a: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450" y="4434874"/>
            <a:ext cx="2336800" cy="3019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5285520"/>
            <a:ext cx="4009571" cy="652721"/>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599" y="2437543"/>
            <a:ext cx="3563629" cy="1595942"/>
          </a:xfrm>
          <a:prstGeom prst="rect">
            <a:avLst/>
          </a:prstGeom>
        </p:spPr>
      </p:pic>
      <p:sp>
        <p:nvSpPr>
          <p:cNvPr id="11" name="矩形 10"/>
          <p:cNvSpPr/>
          <p:nvPr/>
        </p:nvSpPr>
        <p:spPr>
          <a:xfrm>
            <a:off x="6386512" y="4394661"/>
            <a:ext cx="2115431" cy="369332"/>
          </a:xfrm>
          <a:prstGeom prst="rect">
            <a:avLst/>
          </a:prstGeom>
          <a:solidFill>
            <a:srgbClr val="FFFF00"/>
          </a:solidFill>
        </p:spPr>
        <p:txBody>
          <a:bodyPr wrap="square">
            <a:spAutoFit/>
          </a:bodyPr>
          <a:lstStyle/>
          <a:p>
            <a:r>
              <a:rPr lang="zh-CN" altLang="en-US" b="1" i="1" dirty="0">
                <a:solidFill>
                  <a:srgbClr val="C00000"/>
                </a:solidFill>
                <a:latin typeface="Times New Roman" charset="0"/>
                <a:ea typeface="Times New Roman" charset="0"/>
                <a:cs typeface="Times New Roman" charset="0"/>
              </a:rPr>
              <a:t>固定了参数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pitchFamily="2" charset="2"/>
                <a:ea typeface="Symbol Tiger Expert" charset="2"/>
                <a:cs typeface="Symbol Tiger Expert" charset="2"/>
              </a:rPr>
              <a:t>求</a:t>
            </a:r>
            <a:r>
              <a:rPr lang="zh-CN" altLang="en-US" b="1" i="1" dirty="0">
                <a:solidFill>
                  <a:srgbClr val="C00000"/>
                </a:solidFill>
                <a:latin typeface="Times New Roman" charset="0"/>
                <a:ea typeface="Times New Roman" charset="0"/>
                <a:cs typeface="Times New Roman" charset="0"/>
              </a:rPr>
              <a:t> </a:t>
            </a:r>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endParaRPr lang="zh-CN" altLang="en-US" b="1" baseline="-25000" dirty="0">
              <a:solidFill>
                <a:srgbClr val="C00000"/>
              </a:solidFill>
              <a:latin typeface="Times New Roman" charset="0"/>
              <a:ea typeface="Times New Roman" charset="0"/>
              <a:cs typeface="Times New Roman" charset="0"/>
            </a:endParaRPr>
          </a:p>
        </p:txBody>
      </p:sp>
      <p:sp>
        <p:nvSpPr>
          <p:cNvPr id="13" name="矩形 12">
            <a:extLst>
              <a:ext uri="{FF2B5EF4-FFF2-40B4-BE49-F238E27FC236}">
                <a16:creationId xmlns:a16="http://schemas.microsoft.com/office/drawing/2014/main" id="{AA77EE15-6E90-4648-AF5B-5DEB20DA21C7}"/>
              </a:ext>
            </a:extLst>
          </p:cNvPr>
          <p:cNvSpPr/>
          <p:nvPr/>
        </p:nvSpPr>
        <p:spPr>
          <a:xfrm>
            <a:off x="6400800" y="5340759"/>
            <a:ext cx="2101144" cy="369332"/>
          </a:xfrm>
          <a:prstGeom prst="rect">
            <a:avLst/>
          </a:prstGeom>
          <a:solidFill>
            <a:srgbClr val="FFFF00"/>
          </a:solidFill>
        </p:spPr>
        <p:txBody>
          <a:bodyPr wrap="square">
            <a:spAutoFit/>
          </a:bodyPr>
          <a:lstStyle/>
          <a:p>
            <a:r>
              <a:rPr lang="zh-CN" altLang="en-US" b="1" i="1" dirty="0">
                <a:solidFill>
                  <a:srgbClr val="C00000"/>
                </a:solidFill>
                <a:latin typeface="Times New Roman" charset="0"/>
                <a:ea typeface="Times New Roman" charset="0"/>
                <a:cs typeface="Times New Roman" charset="0"/>
              </a:rPr>
              <a:t>固定了</a:t>
            </a:r>
            <a:r>
              <a:rPr lang="en-US" altLang="zh-CN" b="1" i="1" dirty="0">
                <a:solidFill>
                  <a:srgbClr val="C00000"/>
                </a:solidFill>
                <a:latin typeface="Times New Roman" charset="0"/>
                <a:ea typeface="Times New Roman" charset="0"/>
                <a:cs typeface="Times New Roman" charset="0"/>
              </a:rPr>
              <a:t>Q</a:t>
            </a:r>
            <a:r>
              <a:rPr lang="en-US" altLang="zh-CN" b="1" i="1" baseline="-25000" dirty="0">
                <a:solidFill>
                  <a:srgbClr val="C00000"/>
                </a:solidFill>
                <a:latin typeface="Times New Roman" charset="0"/>
                <a:ea typeface="Times New Roman" charset="0"/>
                <a:cs typeface="Times New Roman" charset="0"/>
              </a:rPr>
              <a:t>i</a:t>
            </a:r>
            <a:r>
              <a:rPr lang="zh-CN" altLang="en-US" b="1" i="1" baseline="-25000" dirty="0">
                <a:solidFill>
                  <a:srgbClr val="C00000"/>
                </a:solidFill>
                <a:latin typeface="Times New Roman" charset="0"/>
                <a:ea typeface="Times New Roman" charset="0"/>
                <a:cs typeface="Times New Roman" charset="0"/>
              </a:rPr>
              <a:t> </a:t>
            </a:r>
            <a:r>
              <a:rPr lang="zh-CN" altLang="en-US" b="1" i="1" dirty="0">
                <a:solidFill>
                  <a:srgbClr val="C00000"/>
                </a:solidFill>
                <a:latin typeface="Times New Roman" charset="0"/>
                <a:ea typeface="Times New Roman" charset="0"/>
                <a:cs typeface="Times New Roman" charset="0"/>
              </a:rPr>
              <a:t>求参数 </a:t>
            </a:r>
            <a:r>
              <a:rPr lang="en-US" altLang="zh-CN" b="1" spc="-15" dirty="0">
                <a:solidFill>
                  <a:srgbClr val="C00000"/>
                </a:solidFill>
                <a:latin typeface="Symbol" pitchFamily="2" charset="2"/>
                <a:ea typeface="Symbol Tiger Expert" charset="2"/>
                <a:cs typeface="Symbol Tiger Expert" charset="2"/>
              </a:rPr>
              <a:t>q</a:t>
            </a:r>
            <a:r>
              <a:rPr lang="zh-CN" altLang="en-US" b="1" spc="-15" dirty="0">
                <a:solidFill>
                  <a:srgbClr val="C00000"/>
                </a:solidFill>
                <a:latin typeface="Symbol Tiger Expert" charset="2"/>
                <a:ea typeface="Symbol Tiger Expert" charset="2"/>
                <a:cs typeface="Symbol Tiger Expert" charset="2"/>
              </a:rPr>
              <a:t> </a:t>
            </a:r>
            <a:endParaRPr lang="zh-CN" altLang="en-US" b="1" baseline="-25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634580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2079434" y="5228676"/>
            <a:ext cx="4439412" cy="894588"/>
          </a:xfrm>
          <a:prstGeom prst="rect">
            <a:avLst/>
          </a:prstGeom>
          <a:blipFill>
            <a:blip r:embed="rId3" cstate="print"/>
            <a:stretch>
              <a:fillRect/>
            </a:stretch>
          </a:blipFill>
        </p:spPr>
        <p:txBody>
          <a:bodyPr wrap="square" lIns="0" tIns="0" rIns="0" bIns="0" rtlCol="0"/>
          <a:lstStyle/>
          <a:p>
            <a:endParaRPr/>
          </a:p>
        </p:txBody>
      </p:sp>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朴素贝叶斯</a:t>
            </a:r>
            <a:r>
              <a:rPr sz="2800" spc="-30" dirty="0">
                <a:latin typeface="FangSong"/>
                <a:cs typeface="FangSong"/>
              </a:rPr>
              <a:t>分类器</a:t>
            </a:r>
            <a:r>
              <a:rPr sz="2800" spc="-420" dirty="0">
                <a:latin typeface="FangSong"/>
                <a:cs typeface="FangSong"/>
              </a:rPr>
              <a:t> </a:t>
            </a:r>
            <a:r>
              <a:rPr spc="-5" dirty="0"/>
              <a:t>(n</a:t>
            </a:r>
            <a:r>
              <a:rPr dirty="0"/>
              <a:t>a</a:t>
            </a:r>
            <a:r>
              <a:rPr spc="-10" dirty="0"/>
              <a:t>ïv</a:t>
            </a:r>
            <a:r>
              <a:rPr dirty="0"/>
              <a:t>e</a:t>
            </a:r>
            <a:r>
              <a:rPr spc="-15" dirty="0"/>
              <a:t> </a:t>
            </a:r>
            <a:r>
              <a:rPr spc="-10" dirty="0"/>
              <a:t>B</a:t>
            </a:r>
            <a:r>
              <a:rPr spc="-20" dirty="0"/>
              <a:t>a</a:t>
            </a:r>
            <a:r>
              <a:rPr spc="-10" dirty="0"/>
              <a:t>ye</a:t>
            </a:r>
            <a:r>
              <a:rPr dirty="0"/>
              <a:t>s</a:t>
            </a:r>
            <a:r>
              <a:rPr spc="-25" dirty="0"/>
              <a:t> </a:t>
            </a:r>
            <a:r>
              <a:rPr dirty="0"/>
              <a:t>cl</a:t>
            </a:r>
            <a:r>
              <a:rPr spc="-15" dirty="0"/>
              <a:t>a</a:t>
            </a:r>
            <a:r>
              <a:rPr dirty="0"/>
              <a:t>ssif</a:t>
            </a:r>
            <a:r>
              <a:rPr spc="-20" dirty="0"/>
              <a:t>i</a:t>
            </a:r>
            <a:r>
              <a:rPr spc="-10" dirty="0"/>
              <a:t>e</a:t>
            </a:r>
            <a:r>
              <a:rPr dirty="0"/>
              <a:t>r)</a:t>
            </a:r>
            <a:endParaRPr sz="2800">
              <a:latin typeface="FangSong"/>
              <a:cs typeface="FangSong"/>
            </a:endParaRPr>
          </a:p>
        </p:txBody>
      </p:sp>
      <p:sp>
        <p:nvSpPr>
          <p:cNvPr id="3" name="object 3"/>
          <p:cNvSpPr/>
          <p:nvPr/>
        </p:nvSpPr>
        <p:spPr>
          <a:xfrm>
            <a:off x="3057905" y="1268730"/>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4" name="object 4"/>
          <p:cNvSpPr txBox="1"/>
          <p:nvPr/>
        </p:nvSpPr>
        <p:spPr>
          <a:xfrm>
            <a:off x="4600194" y="1159521"/>
            <a:ext cx="3837304" cy="1042035"/>
          </a:xfrm>
          <a:prstGeom prst="rect">
            <a:avLst/>
          </a:prstGeom>
        </p:spPr>
        <p:txBody>
          <a:bodyPr vert="horz" wrap="square" lIns="0" tIns="0" rIns="0" bIns="0" rtlCol="0">
            <a:spAutoFit/>
          </a:bodyPr>
          <a:lstStyle/>
          <a:p>
            <a:pPr marL="12700" marR="5080">
              <a:lnSpc>
                <a:spcPts val="2340"/>
              </a:lnSpc>
            </a:pPr>
            <a:r>
              <a:rPr sz="2000" dirty="0">
                <a:solidFill>
                  <a:srgbClr val="0000FF"/>
                </a:solidFill>
                <a:latin typeface="FangSong"/>
                <a:cs typeface="FangSong"/>
              </a:rPr>
              <a:t>主要障</a:t>
            </a:r>
            <a:r>
              <a:rPr sz="2000" spc="-15" dirty="0">
                <a:solidFill>
                  <a:srgbClr val="0000FF"/>
                </a:solidFill>
                <a:latin typeface="FangSong"/>
                <a:cs typeface="FangSong"/>
              </a:rPr>
              <a:t>碍</a:t>
            </a:r>
            <a:r>
              <a:rPr sz="2000" dirty="0">
                <a:solidFill>
                  <a:srgbClr val="0000FF"/>
                </a:solidFill>
                <a:latin typeface="FangSong"/>
                <a:cs typeface="FangSong"/>
              </a:rPr>
              <a:t>：</a:t>
            </a:r>
            <a:r>
              <a:rPr sz="2000" spc="-15" dirty="0">
                <a:solidFill>
                  <a:srgbClr val="0000FF"/>
                </a:solidFill>
                <a:latin typeface="FangSong"/>
                <a:cs typeface="FangSong"/>
              </a:rPr>
              <a:t>所</a:t>
            </a:r>
            <a:r>
              <a:rPr sz="2000" dirty="0">
                <a:solidFill>
                  <a:srgbClr val="0000FF"/>
                </a:solidFill>
                <a:latin typeface="FangSong"/>
                <a:cs typeface="FangSong"/>
              </a:rPr>
              <a:t>有属性</a:t>
            </a:r>
            <a:r>
              <a:rPr sz="2000" spc="-15" dirty="0">
                <a:solidFill>
                  <a:srgbClr val="0000FF"/>
                </a:solidFill>
                <a:latin typeface="FangSong"/>
                <a:cs typeface="FangSong"/>
              </a:rPr>
              <a:t>上</a:t>
            </a:r>
            <a:r>
              <a:rPr sz="2000" dirty="0">
                <a:solidFill>
                  <a:srgbClr val="0000FF"/>
                </a:solidFill>
                <a:latin typeface="FangSong"/>
                <a:cs typeface="FangSong"/>
              </a:rPr>
              <a:t>的</a:t>
            </a:r>
            <a:r>
              <a:rPr sz="2000" spc="-15" dirty="0">
                <a:solidFill>
                  <a:srgbClr val="0000FF"/>
                </a:solidFill>
                <a:latin typeface="FangSong"/>
                <a:cs typeface="FangSong"/>
              </a:rPr>
              <a:t>联</a:t>
            </a:r>
            <a:r>
              <a:rPr sz="2000" dirty="0">
                <a:solidFill>
                  <a:srgbClr val="0000FF"/>
                </a:solidFill>
                <a:latin typeface="FangSong"/>
                <a:cs typeface="FangSong"/>
              </a:rPr>
              <a:t>合概率 难以从</a:t>
            </a:r>
            <a:r>
              <a:rPr sz="2000" spc="-15" dirty="0">
                <a:solidFill>
                  <a:srgbClr val="0000FF"/>
                </a:solidFill>
                <a:latin typeface="FangSong"/>
                <a:cs typeface="FangSong"/>
              </a:rPr>
              <a:t>有</a:t>
            </a:r>
            <a:r>
              <a:rPr sz="2000" dirty="0">
                <a:solidFill>
                  <a:srgbClr val="0000FF"/>
                </a:solidFill>
                <a:latin typeface="FangSong"/>
                <a:cs typeface="FangSong"/>
              </a:rPr>
              <a:t>限</a:t>
            </a:r>
            <a:r>
              <a:rPr sz="2000" spc="-15" dirty="0">
                <a:solidFill>
                  <a:srgbClr val="0000FF"/>
                </a:solidFill>
                <a:latin typeface="FangSong"/>
                <a:cs typeface="FangSong"/>
              </a:rPr>
              <a:t>训</a:t>
            </a:r>
            <a:r>
              <a:rPr sz="2000" dirty="0">
                <a:solidFill>
                  <a:srgbClr val="0000FF"/>
                </a:solidFill>
                <a:latin typeface="FangSong"/>
                <a:cs typeface="FangSong"/>
              </a:rPr>
              <a:t>练样本</a:t>
            </a:r>
            <a:r>
              <a:rPr sz="2000" spc="-15" dirty="0">
                <a:solidFill>
                  <a:srgbClr val="0000FF"/>
                </a:solidFill>
                <a:latin typeface="FangSong"/>
                <a:cs typeface="FangSong"/>
              </a:rPr>
              <a:t>估</a:t>
            </a:r>
            <a:r>
              <a:rPr sz="2000" dirty="0">
                <a:solidFill>
                  <a:srgbClr val="0000FF"/>
                </a:solidFill>
                <a:latin typeface="FangSong"/>
                <a:cs typeface="FangSong"/>
              </a:rPr>
              <a:t>计</a:t>
            </a:r>
            <a:r>
              <a:rPr sz="2000" spc="-15" dirty="0">
                <a:solidFill>
                  <a:srgbClr val="0000FF"/>
                </a:solidFill>
                <a:latin typeface="FangSong"/>
                <a:cs typeface="FangSong"/>
              </a:rPr>
              <a:t>获得</a:t>
            </a:r>
            <a:endParaRPr sz="2000" dirty="0">
              <a:latin typeface="FangSong"/>
              <a:cs typeface="FangSong"/>
            </a:endParaRPr>
          </a:p>
          <a:p>
            <a:pPr marL="810895">
              <a:lnSpc>
                <a:spcPct val="100000"/>
              </a:lnSpc>
              <a:spcBef>
                <a:spcPts val="1425"/>
              </a:spcBef>
            </a:pPr>
            <a:r>
              <a:rPr sz="1800" dirty="0">
                <a:solidFill>
                  <a:srgbClr val="0000FF"/>
                </a:solidFill>
                <a:latin typeface="FangSong"/>
                <a:cs typeface="FangSong"/>
              </a:rPr>
              <a:t>组合爆炸；样本稀疏</a:t>
            </a:r>
            <a:endParaRPr sz="1800" dirty="0">
              <a:latin typeface="FangSong"/>
              <a:cs typeface="FangSong"/>
            </a:endParaRPr>
          </a:p>
        </p:txBody>
      </p:sp>
      <p:sp>
        <p:nvSpPr>
          <p:cNvPr id="5" name="object 5"/>
          <p:cNvSpPr txBox="1"/>
          <p:nvPr/>
        </p:nvSpPr>
        <p:spPr>
          <a:xfrm>
            <a:off x="823366" y="2574321"/>
            <a:ext cx="4292600" cy="330200"/>
          </a:xfrm>
          <a:prstGeom prst="rect">
            <a:avLst/>
          </a:prstGeom>
        </p:spPr>
        <p:txBody>
          <a:bodyPr vert="horz" wrap="square" lIns="0" tIns="0" rIns="0" bIns="0" rtlCol="0">
            <a:spAutoFit/>
          </a:bodyPr>
          <a:lstStyle/>
          <a:p>
            <a:pPr marL="12700">
              <a:lnSpc>
                <a:spcPct val="100000"/>
              </a:lnSpc>
            </a:pPr>
            <a:r>
              <a:rPr sz="2400" dirty="0">
                <a:solidFill>
                  <a:srgbClr val="FF0000"/>
                </a:solidFill>
                <a:latin typeface="FangSong"/>
                <a:cs typeface="FangSong"/>
              </a:rPr>
              <a:t>基本思路：假定属性相互独立？</a:t>
            </a:r>
            <a:endParaRPr sz="2400">
              <a:latin typeface="FangSong"/>
              <a:cs typeface="FangSong"/>
            </a:endParaRPr>
          </a:p>
        </p:txBody>
      </p:sp>
      <p:sp>
        <p:nvSpPr>
          <p:cNvPr id="6" name="object 6"/>
          <p:cNvSpPr/>
          <p:nvPr/>
        </p:nvSpPr>
        <p:spPr>
          <a:xfrm>
            <a:off x="1496567" y="2988564"/>
            <a:ext cx="6048756" cy="122529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149597" y="4297989"/>
            <a:ext cx="4363720" cy="312420"/>
          </a:xfrm>
          <a:prstGeom prst="rect">
            <a:avLst/>
          </a:prstGeom>
        </p:spPr>
        <p:txBody>
          <a:bodyPr vert="horz" wrap="square" lIns="0" tIns="0" rIns="0" bIns="0" rtlCol="0">
            <a:spAutoFit/>
          </a:bodyPr>
          <a:lstStyle/>
          <a:p>
            <a:pPr marL="12700">
              <a:lnSpc>
                <a:spcPct val="100000"/>
              </a:lnSpc>
            </a:pPr>
            <a:r>
              <a:rPr sz="1800" i="1" dirty="0">
                <a:latin typeface="Palatino Linotype"/>
                <a:cs typeface="Palatino Linotype"/>
              </a:rPr>
              <a:t>d</a:t>
            </a:r>
            <a:r>
              <a:rPr sz="1800" i="1" spc="185" dirty="0">
                <a:latin typeface="Palatino Linotype"/>
                <a:cs typeface="Palatino Linotype"/>
              </a:rPr>
              <a:t> </a:t>
            </a:r>
            <a:r>
              <a:rPr sz="1800" dirty="0">
                <a:latin typeface="FangSong"/>
                <a:cs typeface="FangSong"/>
              </a:rPr>
              <a:t>为属性数，</a:t>
            </a:r>
            <a:r>
              <a:rPr sz="1800" i="1" dirty="0">
                <a:latin typeface="Palatino Linotype"/>
                <a:cs typeface="Palatino Linotype"/>
              </a:rPr>
              <a:t>x</a:t>
            </a:r>
            <a:r>
              <a:rPr sz="1800" i="1" spc="-7" baseline="-20833" dirty="0">
                <a:latin typeface="Palatino Linotype"/>
                <a:cs typeface="Palatino Linotype"/>
              </a:rPr>
              <a:t>i</a:t>
            </a:r>
            <a:r>
              <a:rPr sz="1800" i="1" spc="195" baseline="-20833" dirty="0">
                <a:latin typeface="Palatino Linotype"/>
                <a:cs typeface="Palatino Linotype"/>
              </a:rPr>
              <a:t> </a:t>
            </a:r>
            <a:r>
              <a:rPr sz="1800" dirty="0">
                <a:latin typeface="FangSong"/>
                <a:cs typeface="FangSong"/>
              </a:rPr>
              <a:t>为</a:t>
            </a:r>
            <a:r>
              <a:rPr sz="1800" spc="-265" dirty="0">
                <a:latin typeface="FangSong"/>
                <a:cs typeface="FangSong"/>
              </a:rPr>
              <a:t> </a:t>
            </a:r>
            <a:r>
              <a:rPr sz="1800" b="1" i="1" dirty="0">
                <a:latin typeface="Palatino Linotype"/>
                <a:cs typeface="Palatino Linotype"/>
              </a:rPr>
              <a:t>x</a:t>
            </a:r>
            <a:r>
              <a:rPr sz="1800" b="1" i="1" spc="185" dirty="0">
                <a:latin typeface="Palatino Linotype"/>
                <a:cs typeface="Palatino Linotype"/>
              </a:rPr>
              <a:t> </a:t>
            </a:r>
            <a:r>
              <a:rPr sz="1800" dirty="0">
                <a:latin typeface="FangSong"/>
                <a:cs typeface="FangSong"/>
              </a:rPr>
              <a:t>在第</a:t>
            </a:r>
            <a:r>
              <a:rPr sz="1800" spc="-265" dirty="0">
                <a:latin typeface="FangSong"/>
                <a:cs typeface="FangSong"/>
              </a:rPr>
              <a:t> </a:t>
            </a:r>
            <a:r>
              <a:rPr sz="1800" i="1" spc="-5" dirty="0">
                <a:latin typeface="Palatino Linotype"/>
                <a:cs typeface="Palatino Linotype"/>
              </a:rPr>
              <a:t>i</a:t>
            </a:r>
            <a:r>
              <a:rPr sz="1800" i="1" spc="190" dirty="0">
                <a:latin typeface="Palatino Linotype"/>
                <a:cs typeface="Palatino Linotype"/>
              </a:rPr>
              <a:t> </a:t>
            </a:r>
            <a:r>
              <a:rPr sz="1800" dirty="0">
                <a:latin typeface="FangSong"/>
                <a:cs typeface="FangSong"/>
              </a:rPr>
              <a:t>个属性上的取值</a:t>
            </a:r>
            <a:endParaRPr sz="1800">
              <a:latin typeface="FangSong"/>
              <a:cs typeface="FangSong"/>
            </a:endParaRPr>
          </a:p>
        </p:txBody>
      </p:sp>
      <p:sp>
        <p:nvSpPr>
          <p:cNvPr id="8" name="object 8"/>
          <p:cNvSpPr txBox="1"/>
          <p:nvPr/>
        </p:nvSpPr>
        <p:spPr>
          <a:xfrm>
            <a:off x="1525875" y="4781778"/>
            <a:ext cx="2569845" cy="280035"/>
          </a:xfrm>
          <a:prstGeom prst="rect">
            <a:avLst/>
          </a:prstGeom>
        </p:spPr>
        <p:txBody>
          <a:bodyPr vert="horz" wrap="square" lIns="0" tIns="0" rIns="0" bIns="0" rtlCol="0">
            <a:spAutoFit/>
          </a:bodyPr>
          <a:lstStyle/>
          <a:p>
            <a:pPr marL="12700">
              <a:lnSpc>
                <a:spcPct val="100000"/>
              </a:lnSpc>
            </a:pPr>
            <a:r>
              <a:rPr sz="2000" dirty="0">
                <a:latin typeface="FangSong"/>
                <a:cs typeface="FangSong"/>
              </a:rPr>
              <a:t>对所</a:t>
            </a:r>
            <a:r>
              <a:rPr sz="2000" spc="5" dirty="0">
                <a:latin typeface="FangSong"/>
                <a:cs typeface="FangSong"/>
              </a:rPr>
              <a:t>有</a:t>
            </a:r>
            <a:r>
              <a:rPr sz="2000" spc="-10" dirty="0">
                <a:latin typeface="FangSong"/>
                <a:cs typeface="FangSong"/>
              </a:rPr>
              <a:t>类</a:t>
            </a:r>
            <a:r>
              <a:rPr sz="2000" dirty="0">
                <a:latin typeface="FangSong"/>
                <a:cs typeface="FangSong"/>
              </a:rPr>
              <a:t>别</a:t>
            </a:r>
            <a:r>
              <a:rPr sz="2000" spc="-10" dirty="0">
                <a:latin typeface="FangSong"/>
                <a:cs typeface="FangSong"/>
              </a:rPr>
              <a:t>相</a:t>
            </a:r>
            <a:r>
              <a:rPr sz="2000" dirty="0">
                <a:latin typeface="FangSong"/>
                <a:cs typeface="FangSong"/>
              </a:rPr>
              <a:t>同，</a:t>
            </a:r>
            <a:r>
              <a:rPr sz="2000" spc="5" dirty="0">
                <a:latin typeface="FangSong"/>
                <a:cs typeface="FangSong"/>
              </a:rPr>
              <a:t>于</a:t>
            </a:r>
            <a:r>
              <a:rPr sz="2000" dirty="0">
                <a:latin typeface="FangSong"/>
                <a:cs typeface="FangSong"/>
              </a:rPr>
              <a:t>是</a:t>
            </a:r>
            <a:endParaRPr sz="2000">
              <a:latin typeface="FangSong"/>
              <a:cs typeface="FangSong"/>
            </a:endParaRPr>
          </a:p>
        </p:txBody>
      </p:sp>
      <p:sp>
        <p:nvSpPr>
          <p:cNvPr id="9" name="object 9"/>
          <p:cNvSpPr/>
          <p:nvPr/>
        </p:nvSpPr>
        <p:spPr>
          <a:xfrm>
            <a:off x="829055" y="4781778"/>
            <a:ext cx="667512" cy="381000"/>
          </a:xfrm>
          <a:prstGeom prst="rect">
            <a:avLst/>
          </a:prstGeom>
          <a:blipFill>
            <a:blip r:embed="rId5" cstate="print"/>
            <a:stretch>
              <a:fillRect/>
            </a:stretch>
          </a:blipFill>
        </p:spPr>
        <p:txBody>
          <a:bodyPr wrap="square" lIns="0" tIns="0" rIns="0" bIns="0" rtlCol="0"/>
          <a:lstStyle/>
          <a:p>
            <a:endParaRPr/>
          </a:p>
        </p:txBody>
      </p:sp>
      <p:sp>
        <p:nvSpPr>
          <p:cNvPr id="11" name="矩形 10"/>
          <p:cNvSpPr/>
          <p:nvPr/>
        </p:nvSpPr>
        <p:spPr>
          <a:xfrm>
            <a:off x="6705600" y="5214397"/>
            <a:ext cx="1967251" cy="1107996"/>
          </a:xfrm>
          <a:prstGeom prst="rect">
            <a:avLst/>
          </a:prstGeom>
        </p:spPr>
        <p:txBody>
          <a:bodyPr wrap="square">
            <a:spAutoFit/>
          </a:bodyPr>
          <a:lstStyle/>
          <a:p>
            <a:pPr marL="0" lvl="1"/>
            <a:r>
              <a:rPr kumimoji="1" lang="zh-CN" altLang="en-US" sz="2200" b="1" dirty="0">
                <a:solidFill>
                  <a:srgbClr val="C00000"/>
                </a:solidFill>
              </a:rPr>
              <a:t>这就是朴素贝叶斯分类器的表达式子</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92302" y="1280694"/>
            <a:ext cx="7384898" cy="1933863"/>
          </a:xfrm>
          <a:prstGeom prst="rect">
            <a:avLst/>
          </a:prstGeom>
        </p:spPr>
        <p:txBody>
          <a:bodyPr vert="horz" wrap="square" lIns="0" tIns="0" rIns="0" bIns="0" rtlCol="0">
            <a:spAutoFit/>
          </a:bodyPr>
          <a:lstStyle/>
          <a:p>
            <a:pPr marL="12700">
              <a:lnSpc>
                <a:spcPct val="100000"/>
              </a:lnSpc>
            </a:pPr>
            <a:r>
              <a:rPr sz="2000" dirty="0">
                <a:latin typeface="Wingdings"/>
                <a:cs typeface="Wingdings"/>
              </a:rPr>
              <a:t></a:t>
            </a:r>
            <a:r>
              <a:rPr sz="2000" spc="-1090" dirty="0">
                <a:latin typeface="Wingdings"/>
                <a:cs typeface="Wingdings"/>
              </a:rPr>
              <a:t> </a:t>
            </a:r>
            <a:r>
              <a:rPr sz="2000" spc="10" dirty="0">
                <a:latin typeface="FangSong"/>
                <a:cs typeface="FangSong"/>
              </a:rPr>
              <a:t>估</a:t>
            </a:r>
            <a:r>
              <a:rPr sz="2000" dirty="0">
                <a:latin typeface="FangSong"/>
                <a:cs typeface="FangSong"/>
              </a:rPr>
              <a:t>计</a:t>
            </a:r>
            <a:r>
              <a:rPr sz="2000" spc="-320" dirty="0">
                <a:latin typeface="FangSong"/>
                <a:cs typeface="FangSong"/>
              </a:rPr>
              <a:t> </a:t>
            </a:r>
            <a:r>
              <a:rPr sz="2000" i="1" dirty="0">
                <a:latin typeface="Palatino Linotype"/>
                <a:cs typeface="Palatino Linotype"/>
              </a:rPr>
              <a:t>P(c</a:t>
            </a:r>
            <a:r>
              <a:rPr sz="2000" i="1" spc="5" dirty="0">
                <a:latin typeface="Palatino Linotype"/>
                <a:cs typeface="Palatino Linotype"/>
              </a:rPr>
              <a:t>)</a:t>
            </a:r>
            <a:r>
              <a:rPr sz="2000" dirty="0">
                <a:latin typeface="Verdana"/>
                <a:cs typeface="Verdana"/>
              </a:rPr>
              <a:t>:</a:t>
            </a:r>
          </a:p>
          <a:p>
            <a:pPr>
              <a:lnSpc>
                <a:spcPct val="100000"/>
              </a:lnSpc>
              <a:spcBef>
                <a:spcPts val="40"/>
              </a:spcBef>
            </a:pPr>
            <a:endParaRPr sz="2400" dirty="0">
              <a:latin typeface="Times New Roman"/>
              <a:cs typeface="Times New Roman"/>
            </a:endParaRPr>
          </a:p>
          <a:p>
            <a:pPr marL="37465">
              <a:lnSpc>
                <a:spcPct val="100000"/>
              </a:lnSpc>
            </a:pPr>
            <a:r>
              <a:rPr sz="2000" dirty="0">
                <a:latin typeface="Wingdings"/>
                <a:cs typeface="Wingdings"/>
              </a:rPr>
              <a:t></a:t>
            </a:r>
            <a:r>
              <a:rPr sz="2000" spc="-1090" dirty="0">
                <a:latin typeface="Wingdings"/>
                <a:cs typeface="Wingdings"/>
              </a:rPr>
              <a:t> </a:t>
            </a:r>
            <a:r>
              <a:rPr sz="2000" spc="10" dirty="0">
                <a:latin typeface="FangSong"/>
                <a:cs typeface="FangSong"/>
              </a:rPr>
              <a:t>估</a:t>
            </a:r>
            <a:r>
              <a:rPr sz="2000" dirty="0">
                <a:latin typeface="FangSong"/>
                <a:cs typeface="FangSong"/>
              </a:rPr>
              <a:t>计</a:t>
            </a:r>
            <a:r>
              <a:rPr sz="2000" spc="-320" dirty="0">
                <a:latin typeface="FangSong"/>
                <a:cs typeface="FangSong"/>
              </a:rPr>
              <a:t> </a:t>
            </a:r>
            <a:r>
              <a:rPr sz="2000" i="1" dirty="0">
                <a:latin typeface="Palatino Linotype"/>
                <a:cs typeface="Palatino Linotype"/>
              </a:rPr>
              <a:t>P</a:t>
            </a:r>
            <a:r>
              <a:rPr sz="2000" i="1" spc="5" dirty="0">
                <a:latin typeface="Palatino Linotype"/>
                <a:cs typeface="Palatino Linotype"/>
              </a:rPr>
              <a:t>(</a:t>
            </a:r>
            <a:r>
              <a:rPr sz="2000" b="1" i="1" spc="5" dirty="0">
                <a:latin typeface="Palatino Linotype"/>
                <a:cs typeface="Palatino Linotype"/>
              </a:rPr>
              <a:t>x</a:t>
            </a:r>
            <a:r>
              <a:rPr sz="2000" i="1" spc="5" dirty="0">
                <a:latin typeface="Palatino Linotype"/>
                <a:cs typeface="Palatino Linotype"/>
              </a:rPr>
              <a:t>|</a:t>
            </a:r>
            <a:r>
              <a:rPr sz="2000" i="1" dirty="0">
                <a:latin typeface="Palatino Linotype"/>
                <a:cs typeface="Palatino Linotype"/>
              </a:rPr>
              <a:t>c)</a:t>
            </a:r>
            <a:r>
              <a:rPr sz="2000" dirty="0">
                <a:latin typeface="Verdana"/>
                <a:cs typeface="Verdana"/>
              </a:rPr>
              <a:t>:</a:t>
            </a:r>
          </a:p>
          <a:p>
            <a:pPr>
              <a:lnSpc>
                <a:spcPct val="100000"/>
              </a:lnSpc>
              <a:spcBef>
                <a:spcPts val="30"/>
              </a:spcBef>
            </a:pPr>
            <a:endParaRPr sz="1750" dirty="0">
              <a:latin typeface="Times New Roman"/>
              <a:cs typeface="Times New Roman"/>
            </a:endParaRPr>
          </a:p>
          <a:p>
            <a:pPr marL="514350">
              <a:lnSpc>
                <a:spcPct val="100000"/>
              </a:lnSpc>
              <a:tabLst>
                <a:tab pos="857250" algn="l"/>
                <a:tab pos="3276600" algn="l"/>
              </a:tabLst>
            </a:pPr>
            <a:r>
              <a:rPr sz="2000" dirty="0">
                <a:latin typeface="Arial"/>
                <a:cs typeface="Arial"/>
              </a:rPr>
              <a:t>•	</a:t>
            </a:r>
            <a:r>
              <a:rPr sz="2000" spc="10" dirty="0">
                <a:latin typeface="FangSong"/>
                <a:cs typeface="FangSong"/>
              </a:rPr>
              <a:t>对</a:t>
            </a:r>
            <a:r>
              <a:rPr sz="2000" spc="10" dirty="0">
                <a:solidFill>
                  <a:srgbClr val="C00000"/>
                </a:solidFill>
                <a:latin typeface="FangSong"/>
                <a:cs typeface="FangSong"/>
              </a:rPr>
              <a:t>离</a:t>
            </a:r>
            <a:r>
              <a:rPr sz="2000" dirty="0">
                <a:solidFill>
                  <a:srgbClr val="C00000"/>
                </a:solidFill>
                <a:latin typeface="FangSong"/>
                <a:cs typeface="FangSong"/>
              </a:rPr>
              <a:t>散</a:t>
            </a:r>
            <a:r>
              <a:rPr sz="2000" dirty="0">
                <a:latin typeface="FangSong"/>
                <a:cs typeface="FangSong"/>
              </a:rPr>
              <a:t>属</a:t>
            </a:r>
            <a:r>
              <a:rPr sz="2000" spc="-15" dirty="0">
                <a:latin typeface="FangSong"/>
                <a:cs typeface="FangSong"/>
              </a:rPr>
              <a:t>性</a:t>
            </a:r>
            <a:r>
              <a:rPr sz="2000" spc="-10" dirty="0">
                <a:latin typeface="FangSong"/>
                <a:cs typeface="FangSong"/>
              </a:rPr>
              <a:t>，</a:t>
            </a:r>
            <a:r>
              <a:rPr sz="2000" dirty="0">
                <a:latin typeface="FangSong"/>
                <a:cs typeface="FangSong"/>
              </a:rPr>
              <a:t>令</a:t>
            </a:r>
            <a:r>
              <a:rPr lang="zh-CN" altLang="en-US" sz="2000" dirty="0">
                <a:latin typeface="FangSong"/>
                <a:cs typeface="FangSong"/>
              </a:rPr>
              <a:t>     </a:t>
            </a:r>
            <a:r>
              <a:rPr sz="2000" spc="-190" dirty="0">
                <a:latin typeface="FangSong"/>
                <a:cs typeface="FangSong"/>
              </a:rPr>
              <a:t> </a:t>
            </a:r>
            <a:r>
              <a:rPr sz="2000" spc="5" dirty="0">
                <a:latin typeface="FangSong"/>
                <a:cs typeface="FangSong"/>
              </a:rPr>
              <a:t>表</a:t>
            </a:r>
            <a:r>
              <a:rPr sz="2000" dirty="0">
                <a:latin typeface="FangSong"/>
                <a:cs typeface="FangSong"/>
              </a:rPr>
              <a:t>示</a:t>
            </a:r>
            <a:r>
              <a:rPr sz="2000" spc="-335" dirty="0">
                <a:latin typeface="FangSong"/>
                <a:cs typeface="FangSong"/>
              </a:rPr>
              <a:t> </a:t>
            </a:r>
            <a:r>
              <a:rPr sz="2000" i="1" spc="-5" dirty="0">
                <a:latin typeface="Palatino Linotype"/>
                <a:cs typeface="Palatino Linotype"/>
              </a:rPr>
              <a:t>D</a:t>
            </a:r>
            <a:r>
              <a:rPr sz="1950" i="1" spc="15" baseline="-21367" dirty="0">
                <a:latin typeface="Palatino Linotype"/>
                <a:cs typeface="Palatino Linotype"/>
              </a:rPr>
              <a:t>c</a:t>
            </a:r>
            <a:r>
              <a:rPr sz="1950" i="1" baseline="-21367" dirty="0">
                <a:latin typeface="Palatino Linotype"/>
                <a:cs typeface="Palatino Linotype"/>
              </a:rPr>
              <a:t> </a:t>
            </a:r>
            <a:r>
              <a:rPr sz="1950" i="1" spc="44" baseline="-21367" dirty="0">
                <a:latin typeface="Palatino Linotype"/>
                <a:cs typeface="Palatino Linotype"/>
              </a:rPr>
              <a:t> </a:t>
            </a:r>
            <a:r>
              <a:rPr sz="2000" spc="5" dirty="0">
                <a:latin typeface="FangSong"/>
                <a:cs typeface="FangSong"/>
              </a:rPr>
              <a:t>中</a:t>
            </a:r>
            <a:r>
              <a:rPr sz="2000" spc="10" dirty="0">
                <a:latin typeface="FangSong"/>
                <a:cs typeface="FangSong"/>
              </a:rPr>
              <a:t>在</a:t>
            </a:r>
            <a:r>
              <a:rPr sz="2000" dirty="0">
                <a:latin typeface="FangSong"/>
                <a:cs typeface="FangSong"/>
              </a:rPr>
              <a:t>第</a:t>
            </a:r>
            <a:r>
              <a:rPr sz="2000" spc="-330" dirty="0">
                <a:latin typeface="FangSong"/>
                <a:cs typeface="FangSong"/>
              </a:rPr>
              <a:t> </a:t>
            </a:r>
            <a:r>
              <a:rPr sz="2000" i="1" dirty="0">
                <a:latin typeface="Palatino Linotype"/>
                <a:cs typeface="Palatino Linotype"/>
              </a:rPr>
              <a:t>i</a:t>
            </a:r>
            <a:r>
              <a:rPr sz="2000" i="1" spc="190" dirty="0">
                <a:latin typeface="Palatino Linotype"/>
                <a:cs typeface="Palatino Linotype"/>
              </a:rPr>
              <a:t> </a:t>
            </a:r>
            <a:r>
              <a:rPr sz="2000" spc="5" dirty="0">
                <a:latin typeface="FangSong"/>
                <a:cs typeface="FangSong"/>
              </a:rPr>
              <a:t>个属</a:t>
            </a:r>
            <a:r>
              <a:rPr sz="2000" dirty="0">
                <a:latin typeface="FangSong"/>
                <a:cs typeface="FangSong"/>
              </a:rPr>
              <a:t>性</a:t>
            </a:r>
            <a:r>
              <a:rPr sz="2000" spc="-20" dirty="0">
                <a:latin typeface="FangSong"/>
                <a:cs typeface="FangSong"/>
              </a:rPr>
              <a:t>上</a:t>
            </a:r>
            <a:r>
              <a:rPr sz="2000" dirty="0">
                <a:latin typeface="FangSong"/>
                <a:cs typeface="FangSong"/>
              </a:rPr>
              <a:t>取</a:t>
            </a:r>
            <a:r>
              <a:rPr sz="2000" spc="-5" dirty="0">
                <a:latin typeface="FangSong"/>
                <a:cs typeface="FangSong"/>
              </a:rPr>
              <a:t>值</a:t>
            </a:r>
            <a:r>
              <a:rPr sz="2000" dirty="0">
                <a:latin typeface="FangSong"/>
                <a:cs typeface="FangSong"/>
              </a:rPr>
              <a:t>为</a:t>
            </a:r>
          </a:p>
          <a:p>
            <a:pPr marL="857250">
              <a:lnSpc>
                <a:spcPct val="100000"/>
              </a:lnSpc>
              <a:spcBef>
                <a:spcPts val="480"/>
              </a:spcBef>
            </a:pPr>
            <a:r>
              <a:rPr sz="2000" i="1" spc="5" dirty="0">
                <a:latin typeface="Palatino Linotype"/>
                <a:cs typeface="Palatino Linotype"/>
              </a:rPr>
              <a:t>x</a:t>
            </a:r>
            <a:r>
              <a:rPr sz="1950" i="1" spc="7" baseline="-21367" dirty="0">
                <a:latin typeface="Palatino Linotype"/>
                <a:cs typeface="Palatino Linotype"/>
              </a:rPr>
              <a:t>i</a:t>
            </a:r>
            <a:r>
              <a:rPr sz="1950" i="1" baseline="-21367" dirty="0">
                <a:latin typeface="Palatino Linotype"/>
                <a:cs typeface="Palatino Linotype"/>
              </a:rPr>
              <a:t> </a:t>
            </a:r>
            <a:r>
              <a:rPr sz="1950" i="1" spc="75" baseline="-21367" dirty="0">
                <a:latin typeface="Palatino Linotype"/>
                <a:cs typeface="Palatino Linotype"/>
              </a:rPr>
              <a:t> </a:t>
            </a:r>
            <a:r>
              <a:rPr sz="2000" spc="10" dirty="0">
                <a:latin typeface="FangSong"/>
                <a:cs typeface="FangSong"/>
              </a:rPr>
              <a:t>的样</a:t>
            </a:r>
            <a:r>
              <a:rPr sz="2000" dirty="0">
                <a:latin typeface="FangSong"/>
                <a:cs typeface="FangSong"/>
              </a:rPr>
              <a:t>本组</a:t>
            </a:r>
            <a:r>
              <a:rPr sz="2000" spc="-15" dirty="0">
                <a:latin typeface="FangSong"/>
                <a:cs typeface="FangSong"/>
              </a:rPr>
              <a:t>成</a:t>
            </a:r>
            <a:r>
              <a:rPr sz="2000" dirty="0">
                <a:latin typeface="FangSong"/>
                <a:cs typeface="FangSong"/>
              </a:rPr>
              <a:t>的集</a:t>
            </a:r>
            <a:r>
              <a:rPr sz="2000" spc="-10" dirty="0">
                <a:latin typeface="FangSong"/>
                <a:cs typeface="FangSong"/>
              </a:rPr>
              <a:t>合</a:t>
            </a:r>
            <a:r>
              <a:rPr sz="2000" dirty="0">
                <a:latin typeface="FangSong"/>
                <a:cs typeface="FangSong"/>
              </a:rPr>
              <a:t>，则</a:t>
            </a:r>
            <a:r>
              <a:rPr lang="zh-CN" altLang="en-US" sz="2000" dirty="0">
                <a:solidFill>
                  <a:srgbClr val="C00000"/>
                </a:solidFill>
                <a:latin typeface="FangSong"/>
                <a:cs typeface="FangSong"/>
              </a:rPr>
              <a:t>条件概率</a:t>
            </a:r>
            <a:endParaRPr sz="2000" dirty="0">
              <a:solidFill>
                <a:srgbClr val="C00000"/>
              </a:solidFill>
              <a:latin typeface="FangSong"/>
              <a:cs typeface="FangSong"/>
            </a:endParaRPr>
          </a:p>
        </p:txBody>
      </p:sp>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朴</a:t>
            </a:r>
            <a:r>
              <a:rPr sz="2800" spc="-30" dirty="0">
                <a:latin typeface="FangSong"/>
                <a:cs typeface="FangSong"/>
              </a:rPr>
              <a:t>素贝叶</a:t>
            </a:r>
            <a:r>
              <a:rPr sz="2800" spc="-25" dirty="0">
                <a:latin typeface="FangSong"/>
                <a:cs typeface="FangSong"/>
              </a:rPr>
              <a:t>斯</a:t>
            </a:r>
            <a:r>
              <a:rPr sz="2800" spc="-30" dirty="0">
                <a:latin typeface="FangSong"/>
                <a:cs typeface="FangSong"/>
              </a:rPr>
              <a:t>分类器</a:t>
            </a:r>
            <a:endParaRPr sz="2800">
              <a:latin typeface="FangSong"/>
              <a:cs typeface="FangSong"/>
            </a:endParaRPr>
          </a:p>
        </p:txBody>
      </p:sp>
      <p:sp>
        <p:nvSpPr>
          <p:cNvPr id="3" name="object 3"/>
          <p:cNvSpPr/>
          <p:nvPr/>
        </p:nvSpPr>
        <p:spPr>
          <a:xfrm>
            <a:off x="2286000" y="1014983"/>
            <a:ext cx="1333500" cy="7802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9376" y="3192779"/>
            <a:ext cx="1923288" cy="8382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429000" y="2546599"/>
            <a:ext cx="472232" cy="24048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197051" y="4310900"/>
            <a:ext cx="4688205" cy="307777"/>
          </a:xfrm>
          <a:prstGeom prst="rect">
            <a:avLst/>
          </a:prstGeom>
        </p:spPr>
        <p:txBody>
          <a:bodyPr vert="horz" wrap="square" lIns="0" tIns="0" rIns="0" bIns="0" rtlCol="0">
            <a:spAutoFit/>
          </a:bodyPr>
          <a:lstStyle/>
          <a:p>
            <a:pPr marL="12700">
              <a:lnSpc>
                <a:spcPct val="100000"/>
              </a:lnSpc>
              <a:tabLst>
                <a:tab pos="355600" algn="l"/>
              </a:tabLst>
            </a:pPr>
            <a:r>
              <a:rPr sz="2000" dirty="0">
                <a:latin typeface="Arial"/>
                <a:cs typeface="Arial"/>
              </a:rPr>
              <a:t>•	</a:t>
            </a:r>
            <a:r>
              <a:rPr sz="2000" dirty="0">
                <a:latin typeface="FangSong"/>
                <a:cs typeface="FangSong"/>
              </a:rPr>
              <a:t>对</a:t>
            </a:r>
            <a:r>
              <a:rPr sz="2000" dirty="0">
                <a:solidFill>
                  <a:srgbClr val="C00000"/>
                </a:solidFill>
                <a:latin typeface="FangSong"/>
                <a:cs typeface="FangSong"/>
              </a:rPr>
              <a:t>连续</a:t>
            </a:r>
            <a:r>
              <a:rPr sz="2000" spc="-15" dirty="0">
                <a:latin typeface="FangSong"/>
                <a:cs typeface="FangSong"/>
              </a:rPr>
              <a:t>属</a:t>
            </a:r>
            <a:r>
              <a:rPr sz="2000" dirty="0">
                <a:latin typeface="FangSong"/>
                <a:cs typeface="FangSong"/>
              </a:rPr>
              <a:t>性</a:t>
            </a:r>
            <a:r>
              <a:rPr sz="2000" spc="-15" dirty="0">
                <a:latin typeface="FangSong"/>
                <a:cs typeface="FangSong"/>
              </a:rPr>
              <a:t>，</a:t>
            </a:r>
            <a:r>
              <a:rPr sz="2000" dirty="0">
                <a:latin typeface="FangSong"/>
                <a:cs typeface="FangSong"/>
              </a:rPr>
              <a:t>考虑</a:t>
            </a:r>
            <a:r>
              <a:rPr sz="2000" dirty="0">
                <a:solidFill>
                  <a:srgbClr val="C00000"/>
                </a:solidFill>
                <a:latin typeface="FangSong"/>
                <a:cs typeface="FangSong"/>
              </a:rPr>
              <a:t>概</a:t>
            </a:r>
            <a:r>
              <a:rPr sz="2000" spc="-15" dirty="0">
                <a:solidFill>
                  <a:srgbClr val="C00000"/>
                </a:solidFill>
                <a:latin typeface="FangSong"/>
                <a:cs typeface="FangSong"/>
              </a:rPr>
              <a:t>率</a:t>
            </a:r>
            <a:r>
              <a:rPr sz="2000" dirty="0">
                <a:solidFill>
                  <a:srgbClr val="C00000"/>
                </a:solidFill>
                <a:latin typeface="FangSong"/>
                <a:cs typeface="FangSong"/>
              </a:rPr>
              <a:t>密</a:t>
            </a:r>
            <a:r>
              <a:rPr sz="2000" spc="-15" dirty="0">
                <a:solidFill>
                  <a:srgbClr val="C00000"/>
                </a:solidFill>
                <a:latin typeface="FangSong"/>
                <a:cs typeface="FangSong"/>
              </a:rPr>
              <a:t>度</a:t>
            </a:r>
            <a:r>
              <a:rPr sz="2000" dirty="0">
                <a:solidFill>
                  <a:srgbClr val="C00000"/>
                </a:solidFill>
                <a:latin typeface="FangSong"/>
                <a:cs typeface="FangSong"/>
              </a:rPr>
              <a:t>函数</a:t>
            </a:r>
            <a:r>
              <a:rPr sz="2000" dirty="0">
                <a:latin typeface="FangSong"/>
                <a:cs typeface="FangSong"/>
              </a:rPr>
              <a:t>，</a:t>
            </a:r>
            <a:r>
              <a:rPr sz="2000" spc="-15" dirty="0">
                <a:latin typeface="FangSong"/>
                <a:cs typeface="FangSong"/>
              </a:rPr>
              <a:t>假</a:t>
            </a:r>
            <a:r>
              <a:rPr sz="2000" dirty="0">
                <a:latin typeface="FangSong"/>
                <a:cs typeface="FangSong"/>
              </a:rPr>
              <a:t>定</a:t>
            </a:r>
            <a:endParaRPr sz="2000">
              <a:latin typeface="FangSong"/>
              <a:cs typeface="FangSong"/>
            </a:endParaRPr>
          </a:p>
        </p:txBody>
      </p:sp>
      <p:sp>
        <p:nvSpPr>
          <p:cNvPr id="8" name="object 8"/>
          <p:cNvSpPr/>
          <p:nvPr/>
        </p:nvSpPr>
        <p:spPr>
          <a:xfrm>
            <a:off x="5923788" y="4151376"/>
            <a:ext cx="2506980" cy="51054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226564" y="4678679"/>
            <a:ext cx="4248912" cy="1039368"/>
          </a:xfrm>
          <a:prstGeom prst="rect">
            <a:avLst/>
          </a:prstGeom>
          <a:blipFill>
            <a:blip r:embed="rId7" cstate="print"/>
            <a:stretch>
              <a:fillRect/>
            </a:stretch>
          </a:blipFill>
        </p:spPr>
        <p:txBody>
          <a:bodyPr wrap="square" lIns="0" tIns="0" rIns="0" bIns="0" rtlCol="0"/>
          <a:lstStyle/>
          <a:p>
            <a:endParaRPr/>
          </a:p>
        </p:txBody>
      </p:sp>
      <p:sp>
        <p:nvSpPr>
          <p:cNvPr id="10" name="矩形 9"/>
          <p:cNvSpPr/>
          <p:nvPr/>
        </p:nvSpPr>
        <p:spPr>
          <a:xfrm>
            <a:off x="3754528" y="1236917"/>
            <a:ext cx="3116271" cy="400110"/>
          </a:xfrm>
          <a:prstGeom prst="rect">
            <a:avLst/>
          </a:prstGeom>
        </p:spPr>
        <p:txBody>
          <a:bodyPr wrap="square">
            <a:spAutoFit/>
          </a:bodyPr>
          <a:lstStyle/>
          <a:p>
            <a:r>
              <a:rPr lang="zh-CN" altLang="en-US" sz="2000" spc="-320" dirty="0">
                <a:solidFill>
                  <a:srgbClr val="C00000"/>
                </a:solidFill>
                <a:latin typeface="FangSong"/>
                <a:cs typeface="FangSong"/>
              </a:rPr>
              <a:t>类 先 验 概 率，大 数 定 律</a:t>
            </a:r>
            <a:endParaRPr lang="zh-CN" altLang="en-US" sz="2000" dirty="0">
              <a:solidFill>
                <a:srgbClr val="C00000"/>
              </a:solidFill>
            </a:endParaRPr>
          </a:p>
        </p:txBody>
      </p:sp>
      <p:sp>
        <p:nvSpPr>
          <p:cNvPr id="11" name="矩形 10"/>
          <p:cNvSpPr/>
          <p:nvPr/>
        </p:nvSpPr>
        <p:spPr>
          <a:xfrm>
            <a:off x="2573428" y="1897346"/>
            <a:ext cx="1181100" cy="369332"/>
          </a:xfrm>
          <a:prstGeom prst="rect">
            <a:avLst/>
          </a:prstGeom>
        </p:spPr>
        <p:txBody>
          <a:bodyPr wrap="square">
            <a:spAutoFit/>
          </a:bodyPr>
          <a:lstStyle/>
          <a:p>
            <a:pPr>
              <a:lnSpc>
                <a:spcPct val="100000"/>
              </a:lnSpc>
              <a:spcBef>
                <a:spcPts val="480"/>
              </a:spcBef>
            </a:pPr>
            <a:r>
              <a:rPr lang="zh-CN" altLang="en-US" dirty="0">
                <a:solidFill>
                  <a:srgbClr val="C00000"/>
                </a:solidFill>
                <a:latin typeface="FangSong"/>
                <a:cs typeface="FangSong"/>
              </a:rPr>
              <a:t>条件概率</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ea typeface="+mn-ea"/>
                <a:cs typeface="Verdana" charset="0"/>
              </a:rPr>
              <a:t>朴素贝叶斯分类器</a:t>
            </a:r>
            <a:endParaRPr lang="zh-CN" altLang="en-US" dirty="0">
              <a:latin typeface="+mn-ea"/>
              <a:ea typeface="+mn-ea"/>
            </a:endParaRPr>
          </a:p>
        </p:txBody>
      </p:sp>
      <p:sp>
        <p:nvSpPr>
          <p:cNvPr id="2" name="内容占位符 1"/>
          <p:cNvSpPr>
            <a:spLocks noGrp="1"/>
          </p:cNvSpPr>
          <p:nvPr>
            <p:ph sz="quarter" idx="14"/>
          </p:nvPr>
        </p:nvSpPr>
        <p:spPr>
          <a:xfrm>
            <a:off x="44177" y="914400"/>
            <a:ext cx="8970149" cy="762000"/>
          </a:xfrm>
        </p:spPr>
        <p:txBody>
          <a:bodyPr>
            <a:normAutofit/>
          </a:bodyPr>
          <a:lstStyle/>
          <a:p>
            <a:r>
              <a:rPr lang="zh-CN" altLang="en-US" dirty="0">
                <a:latin typeface="+mn-ea"/>
                <a:ea typeface="+mn-ea"/>
              </a:rPr>
              <a:t>例子：用西瓜数据集</a:t>
            </a:r>
            <a:r>
              <a:rPr lang="en-US" altLang="zh-CN" dirty="0">
                <a:latin typeface="+mn-ea"/>
                <a:ea typeface="+mn-ea"/>
              </a:rPr>
              <a:t>3.0</a:t>
            </a:r>
            <a:r>
              <a:rPr lang="zh-CN" altLang="en-US" dirty="0">
                <a:latin typeface="+mn-ea"/>
                <a:ea typeface="+mn-ea"/>
              </a:rPr>
              <a:t>训练一个朴素贝叶斯分类器，对测试例“</a:t>
            </a:r>
            <a:r>
              <a:rPr lang="zh-CN" altLang="en-US" dirty="0">
                <a:solidFill>
                  <a:srgbClr val="C00000"/>
                </a:solidFill>
                <a:latin typeface="+mn-ea"/>
                <a:ea typeface="+mn-ea"/>
              </a:rPr>
              <a:t>测</a:t>
            </a:r>
            <a:r>
              <a:rPr lang="en-US" altLang="zh-CN" dirty="0">
                <a:solidFill>
                  <a:srgbClr val="C00000"/>
                </a:solidFill>
                <a:latin typeface="+mn-ea"/>
                <a:ea typeface="+mn-ea"/>
              </a:rPr>
              <a:t>1</a:t>
            </a:r>
            <a:r>
              <a:rPr lang="zh-CN" altLang="en-US" dirty="0">
                <a:latin typeface="+mn-ea"/>
                <a:ea typeface="+mn-ea"/>
              </a:rPr>
              <a:t>”进行分类</a:t>
            </a:r>
            <a:r>
              <a:rPr lang="en-US" altLang="zh-CN" dirty="0">
                <a:latin typeface="+mn-ea"/>
                <a:ea typeface="+mn-ea"/>
              </a:rPr>
              <a:t> (p151, </a:t>
            </a:r>
            <a:r>
              <a:rPr lang="zh-CN" altLang="en-US" dirty="0">
                <a:latin typeface="+mn-ea"/>
                <a:ea typeface="+mn-ea"/>
              </a:rPr>
              <a:t>西瓜数据集 </a:t>
            </a:r>
            <a:r>
              <a:rPr lang="en-US" altLang="zh-CN" dirty="0">
                <a:latin typeface="+mn-ea"/>
                <a:ea typeface="+mn-ea"/>
              </a:rPr>
              <a:t>p84</a:t>
            </a:r>
            <a:r>
              <a:rPr lang="zh-CN" altLang="en-US" dirty="0">
                <a:latin typeface="+mn-ea"/>
                <a:ea typeface="+mn-ea"/>
              </a:rPr>
              <a:t> 表</a:t>
            </a:r>
            <a:r>
              <a:rPr lang="en-US" altLang="zh-CN" dirty="0">
                <a:latin typeface="+mn-ea"/>
                <a:ea typeface="+mn-ea"/>
              </a:rPr>
              <a:t>4.3)</a:t>
            </a:r>
            <a:endParaRPr lang="zh-CN" altLang="en-US" dirty="0">
              <a:latin typeface="+mn-ea"/>
              <a:ea typeface="+mn-ea"/>
            </a:endParaRPr>
          </a:p>
          <a:p>
            <a:pPr lvl="1"/>
            <a:endParaRPr lang="en-US" altLang="zh-CN" dirty="0"/>
          </a:p>
          <a:p>
            <a:endParaRPr lang="en-US" altLang="zh-CN" dirty="0"/>
          </a:p>
        </p:txBody>
      </p:sp>
      <p:pic>
        <p:nvPicPr>
          <p:cNvPr id="3" name="图片 2"/>
          <p:cNvPicPr>
            <a:picLocks noChangeAspect="1"/>
          </p:cNvPicPr>
          <p:nvPr/>
        </p:nvPicPr>
        <p:blipFill>
          <a:blip r:embed="rId2"/>
          <a:stretch>
            <a:fillRect/>
          </a:stretch>
        </p:blipFill>
        <p:spPr>
          <a:xfrm>
            <a:off x="2047585" y="5361101"/>
            <a:ext cx="6281973" cy="638366"/>
          </a:xfrm>
          <a:prstGeom prst="rect">
            <a:avLst/>
          </a:prstGeom>
        </p:spPr>
      </p:pic>
      <p:pic>
        <p:nvPicPr>
          <p:cNvPr id="5" name="内容占位符 3"/>
          <p:cNvPicPr>
            <a:picLocks noChangeAspect="1"/>
          </p:cNvPicPr>
          <p:nvPr/>
        </p:nvPicPr>
        <p:blipFill>
          <a:blip r:embed="rId3"/>
          <a:stretch>
            <a:fillRect/>
          </a:stretch>
        </p:blipFill>
        <p:spPr>
          <a:xfrm>
            <a:off x="2047585" y="1647092"/>
            <a:ext cx="5396325" cy="3399957"/>
          </a:xfrm>
          <a:prstGeom prst="rect">
            <a:avLst/>
          </a:prstGeom>
        </p:spPr>
      </p:pic>
      <p:sp>
        <p:nvSpPr>
          <p:cNvPr id="6" name="矩形 5"/>
          <p:cNvSpPr/>
          <p:nvPr/>
        </p:nvSpPr>
        <p:spPr>
          <a:xfrm>
            <a:off x="371702" y="1752600"/>
            <a:ext cx="877163" cy="369332"/>
          </a:xfrm>
          <a:prstGeom prst="rect">
            <a:avLst/>
          </a:prstGeom>
        </p:spPr>
        <p:txBody>
          <a:bodyPr wrap="none">
            <a:spAutoFit/>
          </a:bodyPr>
          <a:lstStyle/>
          <a:p>
            <a:r>
              <a:rPr lang="zh-CN" altLang="en-US" b="1" dirty="0">
                <a:solidFill>
                  <a:srgbClr val="C00000"/>
                </a:solidFill>
                <a:latin typeface="+mn-ea"/>
              </a:rPr>
              <a:t>训练集</a:t>
            </a:r>
            <a:endParaRPr lang="zh-CN" altLang="en-US" b="1">
              <a:solidFill>
                <a:srgbClr val="C00000"/>
              </a:solidFill>
            </a:endParaRPr>
          </a:p>
        </p:txBody>
      </p:sp>
      <p:sp>
        <p:nvSpPr>
          <p:cNvPr id="7" name="矩形 6"/>
          <p:cNvSpPr/>
          <p:nvPr/>
        </p:nvSpPr>
        <p:spPr>
          <a:xfrm>
            <a:off x="371701" y="5310952"/>
            <a:ext cx="877163" cy="369332"/>
          </a:xfrm>
          <a:prstGeom prst="rect">
            <a:avLst/>
          </a:prstGeom>
        </p:spPr>
        <p:txBody>
          <a:bodyPr wrap="none">
            <a:spAutoFit/>
          </a:bodyPr>
          <a:lstStyle/>
          <a:p>
            <a:r>
              <a:rPr lang="zh-CN" altLang="en-US" b="1" dirty="0">
                <a:solidFill>
                  <a:srgbClr val="C00000"/>
                </a:solidFill>
                <a:latin typeface="+mn-ea"/>
              </a:rPr>
              <a:t>测试集</a:t>
            </a:r>
            <a:endParaRPr lang="zh-CN" altLang="en-US" b="1">
              <a:solidFill>
                <a:srgbClr val="C00000"/>
              </a:solidFill>
            </a:endParaRPr>
          </a:p>
        </p:txBody>
      </p:sp>
    </p:spTree>
    <p:extLst>
      <p:ext uri="{BB962C8B-B14F-4D97-AF65-F5344CB8AC3E}">
        <p14:creationId xmlns:p14="http://schemas.microsoft.com/office/powerpoint/2010/main" val="50599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cs typeface="Verdana" charset="0"/>
              </a:rPr>
              <a:t>朴素贝叶斯分类器</a:t>
            </a:r>
            <a:endParaRPr lang="zh-CN" altLang="en-US" dirty="0">
              <a:latin typeface="+mj-ea"/>
              <a:ea typeface="+mj-ea"/>
            </a:endParaRPr>
          </a:p>
        </p:txBody>
      </p:sp>
      <p:sp>
        <p:nvSpPr>
          <p:cNvPr id="2" name="内容占位符 1"/>
          <p:cNvSpPr>
            <a:spLocks noGrp="1"/>
          </p:cNvSpPr>
          <p:nvPr>
            <p:ph sz="quarter" idx="14"/>
          </p:nvPr>
        </p:nvSpPr>
        <p:spPr>
          <a:xfrm>
            <a:off x="173851" y="926591"/>
            <a:ext cx="8589149" cy="5817109"/>
          </a:xfrm>
        </p:spPr>
        <p:txBody>
          <a:bodyPr>
            <a:normAutofit/>
          </a:bodyPr>
          <a:lstStyle/>
          <a:p>
            <a:r>
              <a:rPr lang="zh-CN" altLang="en-US" dirty="0"/>
              <a:t>朴素贝叶斯分类器：</a:t>
            </a:r>
            <a:endParaRPr lang="en-US" altLang="zh-CN" dirty="0"/>
          </a:p>
          <a:p>
            <a:endParaRPr lang="en-US" altLang="zh-CN" dirty="0"/>
          </a:p>
          <a:p>
            <a:endParaRPr lang="en-US" altLang="zh-CN" dirty="0"/>
          </a:p>
          <a:p>
            <a:r>
              <a:rPr lang="zh-CN" altLang="en-US" dirty="0"/>
              <a:t>首先估计</a:t>
            </a:r>
            <a:r>
              <a:rPr lang="zh-CN" altLang="en-US" b="1" dirty="0">
                <a:solidFill>
                  <a:srgbClr val="C00000"/>
                </a:solidFill>
              </a:rPr>
              <a:t>类先验概率</a:t>
            </a:r>
            <a:r>
              <a:rPr lang="zh-CN" altLang="en-US" b="1" dirty="0"/>
              <a:t>         </a:t>
            </a:r>
            <a:r>
              <a:rPr lang="en-US" altLang="zh-CN" dirty="0"/>
              <a:t>(</a:t>
            </a:r>
            <a:r>
              <a:rPr lang="zh-CN" altLang="en-US" dirty="0">
                <a:solidFill>
                  <a:srgbClr val="C00000"/>
                </a:solidFill>
              </a:rPr>
              <a:t>大数定律</a:t>
            </a:r>
            <a:r>
              <a:rPr lang="en-US" altLang="zh-CN" dirty="0"/>
              <a:t>)</a:t>
            </a:r>
            <a:r>
              <a:rPr lang="zh-CN" altLang="en-US" dirty="0"/>
              <a:t>：</a:t>
            </a:r>
          </a:p>
          <a:p>
            <a:endParaRPr lang="en-US" altLang="zh-CN" dirty="0"/>
          </a:p>
          <a:p>
            <a:endParaRPr lang="en-US" altLang="zh-CN" dirty="0"/>
          </a:p>
          <a:p>
            <a:endParaRPr lang="en-US" altLang="zh-CN" dirty="0"/>
          </a:p>
          <a:p>
            <a:r>
              <a:rPr lang="zh-CN" altLang="en-US" dirty="0"/>
              <a:t>然后为</a:t>
            </a:r>
            <a:r>
              <a:rPr lang="zh-CN" altLang="en-US" dirty="0">
                <a:solidFill>
                  <a:srgbClr val="C00000"/>
                </a:solidFill>
              </a:rPr>
              <a:t>每个属性</a:t>
            </a:r>
            <a:r>
              <a:rPr lang="zh-CN" altLang="en-US" dirty="0"/>
              <a:t>估计</a:t>
            </a:r>
            <a:r>
              <a:rPr lang="zh-CN" altLang="en-US" b="1" dirty="0">
                <a:solidFill>
                  <a:srgbClr val="C00000"/>
                </a:solidFill>
              </a:rPr>
              <a:t>条件概率</a:t>
            </a:r>
            <a:r>
              <a:rPr lang="zh-CN" altLang="en-US" dirty="0"/>
              <a:t>             ，</a:t>
            </a:r>
            <a:endParaRPr lang="en-US" altLang="zh-CN" dirty="0"/>
          </a:p>
          <a:p>
            <a:r>
              <a:rPr lang="zh-CN" altLang="en-US" dirty="0"/>
              <a:t>对</a:t>
            </a:r>
            <a:r>
              <a:rPr lang="zh-CN" altLang="en-US" dirty="0">
                <a:solidFill>
                  <a:srgbClr val="C00000"/>
                </a:solidFill>
              </a:rPr>
              <a:t>离散</a:t>
            </a:r>
            <a:r>
              <a:rPr lang="zh-CN" altLang="en-US" dirty="0"/>
              <a:t>属性，以</a:t>
            </a:r>
            <a:r>
              <a:rPr lang="en-US" altLang="zh-CN" dirty="0"/>
              <a:t>”</a:t>
            </a:r>
            <a:r>
              <a:rPr lang="zh-CN" altLang="en-US" dirty="0">
                <a:solidFill>
                  <a:srgbClr val="C00000"/>
                </a:solidFill>
              </a:rPr>
              <a:t>色泽</a:t>
            </a:r>
            <a:r>
              <a:rPr lang="en-US" altLang="zh-CN" dirty="0">
                <a:solidFill>
                  <a:srgbClr val="C00000"/>
                </a:solidFill>
              </a:rPr>
              <a:t>=</a:t>
            </a:r>
            <a:r>
              <a:rPr lang="zh-CN" altLang="en-US" dirty="0">
                <a:solidFill>
                  <a:srgbClr val="C00000"/>
                </a:solidFill>
              </a:rPr>
              <a:t>青绿</a:t>
            </a:r>
            <a:r>
              <a:rPr lang="en-US" altLang="zh-CN" dirty="0"/>
              <a:t>”</a:t>
            </a:r>
            <a:r>
              <a:rPr lang="zh-CN" altLang="en-US" dirty="0"/>
              <a:t>为例</a:t>
            </a:r>
            <a:r>
              <a:rPr lang="en-US" altLang="zh-CN" dirty="0"/>
              <a:t>:</a:t>
            </a:r>
          </a:p>
          <a:p>
            <a:endParaRPr lang="en-US" altLang="zh-CN" dirty="0"/>
          </a:p>
        </p:txBody>
      </p:sp>
      <p:sp>
        <p:nvSpPr>
          <p:cNvPr id="5" name="object 10"/>
          <p:cNvSpPr/>
          <p:nvPr/>
        </p:nvSpPr>
        <p:spPr>
          <a:xfrm>
            <a:off x="1752600" y="1295400"/>
            <a:ext cx="4439412" cy="894588"/>
          </a:xfrm>
          <a:prstGeom prst="rect">
            <a:avLst/>
          </a:prstGeom>
          <a:blipFill>
            <a:blip r:embed="rId2" cstate="print"/>
            <a:stretch>
              <a:fillRect/>
            </a:stretch>
          </a:blipFill>
        </p:spPr>
        <p:txBody>
          <a:bodyPr wrap="square" lIns="0" tIns="0" rIns="0" bIns="0" rtlCol="0"/>
          <a:lstStyle/>
          <a:p>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279" y="2260794"/>
            <a:ext cx="596900" cy="3937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803" y="2654494"/>
            <a:ext cx="2724199" cy="1028340"/>
          </a:xfrm>
          <a:prstGeom prst="rect">
            <a:avLst/>
          </a:prstGeom>
        </p:spPr>
      </p:pic>
      <p:sp>
        <p:nvSpPr>
          <p:cNvPr id="7" name="object 3"/>
          <p:cNvSpPr/>
          <p:nvPr/>
        </p:nvSpPr>
        <p:spPr>
          <a:xfrm>
            <a:off x="4006477" y="1590040"/>
            <a:ext cx="652448"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8" name="object 3"/>
          <p:cNvSpPr/>
          <p:nvPr/>
        </p:nvSpPr>
        <p:spPr>
          <a:xfrm>
            <a:off x="5045642" y="1563370"/>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839" y="3937676"/>
            <a:ext cx="1054100" cy="355315"/>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0" y="4946397"/>
            <a:ext cx="4169077" cy="968250"/>
          </a:xfrm>
          <a:prstGeom prst="rect">
            <a:avLst/>
          </a:prstGeom>
        </p:spPr>
      </p:pic>
    </p:spTree>
    <p:extLst>
      <p:ext uri="{BB962C8B-B14F-4D97-AF65-F5344CB8AC3E}">
        <p14:creationId xmlns:p14="http://schemas.microsoft.com/office/powerpoint/2010/main" val="211394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cs typeface="Verdana" charset="0"/>
              </a:rPr>
              <a:t>朴素贝叶斯分类器</a:t>
            </a:r>
            <a:endParaRPr lang="zh-CN" altLang="en-US" dirty="0">
              <a:latin typeface="+mj-ea"/>
              <a:ea typeface="+mj-ea"/>
            </a:endParaRPr>
          </a:p>
        </p:txBody>
      </p:sp>
      <p:sp>
        <p:nvSpPr>
          <p:cNvPr id="2" name="内容占位符 1"/>
          <p:cNvSpPr>
            <a:spLocks noGrp="1"/>
          </p:cNvSpPr>
          <p:nvPr>
            <p:ph sz="quarter" idx="14"/>
          </p:nvPr>
        </p:nvSpPr>
        <p:spPr>
          <a:xfrm>
            <a:off x="173851" y="926591"/>
            <a:ext cx="8589149" cy="673609"/>
          </a:xfrm>
        </p:spPr>
        <p:txBody>
          <a:bodyPr>
            <a:normAutofit/>
          </a:bodyPr>
          <a:lstStyle/>
          <a:p>
            <a:r>
              <a:rPr lang="zh-CN" altLang="en-US" dirty="0"/>
              <a:t>对</a:t>
            </a:r>
            <a:r>
              <a:rPr lang="zh-CN" altLang="en-US" dirty="0">
                <a:solidFill>
                  <a:srgbClr val="C00000"/>
                </a:solidFill>
              </a:rPr>
              <a:t>连续</a:t>
            </a:r>
            <a:r>
              <a:rPr lang="zh-CN" altLang="en-US" dirty="0"/>
              <a:t>属性，此处假设正态分布：</a:t>
            </a:r>
            <a:endParaRPr lang="en-US" altLang="zh-CN"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908611"/>
            <a:ext cx="3143469" cy="469900"/>
          </a:xfrm>
          <a:prstGeom prst="rect">
            <a:avLst/>
          </a:prstGeom>
        </p:spPr>
      </p:pic>
      <p:sp>
        <p:nvSpPr>
          <p:cNvPr id="15" name="object 3"/>
          <p:cNvSpPr/>
          <p:nvPr/>
        </p:nvSpPr>
        <p:spPr>
          <a:xfrm>
            <a:off x="6650465" y="908611"/>
            <a:ext cx="1293604" cy="46990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12" name="矩形 11"/>
          <p:cNvSpPr/>
          <p:nvPr/>
        </p:nvSpPr>
        <p:spPr>
          <a:xfrm>
            <a:off x="6248400" y="1488536"/>
            <a:ext cx="2793094" cy="707886"/>
          </a:xfrm>
          <a:prstGeom prst="rect">
            <a:avLst/>
          </a:prstGeom>
        </p:spPr>
        <p:txBody>
          <a:bodyPr wrap="square">
            <a:spAutoFit/>
          </a:bodyPr>
          <a:lstStyle/>
          <a:p>
            <a:r>
              <a:rPr lang="zh-CN" altLang="en-US" sz="2000" b="1" i="1" dirty="0">
                <a:solidFill>
                  <a:srgbClr val="151FFF"/>
                </a:solidFill>
              </a:rPr>
              <a:t>第 </a:t>
            </a:r>
            <a:r>
              <a:rPr lang="en-US" altLang="zh-CN" sz="2000" b="1" i="1" dirty="0">
                <a:solidFill>
                  <a:srgbClr val="151FFF"/>
                </a:solidFill>
                <a:latin typeface="Times New Roman" charset="0"/>
                <a:ea typeface="Times New Roman" charset="0"/>
                <a:cs typeface="Times New Roman" charset="0"/>
              </a:rPr>
              <a:t>c</a:t>
            </a:r>
            <a:r>
              <a:rPr lang="zh-CN" altLang="en-US" sz="2000" b="1" i="1" dirty="0">
                <a:solidFill>
                  <a:srgbClr val="151FFF"/>
                </a:solidFill>
              </a:rPr>
              <a:t> 类样本在第 </a:t>
            </a:r>
            <a:r>
              <a:rPr lang="en-US" altLang="zh-CN" sz="2000" b="1" i="1" dirty="0">
                <a:solidFill>
                  <a:srgbClr val="151FFF"/>
                </a:solidFill>
                <a:latin typeface="Times New Roman" charset="0"/>
                <a:ea typeface="Times New Roman" charset="0"/>
                <a:cs typeface="Times New Roman" charset="0"/>
              </a:rPr>
              <a:t>i</a:t>
            </a:r>
            <a:r>
              <a:rPr lang="zh-CN" altLang="en-US" sz="2000" b="1" i="1" dirty="0">
                <a:solidFill>
                  <a:srgbClr val="151FFF"/>
                </a:solidFill>
              </a:rPr>
              <a:t> 个属性上取值的均值和方差</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26" y="1555185"/>
            <a:ext cx="5334000" cy="973026"/>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63" y="3429000"/>
            <a:ext cx="6975297" cy="2563290"/>
          </a:xfrm>
          <a:prstGeom prst="rect">
            <a:avLst/>
          </a:prstGeom>
        </p:spPr>
      </p:pic>
    </p:spTree>
    <p:extLst>
      <p:ext uri="{BB962C8B-B14F-4D97-AF65-F5344CB8AC3E}">
        <p14:creationId xmlns:p14="http://schemas.microsoft.com/office/powerpoint/2010/main" val="595349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cs typeface="Verdana" charset="0"/>
              </a:rPr>
              <a:t>朴素贝叶斯分类器</a:t>
            </a:r>
            <a:endParaRPr lang="zh-CN" altLang="en-US" dirty="0">
              <a:latin typeface="+mj-ea"/>
              <a:ea typeface="+mj-ea"/>
            </a:endParaRPr>
          </a:p>
        </p:txBody>
      </p:sp>
      <p:sp>
        <p:nvSpPr>
          <p:cNvPr id="2" name="内容占位符 1"/>
          <p:cNvSpPr>
            <a:spLocks noGrp="1"/>
          </p:cNvSpPr>
          <p:nvPr>
            <p:ph sz="quarter" idx="14"/>
          </p:nvPr>
        </p:nvSpPr>
        <p:spPr>
          <a:xfrm>
            <a:off x="173851" y="926591"/>
            <a:ext cx="8589149" cy="5169409"/>
          </a:xfrm>
        </p:spPr>
        <p:txBody>
          <a:bodyPr>
            <a:normAutofit/>
          </a:bodyPr>
          <a:lstStyle/>
          <a:p>
            <a:r>
              <a:rPr lang="zh-CN" altLang="en-US" dirty="0">
                <a:solidFill>
                  <a:srgbClr val="151FFF"/>
                </a:solidFill>
              </a:rPr>
              <a:t>朴素贝叶斯分类器</a:t>
            </a:r>
            <a:r>
              <a:rPr lang="zh-CN" altLang="en-US" dirty="0"/>
              <a:t>：</a:t>
            </a:r>
            <a:endParaRPr lang="en-US" altLang="zh-CN" dirty="0"/>
          </a:p>
          <a:p>
            <a:endParaRPr lang="en-US" altLang="zh-CN" dirty="0"/>
          </a:p>
          <a:p>
            <a:endParaRPr lang="en-US" altLang="zh-CN" dirty="0"/>
          </a:p>
          <a:p>
            <a:r>
              <a:rPr lang="zh-CN" altLang="en-US" dirty="0"/>
              <a:t>于是，有：</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 </a:t>
            </a:r>
            <a:endParaRPr lang="en-US" altLang="zh-CN" dirty="0"/>
          </a:p>
          <a:p>
            <a:endParaRPr lang="en-US" altLang="zh-CN" dirty="0"/>
          </a:p>
        </p:txBody>
      </p:sp>
      <p:sp>
        <p:nvSpPr>
          <p:cNvPr id="5" name="object 10"/>
          <p:cNvSpPr/>
          <p:nvPr/>
        </p:nvSpPr>
        <p:spPr>
          <a:xfrm>
            <a:off x="1752600" y="1295400"/>
            <a:ext cx="4439412" cy="894588"/>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4006477" y="1590040"/>
            <a:ext cx="652448"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8" name="object 3"/>
          <p:cNvSpPr/>
          <p:nvPr/>
        </p:nvSpPr>
        <p:spPr>
          <a:xfrm>
            <a:off x="5045642" y="1563370"/>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006" y="3005643"/>
            <a:ext cx="6070600" cy="177882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37" y="5246845"/>
            <a:ext cx="6428175" cy="711872"/>
          </a:xfrm>
          <a:prstGeom prst="rect">
            <a:avLst/>
          </a:prstGeom>
        </p:spPr>
      </p:pic>
      <p:sp>
        <p:nvSpPr>
          <p:cNvPr id="13" name="object 3"/>
          <p:cNvSpPr/>
          <p:nvPr/>
        </p:nvSpPr>
        <p:spPr>
          <a:xfrm>
            <a:off x="950370" y="3007538"/>
            <a:ext cx="1411830"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14" name="object 3"/>
          <p:cNvSpPr/>
          <p:nvPr/>
        </p:nvSpPr>
        <p:spPr>
          <a:xfrm>
            <a:off x="914400" y="3931151"/>
            <a:ext cx="1411830"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Tree>
    <p:extLst>
      <p:ext uri="{BB962C8B-B14F-4D97-AF65-F5344CB8AC3E}">
        <p14:creationId xmlns:p14="http://schemas.microsoft.com/office/powerpoint/2010/main" val="54938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60350" y="50800"/>
            <a:ext cx="8121650" cy="787400"/>
          </a:xfrm>
        </p:spPr>
        <p:txBody>
          <a:bodyPr>
            <a:normAutofit fontScale="90000"/>
          </a:bodyPr>
          <a:lstStyle/>
          <a:p>
            <a:r>
              <a:rPr lang="zh-CN" altLang="en-US" dirty="0"/>
              <a:t>拉普拉斯修正</a:t>
            </a:r>
            <a:r>
              <a:rPr lang="en-US" altLang="zh-CN" spc="-5" dirty="0"/>
              <a:t>(Lap</a:t>
            </a:r>
            <a:r>
              <a:rPr lang="en-US" altLang="zh-CN" spc="-15" dirty="0"/>
              <a:t>l</a:t>
            </a:r>
            <a:r>
              <a:rPr lang="en-US" altLang="zh-CN" dirty="0"/>
              <a:t>ac</a:t>
            </a:r>
            <a:r>
              <a:rPr lang="en-US" altLang="zh-CN" spc="-20" dirty="0"/>
              <a:t>i</a:t>
            </a:r>
            <a:r>
              <a:rPr lang="en-US" altLang="zh-CN" dirty="0"/>
              <a:t>an co</a:t>
            </a:r>
            <a:r>
              <a:rPr lang="en-US" altLang="zh-CN" spc="-10" dirty="0"/>
              <a:t>r</a:t>
            </a:r>
            <a:r>
              <a:rPr lang="en-US" altLang="zh-CN" dirty="0"/>
              <a:t>r</a:t>
            </a:r>
            <a:r>
              <a:rPr lang="en-US" altLang="zh-CN" spc="-10" dirty="0"/>
              <a:t>e</a:t>
            </a:r>
            <a:r>
              <a:rPr lang="en-US" altLang="zh-CN" dirty="0"/>
              <a:t>cti</a:t>
            </a:r>
            <a:r>
              <a:rPr lang="en-US" altLang="zh-CN" spc="-15" dirty="0"/>
              <a:t>o</a:t>
            </a:r>
            <a:r>
              <a:rPr lang="en-US" altLang="zh-CN" dirty="0"/>
              <a:t>n)</a:t>
            </a:r>
            <a:endParaRPr lang="zh-CN" altLang="en-US" dirty="0">
              <a:latin typeface="+mj-ea"/>
              <a:ea typeface="+mj-ea"/>
            </a:endParaRPr>
          </a:p>
        </p:txBody>
      </p:sp>
      <p:sp>
        <p:nvSpPr>
          <p:cNvPr id="2" name="内容占位符 1"/>
          <p:cNvSpPr>
            <a:spLocks noGrp="1"/>
          </p:cNvSpPr>
          <p:nvPr>
            <p:ph sz="quarter" idx="14"/>
          </p:nvPr>
        </p:nvSpPr>
        <p:spPr>
          <a:xfrm>
            <a:off x="173851" y="926592"/>
            <a:ext cx="8970149" cy="5432466"/>
          </a:xfrm>
        </p:spPr>
        <p:txBody>
          <a:bodyPr>
            <a:normAutofit/>
          </a:bodyPr>
          <a:lstStyle/>
          <a:p>
            <a:r>
              <a:rPr lang="zh-CN" altLang="en-US" dirty="0"/>
              <a:t>若某个属性值在训练集中没有与某个类同时出现过，则直接计算会出现问题。比如“</a:t>
            </a:r>
            <a:r>
              <a:rPr lang="zh-CN" altLang="en-US" dirty="0">
                <a:solidFill>
                  <a:srgbClr val="C00000"/>
                </a:solidFill>
              </a:rPr>
              <a:t>敲声</a:t>
            </a:r>
            <a:r>
              <a:rPr lang="en-US" altLang="zh-CN" dirty="0">
                <a:solidFill>
                  <a:srgbClr val="C00000"/>
                </a:solidFill>
              </a:rPr>
              <a:t>=</a:t>
            </a:r>
            <a:r>
              <a:rPr lang="zh-CN" altLang="en-US" dirty="0">
                <a:solidFill>
                  <a:srgbClr val="C00000"/>
                </a:solidFill>
              </a:rPr>
              <a:t>清脆</a:t>
            </a:r>
            <a:r>
              <a:rPr lang="zh-CN" altLang="en-US" dirty="0"/>
              <a:t>”测试例，训练集中</a:t>
            </a:r>
            <a:r>
              <a:rPr lang="zh-CN" altLang="en-US" dirty="0">
                <a:solidFill>
                  <a:srgbClr val="C00000"/>
                </a:solidFill>
              </a:rPr>
              <a:t>好瓜</a:t>
            </a:r>
            <a:r>
              <a:rPr lang="zh-CN" altLang="en-US" dirty="0"/>
              <a:t>没有该样例，因此连乘式计算的概率值为</a:t>
            </a:r>
            <a:r>
              <a:rPr lang="en-US" altLang="zh-CN" dirty="0"/>
              <a:t>0</a:t>
            </a:r>
            <a:r>
              <a:rPr lang="zh-CN" altLang="en-US" dirty="0"/>
              <a:t>，</a:t>
            </a:r>
            <a:r>
              <a:rPr lang="zh-CN" altLang="en-US" dirty="0">
                <a:solidFill>
                  <a:srgbClr val="C00000"/>
                </a:solidFill>
              </a:rPr>
              <a:t>无论其他属性上明显像好瓜</a:t>
            </a:r>
            <a:r>
              <a:rPr lang="zh-CN" altLang="en-US" dirty="0"/>
              <a:t>，分类结果都是“</a:t>
            </a:r>
            <a:r>
              <a:rPr lang="zh-CN" altLang="en-US" dirty="0">
                <a:solidFill>
                  <a:srgbClr val="C00000"/>
                </a:solidFill>
              </a:rPr>
              <a:t>好瓜</a:t>
            </a:r>
            <a:r>
              <a:rPr lang="en-US" altLang="zh-CN" dirty="0">
                <a:solidFill>
                  <a:srgbClr val="C00000"/>
                </a:solidFill>
              </a:rPr>
              <a:t>=</a:t>
            </a:r>
            <a:r>
              <a:rPr lang="zh-CN" altLang="en-US" dirty="0">
                <a:solidFill>
                  <a:srgbClr val="C00000"/>
                </a:solidFill>
              </a:rPr>
              <a:t>否</a:t>
            </a:r>
            <a:r>
              <a:rPr lang="zh-CN" altLang="en-US" dirty="0"/>
              <a:t>”，这显然不合理。</a:t>
            </a:r>
            <a:endParaRPr lang="en-US" altLang="zh-CN" dirty="0"/>
          </a:p>
          <a:p>
            <a:pPr lvl="1"/>
            <a:endParaRPr lang="zh-CN" altLang="en-US" dirty="0"/>
          </a:p>
          <a:p>
            <a:endParaRPr lang="en-US"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176" y="2171818"/>
            <a:ext cx="5443998" cy="673245"/>
          </a:xfrm>
          <a:prstGeom prst="rect">
            <a:avLst/>
          </a:prstGeom>
        </p:spPr>
      </p:pic>
    </p:spTree>
    <p:extLst>
      <p:ext uri="{BB962C8B-B14F-4D97-AF65-F5344CB8AC3E}">
        <p14:creationId xmlns:p14="http://schemas.microsoft.com/office/powerpoint/2010/main" val="206570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6858" y="2305610"/>
            <a:ext cx="8081696" cy="3323987"/>
          </a:xfrm>
          <a:prstGeom prst="rect">
            <a:avLst/>
          </a:prstGeom>
        </p:spPr>
        <p:txBody>
          <a:bodyPr vert="horz" wrap="square" lIns="0" tIns="0" rIns="0" bIns="0" rtlCol="0">
            <a:spAutoFit/>
          </a:bodyPr>
          <a:lstStyle/>
          <a:p>
            <a:pPr marL="12700">
              <a:lnSpc>
                <a:spcPct val="150000"/>
              </a:lnSpc>
              <a:tabLst>
                <a:tab pos="299085" algn="l"/>
              </a:tabLst>
            </a:pPr>
            <a:r>
              <a:rPr sz="1800" dirty="0">
                <a:latin typeface="Arial"/>
                <a:cs typeface="Arial"/>
              </a:rPr>
              <a:t>•	</a:t>
            </a:r>
            <a:r>
              <a:rPr sz="1800" i="1" spc="-5" dirty="0">
                <a:latin typeface="Palatino Linotype"/>
                <a:cs typeface="Palatino Linotype"/>
              </a:rPr>
              <a:t>h</a:t>
            </a:r>
            <a:r>
              <a:rPr sz="1800" i="1" dirty="0">
                <a:latin typeface="Palatino Linotype"/>
                <a:cs typeface="Palatino Linotype"/>
              </a:rPr>
              <a:t>* </a:t>
            </a:r>
            <a:r>
              <a:rPr sz="1800" spc="-5" dirty="0">
                <a:latin typeface="FangSong"/>
                <a:cs typeface="FangSong"/>
              </a:rPr>
              <a:t>称</a:t>
            </a:r>
            <a:r>
              <a:rPr sz="1800" dirty="0">
                <a:latin typeface="FangSong"/>
                <a:cs typeface="FangSong"/>
              </a:rPr>
              <a:t>为</a:t>
            </a:r>
            <a:r>
              <a:rPr sz="1800" spc="-5" dirty="0">
                <a:solidFill>
                  <a:srgbClr val="FF0000"/>
                </a:solidFill>
                <a:latin typeface="FangSong"/>
                <a:cs typeface="FangSong"/>
              </a:rPr>
              <a:t>贝叶斯最优分类器</a:t>
            </a:r>
            <a:r>
              <a:rPr sz="1400" spc="-5" dirty="0">
                <a:latin typeface="Verdana"/>
                <a:cs typeface="Verdana"/>
              </a:rPr>
              <a:t>(B</a:t>
            </a:r>
            <a:r>
              <a:rPr sz="1400" spc="-15" dirty="0">
                <a:latin typeface="Verdana"/>
                <a:cs typeface="Verdana"/>
              </a:rPr>
              <a:t>a</a:t>
            </a:r>
            <a:r>
              <a:rPr sz="1400" spc="-20" dirty="0">
                <a:latin typeface="Verdana"/>
                <a:cs typeface="Verdana"/>
              </a:rPr>
              <a:t>y</a:t>
            </a:r>
            <a:r>
              <a:rPr sz="1400" dirty="0">
                <a:latin typeface="Verdana"/>
                <a:cs typeface="Verdana"/>
              </a:rPr>
              <a:t>es</a:t>
            </a:r>
            <a:r>
              <a:rPr sz="1400" spc="-10" dirty="0">
                <a:latin typeface="Verdana"/>
                <a:cs typeface="Verdana"/>
              </a:rPr>
              <a:t> </a:t>
            </a:r>
            <a:r>
              <a:rPr sz="1400" dirty="0">
                <a:latin typeface="Verdana"/>
                <a:cs typeface="Verdana"/>
              </a:rPr>
              <a:t>opt</a:t>
            </a:r>
            <a:r>
              <a:rPr sz="1400" spc="5" dirty="0">
                <a:latin typeface="Verdana"/>
                <a:cs typeface="Verdana"/>
              </a:rPr>
              <a:t>i</a:t>
            </a:r>
            <a:r>
              <a:rPr sz="1400" dirty="0">
                <a:latin typeface="Verdana"/>
                <a:cs typeface="Verdana"/>
              </a:rPr>
              <a:t>mal</a:t>
            </a:r>
            <a:r>
              <a:rPr sz="1400" spc="-30" dirty="0">
                <a:latin typeface="Verdana"/>
                <a:cs typeface="Verdana"/>
              </a:rPr>
              <a:t> </a:t>
            </a:r>
            <a:r>
              <a:rPr sz="1400" dirty="0">
                <a:latin typeface="Verdana"/>
                <a:cs typeface="Verdana"/>
              </a:rPr>
              <a:t>c</a:t>
            </a:r>
            <a:r>
              <a:rPr sz="1400" spc="5" dirty="0">
                <a:latin typeface="Verdana"/>
                <a:cs typeface="Verdana"/>
              </a:rPr>
              <a:t>l</a:t>
            </a:r>
            <a:r>
              <a:rPr sz="1400" dirty="0">
                <a:latin typeface="Verdana"/>
                <a:cs typeface="Verdana"/>
              </a:rPr>
              <a:t>assifier</a:t>
            </a:r>
            <a:r>
              <a:rPr sz="1400" spc="-5" dirty="0">
                <a:latin typeface="Verdana"/>
                <a:cs typeface="Verdana"/>
              </a:rPr>
              <a:t>)</a:t>
            </a:r>
            <a:r>
              <a:rPr sz="1800" spc="-5" dirty="0">
                <a:latin typeface="FangSong"/>
                <a:cs typeface="FangSong"/>
              </a:rPr>
              <a:t>，</a:t>
            </a:r>
            <a:r>
              <a:rPr lang="zh-CN" altLang="en-US" dirty="0"/>
              <a:t>与之对应的</a:t>
            </a:r>
            <a:r>
              <a:rPr sz="1800" spc="-5" dirty="0">
                <a:latin typeface="FangSong"/>
                <a:cs typeface="FangSong"/>
              </a:rPr>
              <a:t>总体风险</a:t>
            </a:r>
            <a:r>
              <a:rPr lang="zh-CN" altLang="en-US" sz="1800" spc="-5" dirty="0">
                <a:latin typeface="FangSong"/>
                <a:cs typeface="FangSong"/>
              </a:rPr>
              <a:t>     </a:t>
            </a:r>
            <a:r>
              <a:rPr sz="1800" spc="-5" dirty="0">
                <a:latin typeface="FangSong"/>
                <a:cs typeface="FangSong"/>
              </a:rPr>
              <a:t>称</a:t>
            </a:r>
            <a:r>
              <a:rPr sz="1800" dirty="0">
                <a:latin typeface="FangSong"/>
                <a:cs typeface="FangSong"/>
              </a:rPr>
              <a:t>为</a:t>
            </a:r>
            <a:r>
              <a:rPr sz="1800" spc="-5" dirty="0">
                <a:solidFill>
                  <a:srgbClr val="FF0000"/>
                </a:solidFill>
                <a:latin typeface="FangSong"/>
                <a:cs typeface="FangSong"/>
              </a:rPr>
              <a:t>贝叶斯</a:t>
            </a:r>
            <a:r>
              <a:rPr sz="1800" dirty="0">
                <a:solidFill>
                  <a:srgbClr val="FF0000"/>
                </a:solidFill>
                <a:latin typeface="FangSong"/>
                <a:cs typeface="FangSong"/>
              </a:rPr>
              <a:t>风险</a:t>
            </a:r>
            <a:r>
              <a:rPr sz="1800" spc="-265" dirty="0">
                <a:solidFill>
                  <a:srgbClr val="FF0000"/>
                </a:solidFill>
                <a:latin typeface="FangSong"/>
                <a:cs typeface="FangSong"/>
              </a:rPr>
              <a:t> </a:t>
            </a:r>
            <a:r>
              <a:rPr sz="1600" spc="-15" dirty="0">
                <a:latin typeface="Verdana"/>
                <a:cs typeface="Verdana"/>
              </a:rPr>
              <a:t>(B</a:t>
            </a:r>
            <a:r>
              <a:rPr sz="1600" spc="-20" dirty="0">
                <a:latin typeface="Verdana"/>
                <a:cs typeface="Verdana"/>
              </a:rPr>
              <a:t>ay</a:t>
            </a:r>
            <a:r>
              <a:rPr sz="1600" spc="-10" dirty="0">
                <a:latin typeface="Verdana"/>
                <a:cs typeface="Verdana"/>
              </a:rPr>
              <a:t>es</a:t>
            </a:r>
            <a:r>
              <a:rPr sz="1600" spc="10" dirty="0">
                <a:latin typeface="Verdana"/>
                <a:cs typeface="Verdana"/>
              </a:rPr>
              <a:t> </a:t>
            </a:r>
            <a:r>
              <a:rPr sz="1600" spc="-10" dirty="0">
                <a:latin typeface="Verdana"/>
                <a:cs typeface="Verdana"/>
              </a:rPr>
              <a:t>ris</a:t>
            </a:r>
            <a:r>
              <a:rPr sz="1600" spc="-15" dirty="0">
                <a:latin typeface="Verdana"/>
                <a:cs typeface="Verdana"/>
              </a:rPr>
              <a:t>k</a:t>
            </a:r>
            <a:r>
              <a:rPr sz="1600" spc="-10" dirty="0">
                <a:latin typeface="Verdana"/>
                <a:cs typeface="Verdana"/>
              </a:rPr>
              <a:t>)</a:t>
            </a:r>
            <a:endParaRPr lang="en-US" sz="1600" spc="-10" dirty="0">
              <a:latin typeface="Verdana"/>
              <a:cs typeface="Verdana"/>
            </a:endParaRPr>
          </a:p>
          <a:p>
            <a:pPr marL="12700">
              <a:lnSpc>
                <a:spcPct val="150000"/>
              </a:lnSpc>
              <a:tabLst>
                <a:tab pos="299085" algn="l"/>
              </a:tabLst>
            </a:pPr>
            <a:r>
              <a:rPr sz="1800" dirty="0">
                <a:latin typeface="Arial"/>
                <a:cs typeface="Arial"/>
              </a:rPr>
              <a:t>•	</a:t>
            </a:r>
            <a:r>
              <a:rPr lang="zh-CN" altLang="en-US" sz="1800" dirty="0">
                <a:latin typeface="Arial"/>
                <a:cs typeface="Arial"/>
              </a:rPr>
              <a:t>                     </a:t>
            </a:r>
            <a:r>
              <a:rPr lang="zh-CN" altLang="en-US" dirty="0"/>
              <a:t>反映了分类器所能达到的最好性能，即通过机器学习所能产生的模型精度的理论上限。</a:t>
            </a:r>
            <a:endParaRPr lang="en-US" altLang="zh-CN" dirty="0"/>
          </a:p>
          <a:p>
            <a:pPr marL="298450" indent="-285750">
              <a:lnSpc>
                <a:spcPct val="150000"/>
              </a:lnSpc>
              <a:buFont typeface="Arial" charset="0"/>
              <a:buChar char="•"/>
              <a:tabLst>
                <a:tab pos="299085" algn="l"/>
              </a:tabLst>
            </a:pPr>
            <a:r>
              <a:rPr lang="zh-CN" altLang="en-US" dirty="0"/>
              <a:t>具体来说，若目标是</a:t>
            </a:r>
            <a:r>
              <a:rPr lang="zh-CN" altLang="en-US" dirty="0">
                <a:solidFill>
                  <a:srgbClr val="FF0000"/>
                </a:solidFill>
              </a:rPr>
              <a:t>最小化分类错误率</a:t>
            </a:r>
            <a:r>
              <a:rPr lang="zh-CN" altLang="en-US" dirty="0"/>
              <a:t>，则</a:t>
            </a:r>
            <a:r>
              <a:rPr lang="zh-CN" altLang="en-US" dirty="0">
                <a:solidFill>
                  <a:srgbClr val="FF0000"/>
                </a:solidFill>
              </a:rPr>
              <a:t>误判损失</a:t>
            </a:r>
            <a:r>
              <a:rPr lang="zh-CN" altLang="en-US" dirty="0"/>
              <a:t>         可写为：</a:t>
            </a:r>
            <a:endParaRPr lang="en-US" altLang="zh-CN" dirty="0"/>
          </a:p>
          <a:p>
            <a:pPr marL="298450" indent="-285750">
              <a:lnSpc>
                <a:spcPct val="150000"/>
              </a:lnSpc>
              <a:buFont typeface="Arial" charset="0"/>
              <a:buChar char="•"/>
              <a:tabLst>
                <a:tab pos="299085" algn="l"/>
              </a:tabLst>
            </a:pPr>
            <a:endParaRPr lang="en-US" altLang="zh-CN" dirty="0"/>
          </a:p>
          <a:p>
            <a:pPr marL="298450" indent="-285750">
              <a:lnSpc>
                <a:spcPct val="150000"/>
              </a:lnSpc>
              <a:buFont typeface="Arial" charset="0"/>
              <a:buChar char="•"/>
              <a:tabLst>
                <a:tab pos="299085" algn="l"/>
              </a:tabLst>
            </a:pPr>
            <a:endParaRPr lang="en-US" altLang="zh-CN" dirty="0"/>
          </a:p>
          <a:p>
            <a:pPr marL="298450" indent="-285750">
              <a:lnSpc>
                <a:spcPct val="150000"/>
              </a:lnSpc>
              <a:buFont typeface="Arial" charset="0"/>
              <a:buChar char="•"/>
              <a:tabLst>
                <a:tab pos="299085" algn="l"/>
              </a:tabLst>
            </a:pPr>
            <a:r>
              <a:rPr lang="zh-CN" altLang="en-US" dirty="0"/>
              <a:t>此时</a:t>
            </a:r>
            <a:r>
              <a:rPr lang="zh-CN" altLang="en-US" dirty="0">
                <a:solidFill>
                  <a:srgbClr val="FF0000"/>
                </a:solidFill>
              </a:rPr>
              <a:t>条件风险</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155012"/>
            <a:ext cx="1066800" cy="356984"/>
          </a:xfrm>
          <a:prstGeom prst="rect">
            <a:avLst/>
          </a:prstGeom>
        </p:spPr>
      </p:pic>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0" dirty="0">
                <a:latin typeface="FangSong"/>
                <a:cs typeface="FangSong"/>
              </a:rPr>
              <a:t>贝叶斯决策</a:t>
            </a:r>
            <a:r>
              <a:rPr sz="2800" spc="-30" dirty="0">
                <a:latin typeface="FangSong"/>
                <a:cs typeface="FangSong"/>
              </a:rPr>
              <a:t>论</a:t>
            </a:r>
            <a:r>
              <a:rPr sz="2800" spc="-450" dirty="0">
                <a:latin typeface="FangSong"/>
                <a:cs typeface="FangSong"/>
              </a:rPr>
              <a:t> </a:t>
            </a:r>
            <a:r>
              <a:rPr spc="-5" dirty="0"/>
              <a:t>(B</a:t>
            </a:r>
            <a:r>
              <a:rPr spc="-20" dirty="0"/>
              <a:t>a</a:t>
            </a:r>
            <a:r>
              <a:rPr spc="-10" dirty="0"/>
              <a:t>ye</a:t>
            </a:r>
            <a:r>
              <a:rPr dirty="0"/>
              <a:t>si</a:t>
            </a:r>
            <a:r>
              <a:rPr spc="-15" dirty="0"/>
              <a:t>a</a:t>
            </a:r>
            <a:r>
              <a:rPr dirty="0"/>
              <a:t>n </a:t>
            </a:r>
            <a:r>
              <a:rPr spc="-10" dirty="0"/>
              <a:t>de</a:t>
            </a:r>
            <a:r>
              <a:rPr dirty="0"/>
              <a:t>cis</a:t>
            </a:r>
            <a:r>
              <a:rPr spc="-20" dirty="0"/>
              <a:t>i</a:t>
            </a:r>
            <a:r>
              <a:rPr dirty="0"/>
              <a:t>on</a:t>
            </a:r>
            <a:r>
              <a:rPr spc="-10" dirty="0"/>
              <a:t> </a:t>
            </a:r>
            <a:r>
              <a:rPr dirty="0"/>
              <a:t>theo</a:t>
            </a:r>
            <a:r>
              <a:rPr spc="-10" dirty="0"/>
              <a:t>r</a:t>
            </a:r>
            <a:r>
              <a:rPr dirty="0"/>
              <a:t>y)</a:t>
            </a:r>
            <a:endParaRPr sz="2800">
              <a:latin typeface="FangSong"/>
              <a:cs typeface="FangSong"/>
            </a:endParaRPr>
          </a:p>
        </p:txBody>
      </p:sp>
      <p:sp>
        <p:nvSpPr>
          <p:cNvPr id="5" name="object 5"/>
          <p:cNvSpPr txBox="1"/>
          <p:nvPr/>
        </p:nvSpPr>
        <p:spPr>
          <a:xfrm>
            <a:off x="276858" y="1204087"/>
            <a:ext cx="4295140" cy="307777"/>
          </a:xfrm>
          <a:prstGeom prst="rect">
            <a:avLst/>
          </a:prstGeom>
        </p:spPr>
        <p:txBody>
          <a:bodyPr vert="horz" wrap="square" lIns="0" tIns="0" rIns="0" bIns="0" rtlCol="0">
            <a:spAutoFit/>
          </a:bodyPr>
          <a:lstStyle/>
          <a:p>
            <a:pPr marL="12700">
              <a:lnSpc>
                <a:spcPct val="100000"/>
              </a:lnSpc>
            </a:pPr>
            <a:r>
              <a:rPr sz="2000" spc="10" dirty="0">
                <a:solidFill>
                  <a:srgbClr val="FF0000"/>
                </a:solidFill>
                <a:latin typeface="FangSong"/>
                <a:cs typeface="FangSong"/>
              </a:rPr>
              <a:t>贝叶</a:t>
            </a:r>
            <a:r>
              <a:rPr sz="2000" dirty="0">
                <a:solidFill>
                  <a:srgbClr val="FF0000"/>
                </a:solidFill>
                <a:latin typeface="FangSong"/>
                <a:cs typeface="FangSong"/>
              </a:rPr>
              <a:t>斯判</a:t>
            </a:r>
            <a:r>
              <a:rPr sz="2000" spc="-15" dirty="0">
                <a:solidFill>
                  <a:srgbClr val="FF0000"/>
                </a:solidFill>
                <a:latin typeface="FangSong"/>
                <a:cs typeface="FangSong"/>
              </a:rPr>
              <a:t>定</a:t>
            </a:r>
            <a:r>
              <a:rPr sz="2000" dirty="0">
                <a:solidFill>
                  <a:srgbClr val="FF0000"/>
                </a:solidFill>
                <a:latin typeface="FangSong"/>
                <a:cs typeface="FangSong"/>
              </a:rPr>
              <a:t>准则</a:t>
            </a:r>
            <a:r>
              <a:rPr sz="2000" spc="-335" dirty="0">
                <a:solidFill>
                  <a:srgbClr val="FF0000"/>
                </a:solidFill>
                <a:latin typeface="FangSong"/>
                <a:cs typeface="FangSong"/>
              </a:rPr>
              <a:t> </a:t>
            </a:r>
            <a:r>
              <a:rPr sz="1600" spc="-15" dirty="0">
                <a:solidFill>
                  <a:srgbClr val="FF0000"/>
                </a:solidFill>
                <a:latin typeface="Verdana"/>
                <a:cs typeface="Verdana"/>
              </a:rPr>
              <a:t>(</a:t>
            </a:r>
            <a:r>
              <a:rPr sz="1600" spc="-25" dirty="0">
                <a:solidFill>
                  <a:srgbClr val="FF0000"/>
                </a:solidFill>
                <a:latin typeface="Verdana"/>
                <a:cs typeface="Verdana"/>
              </a:rPr>
              <a:t>Ba</a:t>
            </a:r>
            <a:r>
              <a:rPr sz="1600" spc="-20" dirty="0">
                <a:solidFill>
                  <a:srgbClr val="FF0000"/>
                </a:solidFill>
                <a:latin typeface="Verdana"/>
                <a:cs typeface="Verdana"/>
              </a:rPr>
              <a:t>y</a:t>
            </a:r>
            <a:r>
              <a:rPr sz="1600" spc="-10" dirty="0">
                <a:solidFill>
                  <a:srgbClr val="FF0000"/>
                </a:solidFill>
                <a:latin typeface="Verdana"/>
                <a:cs typeface="Verdana"/>
              </a:rPr>
              <a:t>es</a:t>
            </a:r>
            <a:r>
              <a:rPr sz="1600" spc="15" dirty="0">
                <a:solidFill>
                  <a:srgbClr val="FF0000"/>
                </a:solidFill>
                <a:latin typeface="Verdana"/>
                <a:cs typeface="Verdana"/>
              </a:rPr>
              <a:t> </a:t>
            </a:r>
            <a:r>
              <a:rPr sz="1600" spc="-10" dirty="0">
                <a:solidFill>
                  <a:srgbClr val="FF0000"/>
                </a:solidFill>
                <a:latin typeface="Verdana"/>
                <a:cs typeface="Verdana"/>
              </a:rPr>
              <a:t>de</a:t>
            </a:r>
            <a:r>
              <a:rPr sz="1600" spc="-15" dirty="0">
                <a:solidFill>
                  <a:srgbClr val="FF0000"/>
                </a:solidFill>
                <a:latin typeface="Verdana"/>
                <a:cs typeface="Verdana"/>
              </a:rPr>
              <a:t>ci</a:t>
            </a:r>
            <a:r>
              <a:rPr sz="1600" spc="-20" dirty="0">
                <a:solidFill>
                  <a:srgbClr val="FF0000"/>
                </a:solidFill>
                <a:latin typeface="Verdana"/>
                <a:cs typeface="Verdana"/>
              </a:rPr>
              <a:t>sio</a:t>
            </a:r>
            <a:r>
              <a:rPr sz="1600" spc="-15" dirty="0">
                <a:solidFill>
                  <a:srgbClr val="FF0000"/>
                </a:solidFill>
                <a:latin typeface="Verdana"/>
                <a:cs typeface="Verdana"/>
              </a:rPr>
              <a:t>n</a:t>
            </a:r>
            <a:r>
              <a:rPr sz="1600" spc="55" dirty="0">
                <a:solidFill>
                  <a:srgbClr val="FF0000"/>
                </a:solidFill>
                <a:latin typeface="Verdana"/>
                <a:cs typeface="Verdana"/>
              </a:rPr>
              <a:t> </a:t>
            </a:r>
            <a:r>
              <a:rPr sz="1600" spc="-10" dirty="0">
                <a:solidFill>
                  <a:srgbClr val="FF0000"/>
                </a:solidFill>
                <a:latin typeface="Verdana"/>
                <a:cs typeface="Verdana"/>
              </a:rPr>
              <a:t>rul</a:t>
            </a:r>
            <a:r>
              <a:rPr sz="1600" spc="-20" dirty="0">
                <a:solidFill>
                  <a:srgbClr val="FF0000"/>
                </a:solidFill>
                <a:latin typeface="Verdana"/>
                <a:cs typeface="Verdana"/>
              </a:rPr>
              <a:t>e</a:t>
            </a:r>
            <a:r>
              <a:rPr sz="1600" spc="-10" dirty="0">
                <a:solidFill>
                  <a:srgbClr val="FF0000"/>
                </a:solidFill>
                <a:latin typeface="Verdana"/>
                <a:cs typeface="Verdana"/>
              </a:rPr>
              <a:t>)</a:t>
            </a:r>
            <a:r>
              <a:rPr sz="2000" dirty="0">
                <a:latin typeface="FangSong"/>
                <a:cs typeface="FangSong"/>
              </a:rPr>
              <a:t>：</a:t>
            </a:r>
          </a:p>
        </p:txBody>
      </p:sp>
      <p:sp>
        <p:nvSpPr>
          <p:cNvPr id="7" name="object 7"/>
          <p:cNvSpPr/>
          <p:nvPr/>
        </p:nvSpPr>
        <p:spPr>
          <a:xfrm>
            <a:off x="2863271" y="1742834"/>
            <a:ext cx="2913889" cy="593410"/>
          </a:xfrm>
          <a:prstGeom prst="rect">
            <a:avLst/>
          </a:prstGeom>
          <a:blipFill>
            <a:blip r:embed="rId4" cstate="print"/>
            <a:stretch>
              <a:fillRect/>
            </a:stretch>
          </a:blipFill>
        </p:spPr>
        <p:txBody>
          <a:bodyPr wrap="square" lIns="0" tIns="0" rIns="0" bIns="0" rtlCol="0"/>
          <a:lstStyle/>
          <a:p>
            <a:endParaRPr/>
          </a:p>
        </p:txBody>
      </p:sp>
      <p:pic>
        <p:nvPicPr>
          <p:cNvPr id="15" name="图片 14"/>
          <p:cNvPicPr>
            <a:picLocks noChangeAspect="1"/>
          </p:cNvPicPr>
          <p:nvPr/>
        </p:nvPicPr>
        <p:blipFill>
          <a:blip r:embed="rId5"/>
          <a:stretch>
            <a:fillRect/>
          </a:stretch>
        </p:blipFill>
        <p:spPr>
          <a:xfrm>
            <a:off x="5899945" y="4090160"/>
            <a:ext cx="308887" cy="239347"/>
          </a:xfrm>
          <a:prstGeom prst="rect">
            <a:avLst/>
          </a:prstGeom>
        </p:spPr>
      </p:pic>
      <p:grpSp>
        <p:nvGrpSpPr>
          <p:cNvPr id="16" name="组合 4"/>
          <p:cNvGrpSpPr/>
          <p:nvPr/>
        </p:nvGrpSpPr>
        <p:grpSpPr>
          <a:xfrm>
            <a:off x="2218211" y="4624617"/>
            <a:ext cx="4113408" cy="723846"/>
            <a:chOff x="2738424" y="1706846"/>
            <a:chExt cx="4726112" cy="759504"/>
          </a:xfrm>
        </p:grpSpPr>
        <p:pic>
          <p:nvPicPr>
            <p:cNvPr id="17" name="图片 16"/>
            <p:cNvPicPr>
              <a:picLocks noChangeAspect="1"/>
            </p:cNvPicPr>
            <p:nvPr/>
          </p:nvPicPr>
          <p:blipFill>
            <a:blip r:embed="rId6"/>
            <a:stretch>
              <a:fillRect/>
            </a:stretch>
          </p:blipFill>
          <p:spPr>
            <a:xfrm>
              <a:off x="2738424" y="1706846"/>
              <a:ext cx="2950254" cy="759504"/>
            </a:xfrm>
            <a:prstGeom prst="rect">
              <a:avLst/>
            </a:prstGeom>
          </p:spPr>
        </p:pic>
        <p:pic>
          <p:nvPicPr>
            <p:cNvPr id="18" name="图片 17"/>
            <p:cNvPicPr>
              <a:picLocks noChangeAspect="1"/>
            </p:cNvPicPr>
            <p:nvPr/>
          </p:nvPicPr>
          <p:blipFill>
            <a:blip r:embed="rId7"/>
            <a:stretch>
              <a:fillRect/>
            </a:stretch>
          </p:blipFill>
          <p:spPr>
            <a:xfrm>
              <a:off x="6827489" y="1910185"/>
              <a:ext cx="637047" cy="352826"/>
            </a:xfrm>
            <a:prstGeom prst="rect">
              <a:avLst/>
            </a:prstGeom>
          </p:spPr>
        </p:pic>
      </p:grpSp>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6200" y="2438400"/>
            <a:ext cx="598813" cy="266139"/>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8211" y="5775518"/>
            <a:ext cx="3187700" cy="434440"/>
          </a:xfrm>
          <a:prstGeom prst="rect">
            <a:avLst/>
          </a:prstGeom>
        </p:spPr>
      </p:pic>
    </p:spTree>
    <p:extLst>
      <p:ext uri="{BB962C8B-B14F-4D97-AF65-F5344CB8AC3E}">
        <p14:creationId xmlns:p14="http://schemas.microsoft.com/office/powerpoint/2010/main" val="94981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60350" y="50800"/>
            <a:ext cx="8121650" cy="787400"/>
          </a:xfrm>
        </p:spPr>
        <p:txBody>
          <a:bodyPr>
            <a:normAutofit fontScale="90000"/>
          </a:bodyPr>
          <a:lstStyle/>
          <a:p>
            <a:r>
              <a:rPr lang="zh-CN" altLang="en-US" dirty="0"/>
              <a:t>拉普拉斯修正</a:t>
            </a:r>
            <a:r>
              <a:rPr lang="en-US" altLang="zh-CN" spc="-5" dirty="0"/>
              <a:t>(Lap</a:t>
            </a:r>
            <a:r>
              <a:rPr lang="en-US" altLang="zh-CN" spc="-15" dirty="0"/>
              <a:t>l</a:t>
            </a:r>
            <a:r>
              <a:rPr lang="en-US" altLang="zh-CN" dirty="0"/>
              <a:t>ac</a:t>
            </a:r>
            <a:r>
              <a:rPr lang="en-US" altLang="zh-CN" spc="-20" dirty="0"/>
              <a:t>i</a:t>
            </a:r>
            <a:r>
              <a:rPr lang="en-US" altLang="zh-CN" dirty="0"/>
              <a:t>an co</a:t>
            </a:r>
            <a:r>
              <a:rPr lang="en-US" altLang="zh-CN" spc="-10" dirty="0"/>
              <a:t>r</a:t>
            </a:r>
            <a:r>
              <a:rPr lang="en-US" altLang="zh-CN" dirty="0"/>
              <a:t>r</a:t>
            </a:r>
            <a:r>
              <a:rPr lang="en-US" altLang="zh-CN" spc="-10" dirty="0"/>
              <a:t>e</a:t>
            </a:r>
            <a:r>
              <a:rPr lang="en-US" altLang="zh-CN" dirty="0"/>
              <a:t>cti</a:t>
            </a:r>
            <a:r>
              <a:rPr lang="en-US" altLang="zh-CN" spc="-15" dirty="0"/>
              <a:t>o</a:t>
            </a:r>
            <a:r>
              <a:rPr lang="en-US" altLang="zh-CN" dirty="0"/>
              <a:t>n)</a:t>
            </a:r>
            <a:endParaRPr lang="zh-CN" altLang="en-US" dirty="0">
              <a:latin typeface="+mj-ea"/>
              <a:ea typeface="+mj-ea"/>
            </a:endParaRPr>
          </a:p>
        </p:txBody>
      </p:sp>
      <p:sp>
        <p:nvSpPr>
          <p:cNvPr id="2" name="内容占位符 1"/>
          <p:cNvSpPr>
            <a:spLocks noGrp="1"/>
          </p:cNvSpPr>
          <p:nvPr>
            <p:ph sz="quarter" idx="14"/>
          </p:nvPr>
        </p:nvSpPr>
        <p:spPr>
          <a:xfrm>
            <a:off x="68621" y="858467"/>
            <a:ext cx="8970149" cy="5432466"/>
          </a:xfrm>
        </p:spPr>
        <p:txBody>
          <a:bodyPr>
            <a:normAutofit/>
          </a:bodyPr>
          <a:lstStyle/>
          <a:p>
            <a:pPr marL="0" indent="0">
              <a:buNone/>
            </a:pPr>
            <a:r>
              <a:rPr lang="zh-CN" altLang="en-US" dirty="0"/>
              <a:t>为了避免其他属性携带的信息被训练集中未出现的属性值“抹去”，在估计概率值时通常要进行“</a:t>
            </a:r>
            <a:r>
              <a:rPr lang="zh-CN" altLang="en-US" dirty="0">
                <a:solidFill>
                  <a:srgbClr val="151FFF"/>
                </a:solidFill>
              </a:rPr>
              <a:t>拉普拉斯修正</a:t>
            </a:r>
            <a:r>
              <a:rPr lang="zh-CN" altLang="en-US" dirty="0"/>
              <a:t>”（</a:t>
            </a:r>
            <a:r>
              <a:rPr lang="en-US" altLang="zh-CN" dirty="0" err="1"/>
              <a:t>Laplacian</a:t>
            </a:r>
            <a:r>
              <a:rPr lang="en-US" altLang="zh-CN" dirty="0"/>
              <a:t> correction</a:t>
            </a:r>
            <a:r>
              <a:rPr lang="zh-CN" altLang="en-US" dirty="0"/>
              <a:t>）</a:t>
            </a:r>
            <a:endParaRPr lang="en-US" altLang="zh-CN" dirty="0"/>
          </a:p>
          <a:p>
            <a:pPr lvl="1"/>
            <a:r>
              <a:rPr lang="zh-CN" altLang="en-US" dirty="0">
                <a:latin typeface="FangSong"/>
                <a:cs typeface="FangSong"/>
              </a:rPr>
              <a:t>令</a:t>
            </a:r>
            <a:r>
              <a:rPr lang="zh-CN" altLang="en-US" spc="-305" dirty="0">
                <a:latin typeface="FangSong"/>
                <a:cs typeface="FangSong"/>
              </a:rPr>
              <a:t> </a:t>
            </a:r>
            <a:r>
              <a:rPr lang="en-US" altLang="zh-CN" i="1" dirty="0">
                <a:solidFill>
                  <a:srgbClr val="C00000"/>
                </a:solidFill>
                <a:latin typeface="Palatino Linotype"/>
                <a:cs typeface="Palatino Linotype"/>
              </a:rPr>
              <a:t>N</a:t>
            </a:r>
            <a:r>
              <a:rPr lang="zh-CN" altLang="en-US" i="1" spc="-10" dirty="0">
                <a:solidFill>
                  <a:srgbClr val="C00000"/>
                </a:solidFill>
                <a:latin typeface="Palatino Linotype"/>
                <a:cs typeface="Palatino Linotype"/>
              </a:rPr>
              <a:t> </a:t>
            </a:r>
            <a:r>
              <a:rPr lang="zh-CN" altLang="en-US" spc="10" dirty="0">
                <a:solidFill>
                  <a:srgbClr val="C00000"/>
                </a:solidFill>
                <a:latin typeface="FangSong"/>
                <a:cs typeface="FangSong"/>
              </a:rPr>
              <a:t>表示</a:t>
            </a:r>
            <a:r>
              <a:rPr lang="zh-CN" altLang="en-US" dirty="0">
                <a:solidFill>
                  <a:srgbClr val="C00000"/>
                </a:solidFill>
                <a:latin typeface="FangSong"/>
                <a:cs typeface="FangSong"/>
              </a:rPr>
              <a:t>训练集</a:t>
            </a:r>
            <a:r>
              <a:rPr lang="zh-CN" altLang="en-US" spc="-340" dirty="0">
                <a:solidFill>
                  <a:srgbClr val="C00000"/>
                </a:solidFill>
                <a:latin typeface="FangSong"/>
                <a:cs typeface="FangSong"/>
              </a:rPr>
              <a:t> </a:t>
            </a:r>
            <a:r>
              <a:rPr lang="en-US" altLang="zh-CN" i="1" dirty="0">
                <a:solidFill>
                  <a:srgbClr val="C00000"/>
                </a:solidFill>
                <a:latin typeface="Palatino Linotype"/>
                <a:cs typeface="Palatino Linotype"/>
              </a:rPr>
              <a:t>D</a:t>
            </a:r>
            <a:r>
              <a:rPr lang="zh-CN" altLang="en-US" i="1" spc="185" dirty="0">
                <a:solidFill>
                  <a:srgbClr val="C00000"/>
                </a:solidFill>
                <a:latin typeface="Palatino Linotype"/>
                <a:cs typeface="Palatino Linotype"/>
              </a:rPr>
              <a:t> </a:t>
            </a:r>
            <a:r>
              <a:rPr lang="zh-CN" altLang="en-US" spc="10" dirty="0">
                <a:solidFill>
                  <a:srgbClr val="C00000"/>
                </a:solidFill>
                <a:latin typeface="FangSong"/>
                <a:cs typeface="FangSong"/>
              </a:rPr>
              <a:t>中可</a:t>
            </a:r>
            <a:r>
              <a:rPr lang="zh-CN" altLang="en-US" dirty="0">
                <a:solidFill>
                  <a:srgbClr val="C00000"/>
                </a:solidFill>
                <a:latin typeface="FangSong"/>
                <a:cs typeface="FangSong"/>
              </a:rPr>
              <a:t>能的</a:t>
            </a:r>
            <a:r>
              <a:rPr lang="zh-CN" altLang="en-US" spc="-15" dirty="0">
                <a:solidFill>
                  <a:srgbClr val="C00000"/>
                </a:solidFill>
                <a:latin typeface="FangSong"/>
                <a:cs typeface="FangSong"/>
              </a:rPr>
              <a:t>类</a:t>
            </a:r>
            <a:r>
              <a:rPr lang="zh-CN" altLang="en-US" dirty="0">
                <a:solidFill>
                  <a:srgbClr val="C00000"/>
                </a:solidFill>
                <a:latin typeface="FangSong"/>
                <a:cs typeface="FangSong"/>
              </a:rPr>
              <a:t>别数</a:t>
            </a:r>
            <a:r>
              <a:rPr lang="zh-CN" altLang="en-US" spc="-15" dirty="0">
                <a:latin typeface="FangSong"/>
                <a:cs typeface="FangSong"/>
              </a:rPr>
              <a:t>，</a:t>
            </a:r>
            <a:r>
              <a:rPr lang="en-US" altLang="zh-CN" i="1" dirty="0">
                <a:solidFill>
                  <a:srgbClr val="C00000"/>
                </a:solidFill>
                <a:latin typeface="Palatino Linotype"/>
                <a:cs typeface="Palatino Linotype"/>
              </a:rPr>
              <a:t>N</a:t>
            </a:r>
            <a:r>
              <a:rPr lang="en-US" altLang="zh-CN" sz="1950" i="1" spc="7" baseline="-21367" dirty="0">
                <a:solidFill>
                  <a:srgbClr val="C00000"/>
                </a:solidFill>
                <a:latin typeface="Palatino Linotype"/>
                <a:cs typeface="Palatino Linotype"/>
              </a:rPr>
              <a:t>i</a:t>
            </a:r>
            <a:r>
              <a:rPr lang="zh-CN" altLang="en-US" sz="1950" i="1" baseline="-21367" dirty="0">
                <a:solidFill>
                  <a:srgbClr val="C00000"/>
                </a:solidFill>
                <a:latin typeface="Palatino Linotype"/>
                <a:cs typeface="Palatino Linotype"/>
              </a:rPr>
              <a:t> </a:t>
            </a:r>
            <a:r>
              <a:rPr lang="zh-CN" altLang="en-US" sz="1950" i="1" spc="15" baseline="-21367" dirty="0">
                <a:solidFill>
                  <a:srgbClr val="C00000"/>
                </a:solidFill>
                <a:latin typeface="Palatino Linotype"/>
                <a:cs typeface="Palatino Linotype"/>
              </a:rPr>
              <a:t> </a:t>
            </a:r>
            <a:r>
              <a:rPr lang="zh-CN" altLang="en-US" spc="10" dirty="0">
                <a:solidFill>
                  <a:srgbClr val="C00000"/>
                </a:solidFill>
                <a:latin typeface="FangSong"/>
                <a:cs typeface="FangSong"/>
              </a:rPr>
              <a:t>表示</a:t>
            </a:r>
            <a:r>
              <a:rPr lang="zh-CN" altLang="en-US" dirty="0">
                <a:solidFill>
                  <a:srgbClr val="C00000"/>
                </a:solidFill>
                <a:latin typeface="FangSong"/>
                <a:cs typeface="FangSong"/>
              </a:rPr>
              <a:t>第</a:t>
            </a:r>
            <a:r>
              <a:rPr lang="zh-CN" altLang="en-US" spc="-340" dirty="0">
                <a:solidFill>
                  <a:srgbClr val="C00000"/>
                </a:solidFill>
                <a:latin typeface="FangSong"/>
                <a:cs typeface="FangSong"/>
              </a:rPr>
              <a:t> </a:t>
            </a:r>
            <a:r>
              <a:rPr lang="en-US" altLang="zh-CN" i="1" dirty="0">
                <a:solidFill>
                  <a:srgbClr val="C00000"/>
                </a:solidFill>
                <a:latin typeface="Palatino Linotype"/>
                <a:cs typeface="Palatino Linotype"/>
              </a:rPr>
              <a:t>i</a:t>
            </a:r>
            <a:r>
              <a:rPr lang="zh-CN" altLang="en-US" i="1" spc="200" dirty="0">
                <a:solidFill>
                  <a:srgbClr val="C00000"/>
                </a:solidFill>
                <a:latin typeface="Palatino Linotype"/>
                <a:cs typeface="Palatino Linotype"/>
              </a:rPr>
              <a:t> </a:t>
            </a:r>
            <a:r>
              <a:rPr lang="zh-CN" altLang="en-US" spc="10" dirty="0">
                <a:solidFill>
                  <a:srgbClr val="C00000"/>
                </a:solidFill>
                <a:latin typeface="FangSong"/>
                <a:cs typeface="FangSong"/>
              </a:rPr>
              <a:t>个属</a:t>
            </a:r>
            <a:r>
              <a:rPr lang="zh-CN" altLang="en-US" dirty="0">
                <a:solidFill>
                  <a:srgbClr val="C00000"/>
                </a:solidFill>
                <a:latin typeface="FangSong"/>
                <a:cs typeface="FangSong"/>
              </a:rPr>
              <a:t>性</a:t>
            </a:r>
            <a:r>
              <a:rPr lang="zh-CN" altLang="en-US" spc="-15" dirty="0">
                <a:solidFill>
                  <a:srgbClr val="C00000"/>
                </a:solidFill>
                <a:latin typeface="FangSong"/>
                <a:cs typeface="FangSong"/>
              </a:rPr>
              <a:t>可</a:t>
            </a:r>
            <a:r>
              <a:rPr lang="zh-CN" altLang="en-US" dirty="0">
                <a:solidFill>
                  <a:srgbClr val="C00000"/>
                </a:solidFill>
                <a:latin typeface="FangSong"/>
                <a:cs typeface="FangSong"/>
              </a:rPr>
              <a:t>能的</a:t>
            </a:r>
            <a:r>
              <a:rPr lang="zh-CN" altLang="en-US" spc="-15" dirty="0">
                <a:solidFill>
                  <a:srgbClr val="C00000"/>
                </a:solidFill>
                <a:latin typeface="FangSong"/>
                <a:cs typeface="FangSong"/>
              </a:rPr>
              <a:t>取</a:t>
            </a:r>
            <a:r>
              <a:rPr lang="zh-CN" altLang="en-US" dirty="0">
                <a:solidFill>
                  <a:srgbClr val="C00000"/>
                </a:solidFill>
                <a:latin typeface="FangSong"/>
                <a:cs typeface="FangSong"/>
              </a:rPr>
              <a:t>值数</a:t>
            </a:r>
          </a:p>
          <a:p>
            <a:pPr lvl="1"/>
            <a:r>
              <a:rPr lang="zh-CN" altLang="en-US" dirty="0"/>
              <a:t>则式</a:t>
            </a:r>
            <a:r>
              <a:rPr lang="en-US" altLang="zh-CN" dirty="0"/>
              <a:t> (</a:t>
            </a:r>
            <a:r>
              <a:rPr lang="en-US" altLang="zh-CN" dirty="0">
                <a:latin typeface="+mn-ea"/>
                <a:ea typeface="+mn-ea"/>
              </a:rPr>
              <a:t>7.16</a:t>
            </a:r>
            <a:r>
              <a:rPr lang="en-US" altLang="zh-CN" dirty="0"/>
              <a:t>)</a:t>
            </a:r>
            <a:r>
              <a:rPr lang="zh-CN" altLang="en-US" dirty="0"/>
              <a:t>和</a:t>
            </a:r>
            <a:r>
              <a:rPr lang="en-US" altLang="zh-CN" dirty="0"/>
              <a:t> (</a:t>
            </a:r>
            <a:r>
              <a:rPr lang="en-US" altLang="zh-CN" dirty="0">
                <a:latin typeface="+mj-ea"/>
                <a:ea typeface="+mj-ea"/>
              </a:rPr>
              <a:t>7.17</a:t>
            </a:r>
            <a:r>
              <a:rPr lang="en-US" altLang="zh-CN" dirty="0"/>
              <a:t>)</a:t>
            </a:r>
            <a:r>
              <a:rPr lang="zh-CN" altLang="en-US" dirty="0"/>
              <a:t>分别修正为：</a:t>
            </a:r>
          </a:p>
          <a:p>
            <a:pPr lvl="1"/>
            <a:endParaRPr lang="zh-CN" altLang="en-US" dirty="0"/>
          </a:p>
          <a:p>
            <a:pPr lvl="1"/>
            <a:endParaRPr lang="zh-CN" altLang="en-US" dirty="0"/>
          </a:p>
          <a:p>
            <a:pPr marL="325800" lvl="1" indent="0">
              <a:buNone/>
            </a:pPr>
            <a:endParaRPr lang="zh-CN" altLang="en-US" dirty="0"/>
          </a:p>
          <a:p>
            <a:pPr lvl="1"/>
            <a:endParaRPr lang="en-US" altLang="zh-CN" dirty="0"/>
          </a:p>
          <a:p>
            <a:pPr lvl="1"/>
            <a:r>
              <a:rPr lang="zh-CN" altLang="en-US" dirty="0"/>
              <a:t>上面的“</a:t>
            </a:r>
            <a:r>
              <a:rPr lang="zh-CN" altLang="en-US" dirty="0">
                <a:solidFill>
                  <a:srgbClr val="C00000"/>
                </a:solidFill>
              </a:rPr>
              <a:t>敲声</a:t>
            </a:r>
            <a:r>
              <a:rPr lang="en-US" altLang="zh-CN" dirty="0">
                <a:solidFill>
                  <a:srgbClr val="C00000"/>
                </a:solidFill>
              </a:rPr>
              <a:t>=</a:t>
            </a:r>
            <a:r>
              <a:rPr lang="zh-CN" altLang="en-US" dirty="0">
                <a:solidFill>
                  <a:srgbClr val="C00000"/>
                </a:solidFill>
              </a:rPr>
              <a:t>清脆</a:t>
            </a:r>
            <a:r>
              <a:rPr lang="zh-CN" altLang="en-US" dirty="0"/>
              <a:t>”测试例可以修正为</a:t>
            </a:r>
            <a:endParaRPr lang="en-US" altLang="zh-CN" dirty="0"/>
          </a:p>
        </p:txBody>
      </p:sp>
      <p:grpSp>
        <p:nvGrpSpPr>
          <p:cNvPr id="3" name="组 2"/>
          <p:cNvGrpSpPr/>
          <p:nvPr/>
        </p:nvGrpSpPr>
        <p:grpSpPr>
          <a:xfrm>
            <a:off x="257892" y="2286000"/>
            <a:ext cx="8471200" cy="3945129"/>
            <a:chOff x="483912" y="4355370"/>
            <a:chExt cx="8471200" cy="3945129"/>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12" y="6409312"/>
              <a:ext cx="6283203" cy="722339"/>
            </a:xfrm>
            <a:prstGeom prst="rect">
              <a:avLst/>
            </a:prstGeom>
          </p:spPr>
        </p:pic>
        <p:sp>
          <p:nvSpPr>
            <p:cNvPr id="17" name="object 4"/>
            <p:cNvSpPr/>
            <p:nvPr/>
          </p:nvSpPr>
          <p:spPr>
            <a:xfrm>
              <a:off x="1906884" y="4406715"/>
              <a:ext cx="2253995" cy="842771"/>
            </a:xfrm>
            <a:prstGeom prst="rect">
              <a:avLst/>
            </a:prstGeom>
            <a:blipFill>
              <a:blip r:embed="rId3" cstate="print"/>
              <a:stretch>
                <a:fillRect/>
              </a:stretch>
            </a:blipFill>
          </p:spPr>
          <p:txBody>
            <a:bodyPr wrap="square" lIns="0" tIns="0" rIns="0" bIns="0" rtlCol="0"/>
            <a:lstStyle/>
            <a:p>
              <a:endParaRPr/>
            </a:p>
          </p:txBody>
        </p:sp>
        <p:sp>
          <p:nvSpPr>
            <p:cNvPr id="18" name="object 5"/>
            <p:cNvSpPr/>
            <p:nvPr/>
          </p:nvSpPr>
          <p:spPr>
            <a:xfrm>
              <a:off x="4349767" y="4355370"/>
              <a:ext cx="2967228" cy="931163"/>
            </a:xfrm>
            <a:prstGeom prst="rect">
              <a:avLst/>
            </a:prstGeom>
            <a:blipFill>
              <a:blip r:embed="rId4" cstate="print"/>
              <a:stretch>
                <a:fillRect/>
              </a:stretch>
            </a:blipFill>
          </p:spPr>
          <p:txBody>
            <a:bodyPr wrap="square" lIns="0" tIns="0" rIns="0" bIns="0" rtlCol="0"/>
            <a:lstStyle/>
            <a:p>
              <a:endParaRPr/>
            </a:p>
          </p:txBody>
        </p:sp>
        <p:sp>
          <p:nvSpPr>
            <p:cNvPr id="19" name="object 3"/>
            <p:cNvSpPr/>
            <p:nvPr/>
          </p:nvSpPr>
          <p:spPr>
            <a:xfrm>
              <a:off x="1921933" y="4650067"/>
              <a:ext cx="652448" cy="39116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20" name="object 3"/>
            <p:cNvSpPr/>
            <p:nvPr/>
          </p:nvSpPr>
          <p:spPr>
            <a:xfrm>
              <a:off x="4473397" y="4562345"/>
              <a:ext cx="1135380" cy="417830"/>
            </a:xfrm>
            <a:custGeom>
              <a:avLst/>
              <a:gdLst/>
              <a:ahLst/>
              <a:cxnLst/>
              <a:rect l="l" t="t" r="r" b="b"/>
              <a:pathLst>
                <a:path w="1135379" h="417830">
                  <a:moveTo>
                    <a:pt x="0" y="417575"/>
                  </a:moveTo>
                  <a:lnTo>
                    <a:pt x="1135380" y="417575"/>
                  </a:lnTo>
                  <a:lnTo>
                    <a:pt x="1135380" y="0"/>
                  </a:lnTo>
                  <a:lnTo>
                    <a:pt x="0" y="0"/>
                  </a:lnTo>
                  <a:lnTo>
                    <a:pt x="0" y="417575"/>
                  </a:lnTo>
                  <a:close/>
                </a:path>
              </a:pathLst>
            </a:custGeom>
            <a:ln w="28956">
              <a:solidFill>
                <a:srgbClr val="0000FF"/>
              </a:solidFill>
            </a:ln>
          </p:spPr>
          <p:txBody>
            <a:bodyPr wrap="square" lIns="0" tIns="0" rIns="0" bIns="0" rtlCol="0"/>
            <a:lstStyle/>
            <a:p>
              <a:endParaRPr/>
            </a:p>
          </p:txBody>
        </p:sp>
        <p:sp>
          <p:nvSpPr>
            <p:cNvPr id="10" name="矩形 9"/>
            <p:cNvSpPr/>
            <p:nvPr/>
          </p:nvSpPr>
          <p:spPr>
            <a:xfrm>
              <a:off x="486370" y="4546327"/>
              <a:ext cx="1107996" cy="369332"/>
            </a:xfrm>
            <a:prstGeom prst="rect">
              <a:avLst/>
            </a:prstGeom>
          </p:spPr>
          <p:txBody>
            <a:bodyPr wrap="none">
              <a:spAutoFit/>
            </a:bodyPr>
            <a:lstStyle/>
            <a:p>
              <a:r>
                <a:rPr lang="zh-CN" altLang="en-US" b="1" dirty="0">
                  <a:solidFill>
                    <a:schemeClr val="accent6">
                      <a:lumMod val="75000"/>
                      <a:lumOff val="25000"/>
                    </a:schemeClr>
                  </a:solidFill>
                </a:rPr>
                <a:t>先验概率</a:t>
              </a:r>
            </a:p>
          </p:txBody>
        </p:sp>
        <p:sp>
          <p:nvSpPr>
            <p:cNvPr id="21" name="矩形 20"/>
            <p:cNvSpPr/>
            <p:nvPr/>
          </p:nvSpPr>
          <p:spPr>
            <a:xfrm>
              <a:off x="4195668" y="5042272"/>
              <a:ext cx="1107996" cy="369332"/>
            </a:xfrm>
            <a:prstGeom prst="rect">
              <a:avLst/>
            </a:prstGeom>
          </p:spPr>
          <p:txBody>
            <a:bodyPr wrap="none">
              <a:spAutoFit/>
            </a:bodyPr>
            <a:lstStyle/>
            <a:p>
              <a:r>
                <a:rPr lang="zh-CN" altLang="en-US" b="1" dirty="0">
                  <a:solidFill>
                    <a:schemeClr val="accent6">
                      <a:lumMod val="75000"/>
                      <a:lumOff val="25000"/>
                    </a:schemeClr>
                  </a:solidFill>
                </a:rPr>
                <a:t>条件概率</a:t>
              </a:r>
            </a:p>
          </p:txBody>
        </p:sp>
        <p:sp>
          <p:nvSpPr>
            <p:cNvPr id="22" name="object 6"/>
            <p:cNvSpPr txBox="1"/>
            <p:nvPr/>
          </p:nvSpPr>
          <p:spPr>
            <a:xfrm>
              <a:off x="2600878" y="7377169"/>
              <a:ext cx="3873541" cy="923330"/>
            </a:xfrm>
            <a:prstGeom prst="rect">
              <a:avLst/>
            </a:prstGeom>
          </p:spPr>
          <p:txBody>
            <a:bodyPr vert="horz" wrap="square" lIns="0" tIns="0" rIns="0" bIns="0" rtlCol="0">
              <a:spAutoFit/>
            </a:bodyPr>
            <a:lstStyle/>
            <a:p>
              <a:pPr marL="12700">
                <a:lnSpc>
                  <a:spcPct val="100000"/>
                </a:lnSpc>
              </a:pPr>
              <a:r>
                <a:rPr sz="2000" b="1" spc="10" dirty="0" err="1">
                  <a:solidFill>
                    <a:srgbClr val="0000FF"/>
                  </a:solidFill>
                  <a:latin typeface="FangSong"/>
                  <a:cs typeface="FangSong"/>
                </a:rPr>
                <a:t>假设</a:t>
              </a:r>
              <a:r>
                <a:rPr sz="2000" b="1" dirty="0" err="1">
                  <a:solidFill>
                    <a:srgbClr val="0000FF"/>
                  </a:solidFill>
                  <a:latin typeface="FangSong"/>
                  <a:cs typeface="FangSong"/>
                </a:rPr>
                <a:t>了属</a:t>
              </a:r>
              <a:r>
                <a:rPr sz="2000" b="1" spc="-15" dirty="0" err="1">
                  <a:solidFill>
                    <a:srgbClr val="0000FF"/>
                  </a:solidFill>
                  <a:latin typeface="FangSong"/>
                  <a:cs typeface="FangSong"/>
                </a:rPr>
                <a:t>性</a:t>
              </a:r>
              <a:r>
                <a:rPr sz="2000" b="1" dirty="0" err="1">
                  <a:solidFill>
                    <a:srgbClr val="0000FF"/>
                  </a:solidFill>
                  <a:latin typeface="FangSong"/>
                  <a:cs typeface="FangSong"/>
                </a:rPr>
                <a:t>值与</a:t>
              </a:r>
              <a:r>
                <a:rPr sz="2000" b="1" spc="-15" dirty="0" err="1">
                  <a:solidFill>
                    <a:srgbClr val="0000FF"/>
                  </a:solidFill>
                  <a:latin typeface="FangSong"/>
                  <a:cs typeface="FangSong"/>
                </a:rPr>
                <a:t>类</a:t>
              </a:r>
              <a:r>
                <a:rPr sz="2000" b="1" dirty="0" err="1">
                  <a:solidFill>
                    <a:srgbClr val="0000FF"/>
                  </a:solidFill>
                  <a:latin typeface="FangSong"/>
                  <a:cs typeface="FangSong"/>
                </a:rPr>
                <a:t>别的</a:t>
              </a:r>
              <a:r>
                <a:rPr sz="2000" b="1" spc="-15" dirty="0" err="1">
                  <a:solidFill>
                    <a:srgbClr val="0000FF"/>
                  </a:solidFill>
                  <a:latin typeface="FangSong"/>
                  <a:cs typeface="FangSong"/>
                </a:rPr>
                <a:t>均</a:t>
              </a:r>
              <a:r>
                <a:rPr sz="2000" b="1" dirty="0" err="1">
                  <a:solidFill>
                    <a:srgbClr val="0000FF"/>
                  </a:solidFill>
                  <a:latin typeface="FangSong"/>
                  <a:cs typeface="FangSong"/>
                </a:rPr>
                <a:t>匀分</a:t>
              </a:r>
              <a:r>
                <a:rPr sz="2000" b="1" spc="-15" dirty="0" err="1">
                  <a:solidFill>
                    <a:srgbClr val="0000FF"/>
                  </a:solidFill>
                  <a:latin typeface="FangSong"/>
                  <a:cs typeface="FangSong"/>
                </a:rPr>
                <a:t>布</a:t>
              </a:r>
              <a:r>
                <a:rPr sz="2000" b="1" dirty="0" err="1">
                  <a:solidFill>
                    <a:srgbClr val="0000FF"/>
                  </a:solidFill>
                  <a:latin typeface="FangSong"/>
                  <a:cs typeface="FangSong"/>
                </a:rPr>
                <a:t>，这</a:t>
              </a:r>
              <a:r>
                <a:rPr sz="2000" b="1" spc="-15" dirty="0" err="1">
                  <a:solidFill>
                    <a:srgbClr val="0000FF"/>
                  </a:solidFill>
                  <a:latin typeface="FangSong"/>
                  <a:cs typeface="FangSong"/>
                </a:rPr>
                <a:t>是</a:t>
              </a:r>
              <a:r>
                <a:rPr sz="2000" b="1" dirty="0" err="1">
                  <a:solidFill>
                    <a:srgbClr val="0000FF"/>
                  </a:solidFill>
                  <a:latin typeface="FangSong"/>
                  <a:cs typeface="FangSong"/>
                </a:rPr>
                <a:t>额外</a:t>
              </a:r>
              <a:r>
                <a:rPr sz="2000" b="1" spc="-15" dirty="0" err="1">
                  <a:solidFill>
                    <a:srgbClr val="0000FF"/>
                  </a:solidFill>
                  <a:latin typeface="FangSong"/>
                  <a:cs typeface="FangSong"/>
                </a:rPr>
                <a:t>引</a:t>
              </a:r>
              <a:r>
                <a:rPr sz="2000" b="1" dirty="0" err="1">
                  <a:solidFill>
                    <a:srgbClr val="0000FF"/>
                  </a:solidFill>
                  <a:latin typeface="FangSong"/>
                  <a:cs typeface="FangSong"/>
                </a:rPr>
                <a:t>入的</a:t>
              </a:r>
              <a:r>
                <a:rPr sz="2000" b="1" spc="-330" dirty="0">
                  <a:solidFill>
                    <a:srgbClr val="0000FF"/>
                  </a:solidFill>
                  <a:latin typeface="FangSong"/>
                  <a:cs typeface="FangSong"/>
                </a:rPr>
                <a:t> </a:t>
              </a:r>
              <a:r>
                <a:rPr sz="2000" b="1" dirty="0">
                  <a:solidFill>
                    <a:srgbClr val="0000FF"/>
                  </a:solidFill>
                  <a:latin typeface="Verdana"/>
                  <a:cs typeface="Verdana"/>
                </a:rPr>
                <a:t>bi</a:t>
              </a:r>
              <a:r>
                <a:rPr sz="2000" b="1" spc="-15" dirty="0">
                  <a:solidFill>
                    <a:srgbClr val="0000FF"/>
                  </a:solidFill>
                  <a:latin typeface="Verdana"/>
                  <a:cs typeface="Verdana"/>
                </a:rPr>
                <a:t>a</a:t>
              </a:r>
              <a:r>
                <a:rPr sz="2000" b="1" dirty="0">
                  <a:solidFill>
                    <a:srgbClr val="0000FF"/>
                  </a:solidFill>
                  <a:latin typeface="Verdana"/>
                  <a:cs typeface="Verdana"/>
                </a:rPr>
                <a:t>s</a:t>
              </a:r>
              <a:r>
                <a:rPr lang="zh-CN" altLang="en-US" sz="2000" b="1" dirty="0">
                  <a:solidFill>
                    <a:srgbClr val="0000FF"/>
                  </a:solidFill>
                  <a:latin typeface="Verdana"/>
                  <a:cs typeface="Verdana"/>
                </a:rPr>
                <a:t>，但样本数量大的时候，影响不大。</a:t>
              </a:r>
              <a:endParaRPr sz="2000" b="1" dirty="0">
                <a:latin typeface="Verdana"/>
                <a:cs typeface="Verdana"/>
              </a:endParaRPr>
            </a:p>
          </p:txBody>
        </p:sp>
        <p:sp>
          <p:nvSpPr>
            <p:cNvPr id="13" name="矩形 12"/>
            <p:cNvSpPr/>
            <p:nvPr/>
          </p:nvSpPr>
          <p:spPr>
            <a:xfrm>
              <a:off x="7385452" y="4610843"/>
              <a:ext cx="1569660" cy="369332"/>
            </a:xfrm>
            <a:prstGeom prst="rect">
              <a:avLst/>
            </a:prstGeom>
            <a:solidFill>
              <a:srgbClr val="FFC000"/>
            </a:solidFill>
          </p:spPr>
          <p:txBody>
            <a:bodyPr wrap="none">
              <a:spAutoFit/>
            </a:bodyPr>
            <a:lstStyle/>
            <a:p>
              <a:r>
                <a:rPr lang="zh-CN" altLang="en-US" b="1" dirty="0">
                  <a:solidFill>
                    <a:srgbClr val="C00000"/>
                  </a:solidFill>
                </a:rPr>
                <a:t>“贝叶斯估计”</a:t>
              </a:r>
            </a:p>
          </p:txBody>
        </p:sp>
      </p:grpSp>
    </p:spTree>
    <p:extLst>
      <p:ext uri="{BB962C8B-B14F-4D97-AF65-F5344CB8AC3E}">
        <p14:creationId xmlns:p14="http://schemas.microsoft.com/office/powerpoint/2010/main" val="1716031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朴</a:t>
            </a:r>
            <a:r>
              <a:rPr sz="2800" spc="-30" dirty="0">
                <a:latin typeface="FangSong"/>
                <a:cs typeface="FangSong"/>
              </a:rPr>
              <a:t>素贝叶</a:t>
            </a:r>
            <a:r>
              <a:rPr sz="2800" spc="-25" dirty="0">
                <a:latin typeface="FangSong"/>
                <a:cs typeface="FangSong"/>
              </a:rPr>
              <a:t>斯</a:t>
            </a:r>
            <a:r>
              <a:rPr sz="2800" spc="-30" dirty="0">
                <a:latin typeface="FangSong"/>
                <a:cs typeface="FangSong"/>
              </a:rPr>
              <a:t>分类器</a:t>
            </a:r>
            <a:r>
              <a:rPr sz="2800" spc="-25" dirty="0">
                <a:latin typeface="FangSong"/>
                <a:cs typeface="FangSong"/>
              </a:rPr>
              <a:t>的</a:t>
            </a:r>
            <a:r>
              <a:rPr sz="2800" spc="-30" dirty="0">
                <a:latin typeface="FangSong"/>
                <a:cs typeface="FangSong"/>
              </a:rPr>
              <a:t>使用</a:t>
            </a:r>
            <a:endParaRPr sz="2800">
              <a:latin typeface="FangSong"/>
              <a:cs typeface="FangSong"/>
            </a:endParaRPr>
          </a:p>
        </p:txBody>
      </p:sp>
      <p:sp>
        <p:nvSpPr>
          <p:cNvPr id="3" name="object 3"/>
          <p:cNvSpPr txBox="1"/>
          <p:nvPr/>
        </p:nvSpPr>
        <p:spPr>
          <a:xfrm>
            <a:off x="591718" y="1354784"/>
            <a:ext cx="6978015" cy="4039567"/>
          </a:xfrm>
          <a:prstGeom prst="rect">
            <a:avLst/>
          </a:prstGeom>
        </p:spPr>
        <p:txBody>
          <a:bodyPr vert="horz" wrap="square" lIns="0" tIns="0" rIns="0" bIns="0" rtlCol="0">
            <a:spAutoFit/>
          </a:bodyPr>
          <a:lstStyle/>
          <a:p>
            <a:pPr marL="12700">
              <a:lnSpc>
                <a:spcPct val="100000"/>
              </a:lnSpc>
            </a:pPr>
            <a:r>
              <a:rPr sz="2200" spc="-20" dirty="0">
                <a:latin typeface="Wingdings"/>
                <a:cs typeface="Wingdings"/>
              </a:rPr>
              <a:t></a:t>
            </a:r>
            <a:r>
              <a:rPr sz="2200" spc="-1460" dirty="0">
                <a:latin typeface="Wingdings"/>
                <a:cs typeface="Wingdings"/>
              </a:rPr>
              <a:t> </a:t>
            </a:r>
            <a:r>
              <a:rPr sz="2200" spc="-15" dirty="0">
                <a:latin typeface="FangSong"/>
                <a:cs typeface="FangSong"/>
              </a:rPr>
              <a:t>若</a:t>
            </a:r>
            <a:r>
              <a:rPr sz="2200" spc="-25" dirty="0">
                <a:latin typeface="FangSong"/>
                <a:cs typeface="FangSong"/>
              </a:rPr>
              <a:t>对预</a:t>
            </a:r>
            <a:r>
              <a:rPr sz="2200" spc="-20" dirty="0">
                <a:latin typeface="FangSong"/>
                <a:cs typeface="FangSong"/>
              </a:rPr>
              <a:t>测</a:t>
            </a:r>
            <a:r>
              <a:rPr sz="2200" spc="-25" dirty="0">
                <a:solidFill>
                  <a:srgbClr val="C00000"/>
                </a:solidFill>
                <a:latin typeface="FangSong"/>
                <a:cs typeface="FangSong"/>
              </a:rPr>
              <a:t>速</a:t>
            </a:r>
            <a:r>
              <a:rPr sz="2200" spc="-10" dirty="0">
                <a:solidFill>
                  <a:srgbClr val="C00000"/>
                </a:solidFill>
                <a:latin typeface="FangSong"/>
                <a:cs typeface="FangSong"/>
              </a:rPr>
              <a:t>度</a:t>
            </a:r>
            <a:r>
              <a:rPr sz="2200" spc="-25" dirty="0">
                <a:solidFill>
                  <a:srgbClr val="C00000"/>
                </a:solidFill>
                <a:latin typeface="FangSong"/>
                <a:cs typeface="FangSong"/>
              </a:rPr>
              <a:t>要求高</a:t>
            </a:r>
            <a:endParaRPr sz="2200" dirty="0">
              <a:solidFill>
                <a:srgbClr val="C00000"/>
              </a:solidFill>
              <a:latin typeface="FangSong"/>
              <a:cs typeface="FangSong"/>
            </a:endParaRPr>
          </a:p>
          <a:p>
            <a:pPr marL="469900">
              <a:lnSpc>
                <a:spcPct val="100000"/>
              </a:lnSpc>
              <a:spcBef>
                <a:spcPts val="1765"/>
              </a:spcBef>
            </a:pPr>
            <a:r>
              <a:rPr sz="2200" spc="-25" dirty="0">
                <a:latin typeface="Wingdings"/>
                <a:cs typeface="Wingdings"/>
              </a:rPr>
              <a:t></a:t>
            </a:r>
            <a:r>
              <a:rPr sz="2200" spc="-1425" dirty="0">
                <a:latin typeface="Wingdings"/>
                <a:cs typeface="Wingdings"/>
              </a:rPr>
              <a:t> </a:t>
            </a:r>
            <a:r>
              <a:rPr sz="2200" spc="-20" dirty="0">
                <a:solidFill>
                  <a:srgbClr val="C00000"/>
                </a:solidFill>
                <a:latin typeface="FangSong"/>
                <a:cs typeface="FangSong"/>
              </a:rPr>
              <a:t>预计算</a:t>
            </a:r>
            <a:r>
              <a:rPr sz="2200" spc="-20" dirty="0">
                <a:latin typeface="FangSong"/>
                <a:cs typeface="FangSong"/>
              </a:rPr>
              <a:t>所</a:t>
            </a:r>
            <a:r>
              <a:rPr sz="2200" spc="-25" dirty="0">
                <a:latin typeface="FangSong"/>
                <a:cs typeface="FangSong"/>
              </a:rPr>
              <a:t>有</a:t>
            </a:r>
            <a:r>
              <a:rPr sz="2200" spc="-20" dirty="0">
                <a:latin typeface="FangSong"/>
                <a:cs typeface="FangSong"/>
              </a:rPr>
              <a:t>概</a:t>
            </a:r>
            <a:r>
              <a:rPr sz="2200" spc="-25" dirty="0">
                <a:latin typeface="FangSong"/>
                <a:cs typeface="FangSong"/>
              </a:rPr>
              <a:t>率估</a:t>
            </a:r>
            <a:r>
              <a:rPr sz="2200" spc="-20" dirty="0">
                <a:latin typeface="FangSong"/>
                <a:cs typeface="FangSong"/>
              </a:rPr>
              <a:t>值</a:t>
            </a:r>
            <a:r>
              <a:rPr sz="2200" spc="-25" dirty="0">
                <a:latin typeface="FangSong"/>
                <a:cs typeface="FangSong"/>
              </a:rPr>
              <a:t>，使</a:t>
            </a:r>
            <a:r>
              <a:rPr sz="2200" spc="-20" dirty="0">
                <a:latin typeface="FangSong"/>
                <a:cs typeface="FangSong"/>
              </a:rPr>
              <a:t>用</a:t>
            </a:r>
            <a:r>
              <a:rPr sz="2200" spc="-25" dirty="0">
                <a:latin typeface="FangSong"/>
                <a:cs typeface="FangSong"/>
              </a:rPr>
              <a:t>时“</a:t>
            </a:r>
            <a:r>
              <a:rPr sz="2200" spc="-20" dirty="0">
                <a:latin typeface="FangSong"/>
                <a:cs typeface="FangSong"/>
              </a:rPr>
              <a:t>查</a:t>
            </a:r>
            <a:r>
              <a:rPr sz="2200" spc="-25" dirty="0">
                <a:latin typeface="FangSong"/>
                <a:cs typeface="FangSong"/>
              </a:rPr>
              <a:t>表”</a:t>
            </a:r>
            <a:endParaRPr sz="2200" dirty="0">
              <a:latin typeface="FangSong"/>
              <a:cs typeface="FangSong"/>
            </a:endParaRPr>
          </a:p>
          <a:p>
            <a:pPr>
              <a:lnSpc>
                <a:spcPct val="100000"/>
              </a:lnSpc>
              <a:spcBef>
                <a:spcPts val="33"/>
              </a:spcBef>
            </a:pPr>
            <a:endParaRPr sz="2300" dirty="0">
              <a:latin typeface="Times New Roman"/>
              <a:cs typeface="Times New Roman"/>
            </a:endParaRPr>
          </a:p>
          <a:p>
            <a:pPr marL="12700">
              <a:lnSpc>
                <a:spcPct val="100000"/>
              </a:lnSpc>
            </a:pPr>
            <a:r>
              <a:rPr sz="2200" spc="-20" dirty="0">
                <a:latin typeface="Wingdings"/>
                <a:cs typeface="Wingdings"/>
              </a:rPr>
              <a:t></a:t>
            </a:r>
            <a:r>
              <a:rPr sz="2200" spc="-1460" dirty="0">
                <a:latin typeface="Wingdings"/>
                <a:cs typeface="Wingdings"/>
              </a:rPr>
              <a:t> </a:t>
            </a:r>
            <a:r>
              <a:rPr sz="2200" spc="-15" dirty="0">
                <a:latin typeface="FangSong"/>
                <a:cs typeface="FangSong"/>
              </a:rPr>
              <a:t>若数据</a:t>
            </a:r>
            <a:r>
              <a:rPr sz="2200" spc="-15" dirty="0">
                <a:solidFill>
                  <a:srgbClr val="C00000"/>
                </a:solidFill>
                <a:latin typeface="FangSong"/>
                <a:cs typeface="FangSong"/>
              </a:rPr>
              <a:t>更替</a:t>
            </a:r>
            <a:r>
              <a:rPr sz="2200" spc="-25" dirty="0">
                <a:solidFill>
                  <a:srgbClr val="C00000"/>
                </a:solidFill>
                <a:latin typeface="FangSong"/>
                <a:cs typeface="FangSong"/>
              </a:rPr>
              <a:t>频繁</a:t>
            </a:r>
            <a:endParaRPr sz="2200" dirty="0">
              <a:solidFill>
                <a:srgbClr val="C00000"/>
              </a:solidFill>
              <a:latin typeface="FangSong"/>
              <a:cs typeface="FangSong"/>
            </a:endParaRPr>
          </a:p>
          <a:p>
            <a:pPr marL="469900">
              <a:lnSpc>
                <a:spcPct val="100000"/>
              </a:lnSpc>
              <a:spcBef>
                <a:spcPts val="1200"/>
              </a:spcBef>
            </a:pPr>
            <a:r>
              <a:rPr sz="2200" spc="-25" dirty="0">
                <a:latin typeface="Wingdings"/>
                <a:cs typeface="Wingdings"/>
              </a:rPr>
              <a:t></a:t>
            </a:r>
            <a:r>
              <a:rPr sz="2200" spc="-1650" dirty="0">
                <a:latin typeface="Wingdings"/>
                <a:cs typeface="Wingdings"/>
              </a:rPr>
              <a:t> </a:t>
            </a:r>
            <a:r>
              <a:rPr sz="2200" spc="-15" dirty="0">
                <a:latin typeface="FangSong"/>
                <a:cs typeface="FangSong"/>
              </a:rPr>
              <a:t>不</a:t>
            </a:r>
            <a:r>
              <a:rPr sz="2200" spc="-25" dirty="0">
                <a:latin typeface="FangSong"/>
                <a:cs typeface="FangSong"/>
              </a:rPr>
              <a:t>进行</a:t>
            </a:r>
            <a:r>
              <a:rPr sz="2200" spc="-20" dirty="0">
                <a:latin typeface="FangSong"/>
                <a:cs typeface="FangSong"/>
              </a:rPr>
              <a:t>任</a:t>
            </a:r>
            <a:r>
              <a:rPr sz="2200" spc="-25" dirty="0">
                <a:latin typeface="FangSong"/>
                <a:cs typeface="FangSong"/>
              </a:rPr>
              <a:t>何</a:t>
            </a:r>
            <a:r>
              <a:rPr sz="2200" spc="-20" dirty="0">
                <a:latin typeface="FangSong"/>
                <a:cs typeface="FangSong"/>
              </a:rPr>
              <a:t>训</a:t>
            </a:r>
            <a:r>
              <a:rPr sz="2200" spc="-25" dirty="0">
                <a:latin typeface="FangSong"/>
                <a:cs typeface="FangSong"/>
              </a:rPr>
              <a:t>练，</a:t>
            </a:r>
            <a:r>
              <a:rPr sz="2200" spc="-20" dirty="0">
                <a:latin typeface="FangSong"/>
                <a:cs typeface="FangSong"/>
              </a:rPr>
              <a:t>收</a:t>
            </a:r>
            <a:r>
              <a:rPr sz="2200" spc="-25" dirty="0">
                <a:latin typeface="FangSong"/>
                <a:cs typeface="FangSong"/>
              </a:rPr>
              <a:t>到</a:t>
            </a:r>
            <a:r>
              <a:rPr sz="2200" spc="-20" dirty="0">
                <a:latin typeface="FangSong"/>
                <a:cs typeface="FangSong"/>
              </a:rPr>
              <a:t>预</a:t>
            </a:r>
            <a:r>
              <a:rPr sz="2200" spc="-25" dirty="0">
                <a:latin typeface="FangSong"/>
                <a:cs typeface="FangSong"/>
              </a:rPr>
              <a:t>测请</a:t>
            </a:r>
            <a:r>
              <a:rPr sz="2200" spc="-20" dirty="0">
                <a:latin typeface="FangSong"/>
                <a:cs typeface="FangSong"/>
              </a:rPr>
              <a:t>求</a:t>
            </a:r>
            <a:r>
              <a:rPr sz="2200" spc="-25" dirty="0">
                <a:latin typeface="FangSong"/>
                <a:cs typeface="FangSong"/>
              </a:rPr>
              <a:t>时</a:t>
            </a:r>
            <a:r>
              <a:rPr sz="2200" spc="5" dirty="0">
                <a:latin typeface="FangSong"/>
                <a:cs typeface="FangSong"/>
              </a:rPr>
              <a:t>再</a:t>
            </a:r>
            <a:r>
              <a:rPr sz="2200" spc="-25" dirty="0">
                <a:latin typeface="FangSong"/>
                <a:cs typeface="FangSong"/>
              </a:rPr>
              <a:t>估值</a:t>
            </a:r>
            <a:endParaRPr sz="2200" dirty="0">
              <a:latin typeface="FangSong"/>
              <a:cs typeface="FangSong"/>
            </a:endParaRPr>
          </a:p>
          <a:p>
            <a:pPr marL="927100">
              <a:lnSpc>
                <a:spcPct val="100000"/>
              </a:lnSpc>
              <a:spcBef>
                <a:spcPts val="1205"/>
              </a:spcBef>
            </a:pPr>
            <a:r>
              <a:rPr sz="2000" dirty="0">
                <a:latin typeface="Verdana"/>
                <a:cs typeface="Verdana"/>
              </a:rPr>
              <a:t>(</a:t>
            </a:r>
            <a:r>
              <a:rPr sz="2000" spc="10" dirty="0">
                <a:latin typeface="FangSong"/>
                <a:cs typeface="FangSong"/>
              </a:rPr>
              <a:t>懒惰</a:t>
            </a:r>
            <a:r>
              <a:rPr sz="2000" dirty="0">
                <a:latin typeface="FangSong"/>
                <a:cs typeface="FangSong"/>
              </a:rPr>
              <a:t>学习</a:t>
            </a:r>
            <a:r>
              <a:rPr sz="2000" dirty="0">
                <a:latin typeface="Verdana"/>
                <a:cs typeface="Verdana"/>
              </a:rPr>
              <a:t>,</a:t>
            </a:r>
            <a:r>
              <a:rPr sz="2000" spc="-55" dirty="0">
                <a:latin typeface="Verdana"/>
                <a:cs typeface="Verdana"/>
              </a:rPr>
              <a:t> </a:t>
            </a:r>
            <a:r>
              <a:rPr sz="2000" spc="-5" dirty="0">
                <a:latin typeface="Verdana"/>
                <a:cs typeface="Verdana"/>
              </a:rPr>
              <a:t>l</a:t>
            </a:r>
            <a:r>
              <a:rPr sz="2000" spc="-10" dirty="0">
                <a:latin typeface="Verdana"/>
                <a:cs typeface="Verdana"/>
              </a:rPr>
              <a:t>a</a:t>
            </a:r>
            <a:r>
              <a:rPr sz="2000" spc="-5" dirty="0">
                <a:latin typeface="Verdana"/>
                <a:cs typeface="Verdana"/>
              </a:rPr>
              <a:t>z</a:t>
            </a:r>
            <a:r>
              <a:rPr sz="2000" dirty="0">
                <a:latin typeface="Verdana"/>
                <a:cs typeface="Verdana"/>
              </a:rPr>
              <a:t>y</a:t>
            </a:r>
            <a:r>
              <a:rPr sz="2000" spc="5" dirty="0">
                <a:latin typeface="Verdana"/>
                <a:cs typeface="Verdana"/>
              </a:rPr>
              <a:t> </a:t>
            </a:r>
            <a:r>
              <a:rPr sz="2000" spc="-5" dirty="0">
                <a:latin typeface="Verdana"/>
                <a:cs typeface="Verdana"/>
              </a:rPr>
              <a:t>l</a:t>
            </a:r>
            <a:r>
              <a:rPr sz="2000" spc="-15" dirty="0">
                <a:latin typeface="Verdana"/>
                <a:cs typeface="Verdana"/>
              </a:rPr>
              <a:t>e</a:t>
            </a:r>
            <a:r>
              <a:rPr sz="2000" dirty="0">
                <a:latin typeface="Verdana"/>
                <a:cs typeface="Verdana"/>
              </a:rPr>
              <a:t>a</a:t>
            </a:r>
            <a:r>
              <a:rPr sz="2000" spc="-10" dirty="0">
                <a:latin typeface="Verdana"/>
                <a:cs typeface="Verdana"/>
              </a:rPr>
              <a:t>r</a:t>
            </a:r>
            <a:r>
              <a:rPr sz="2000" dirty="0">
                <a:latin typeface="Verdana"/>
                <a:cs typeface="Verdana"/>
              </a:rPr>
              <a:t>ning)</a:t>
            </a:r>
          </a:p>
          <a:p>
            <a:pPr>
              <a:lnSpc>
                <a:spcPct val="100000"/>
              </a:lnSpc>
              <a:spcBef>
                <a:spcPts val="47"/>
              </a:spcBef>
            </a:pPr>
            <a:endParaRPr sz="2250" dirty="0">
              <a:latin typeface="Times New Roman"/>
              <a:cs typeface="Times New Roman"/>
            </a:endParaRPr>
          </a:p>
          <a:p>
            <a:pPr marL="12700">
              <a:lnSpc>
                <a:spcPct val="100000"/>
              </a:lnSpc>
            </a:pPr>
            <a:r>
              <a:rPr sz="2200" spc="-20" dirty="0">
                <a:latin typeface="Wingdings"/>
                <a:cs typeface="Wingdings"/>
              </a:rPr>
              <a:t></a:t>
            </a:r>
            <a:r>
              <a:rPr sz="2200" spc="-1460" dirty="0">
                <a:latin typeface="Wingdings"/>
                <a:cs typeface="Wingdings"/>
              </a:rPr>
              <a:t> </a:t>
            </a:r>
            <a:r>
              <a:rPr sz="2200" spc="-15" dirty="0">
                <a:latin typeface="FangSong"/>
                <a:cs typeface="FangSong"/>
              </a:rPr>
              <a:t>若</a:t>
            </a:r>
            <a:r>
              <a:rPr sz="2200" spc="-25" dirty="0">
                <a:latin typeface="FangSong"/>
                <a:cs typeface="FangSong"/>
              </a:rPr>
              <a:t>数据</a:t>
            </a:r>
            <a:r>
              <a:rPr sz="2200" spc="-15" dirty="0">
                <a:latin typeface="FangSong"/>
                <a:cs typeface="FangSong"/>
              </a:rPr>
              <a:t>不</a:t>
            </a:r>
            <a:r>
              <a:rPr sz="2200" spc="-25" dirty="0">
                <a:latin typeface="FangSong"/>
                <a:cs typeface="FangSong"/>
              </a:rPr>
              <a:t>断</a:t>
            </a:r>
            <a:r>
              <a:rPr sz="2200" spc="-15" dirty="0">
                <a:latin typeface="FangSong"/>
                <a:cs typeface="FangSong"/>
              </a:rPr>
              <a:t>增加</a:t>
            </a:r>
            <a:endParaRPr sz="2200" dirty="0">
              <a:latin typeface="FangSong"/>
              <a:cs typeface="FangSong"/>
            </a:endParaRPr>
          </a:p>
          <a:p>
            <a:pPr marL="469900">
              <a:lnSpc>
                <a:spcPct val="100000"/>
              </a:lnSpc>
              <a:spcBef>
                <a:spcPts val="600"/>
              </a:spcBef>
            </a:pPr>
            <a:r>
              <a:rPr sz="2200" spc="-25" dirty="0">
                <a:latin typeface="Wingdings"/>
                <a:cs typeface="Wingdings"/>
              </a:rPr>
              <a:t></a:t>
            </a:r>
            <a:r>
              <a:rPr sz="2200" spc="-1650" dirty="0">
                <a:latin typeface="Wingdings"/>
                <a:cs typeface="Wingdings"/>
              </a:rPr>
              <a:t> </a:t>
            </a:r>
            <a:r>
              <a:rPr sz="2200" spc="-20" dirty="0">
                <a:latin typeface="FangSong"/>
                <a:cs typeface="FangSong"/>
              </a:rPr>
              <a:t>基于现有估</a:t>
            </a:r>
            <a:r>
              <a:rPr sz="2200" spc="-25" dirty="0">
                <a:latin typeface="FangSong"/>
                <a:cs typeface="FangSong"/>
              </a:rPr>
              <a:t>值</a:t>
            </a:r>
            <a:r>
              <a:rPr sz="2200" spc="-10" dirty="0">
                <a:latin typeface="FangSong"/>
                <a:cs typeface="FangSong"/>
              </a:rPr>
              <a:t>，</a:t>
            </a:r>
            <a:r>
              <a:rPr sz="2200" spc="-15" dirty="0">
                <a:latin typeface="FangSong"/>
                <a:cs typeface="FangSong"/>
              </a:rPr>
              <a:t>对</a:t>
            </a:r>
            <a:r>
              <a:rPr sz="2200" spc="-25" dirty="0">
                <a:latin typeface="FangSong"/>
                <a:cs typeface="FangSong"/>
              </a:rPr>
              <a:t>新样</a:t>
            </a:r>
            <a:r>
              <a:rPr sz="2200" spc="-20" dirty="0">
                <a:latin typeface="FangSong"/>
                <a:cs typeface="FangSong"/>
              </a:rPr>
              <a:t>本</a:t>
            </a:r>
            <a:r>
              <a:rPr sz="2200" spc="-25" dirty="0">
                <a:latin typeface="FangSong"/>
                <a:cs typeface="FangSong"/>
              </a:rPr>
              <a:t>涉</a:t>
            </a:r>
            <a:r>
              <a:rPr sz="2200" spc="-20" dirty="0">
                <a:latin typeface="FangSong"/>
                <a:cs typeface="FangSong"/>
              </a:rPr>
              <a:t>及的</a:t>
            </a:r>
            <a:r>
              <a:rPr sz="2200" spc="-25" dirty="0">
                <a:latin typeface="FangSong"/>
                <a:cs typeface="FangSong"/>
              </a:rPr>
              <a:t>概率</a:t>
            </a:r>
            <a:r>
              <a:rPr sz="2200" spc="-20" dirty="0">
                <a:latin typeface="FangSong"/>
                <a:cs typeface="FangSong"/>
              </a:rPr>
              <a:t>估值</a:t>
            </a:r>
            <a:r>
              <a:rPr sz="2200" spc="-25" dirty="0">
                <a:latin typeface="FangSong"/>
                <a:cs typeface="FangSong"/>
              </a:rPr>
              <a:t>进</a:t>
            </a:r>
            <a:r>
              <a:rPr sz="2200" spc="-10" dirty="0">
                <a:latin typeface="FangSong"/>
                <a:cs typeface="FangSong"/>
              </a:rPr>
              <a:t>行</a:t>
            </a:r>
            <a:r>
              <a:rPr sz="2200" spc="-25" dirty="0">
                <a:latin typeface="FangSong"/>
                <a:cs typeface="FangSong"/>
              </a:rPr>
              <a:t>修正</a:t>
            </a:r>
            <a:endParaRPr sz="2200" dirty="0">
              <a:latin typeface="FangSong"/>
              <a:cs typeface="FangSong"/>
            </a:endParaRPr>
          </a:p>
          <a:p>
            <a:pPr marL="927100">
              <a:lnSpc>
                <a:spcPct val="100000"/>
              </a:lnSpc>
              <a:spcBef>
                <a:spcPts val="605"/>
              </a:spcBef>
            </a:pPr>
            <a:r>
              <a:rPr sz="2000" dirty="0">
                <a:latin typeface="Verdana"/>
                <a:cs typeface="Verdana"/>
              </a:rPr>
              <a:t>(</a:t>
            </a:r>
            <a:r>
              <a:rPr sz="2000" spc="10" dirty="0">
                <a:latin typeface="FangSong"/>
                <a:cs typeface="FangSong"/>
              </a:rPr>
              <a:t>增量</a:t>
            </a:r>
            <a:r>
              <a:rPr sz="2000" dirty="0">
                <a:latin typeface="FangSong"/>
                <a:cs typeface="FangSong"/>
              </a:rPr>
              <a:t>学习</a:t>
            </a:r>
            <a:r>
              <a:rPr sz="2000" dirty="0">
                <a:latin typeface="Verdana"/>
                <a:cs typeface="Verdana"/>
              </a:rPr>
              <a:t>,</a:t>
            </a:r>
            <a:r>
              <a:rPr sz="2000" spc="-55" dirty="0">
                <a:latin typeface="Verdana"/>
                <a:cs typeface="Verdana"/>
              </a:rPr>
              <a:t> </a:t>
            </a:r>
            <a:r>
              <a:rPr sz="2000" spc="-5" dirty="0">
                <a:latin typeface="Verdana"/>
                <a:cs typeface="Verdana"/>
              </a:rPr>
              <a:t>incr</a:t>
            </a:r>
            <a:r>
              <a:rPr sz="2000" dirty="0">
                <a:latin typeface="Verdana"/>
                <a:cs typeface="Verdana"/>
              </a:rPr>
              <a:t>em</a:t>
            </a:r>
            <a:r>
              <a:rPr sz="2000" spc="-10" dirty="0">
                <a:latin typeface="Verdana"/>
                <a:cs typeface="Verdana"/>
              </a:rPr>
              <a:t>e</a:t>
            </a:r>
            <a:r>
              <a:rPr sz="2000" dirty="0">
                <a:latin typeface="Verdana"/>
                <a:cs typeface="Verdana"/>
              </a:rPr>
              <a:t>ntal</a:t>
            </a:r>
            <a:r>
              <a:rPr sz="2000" spc="-20" dirty="0">
                <a:latin typeface="Verdana"/>
                <a:cs typeface="Verdana"/>
              </a:rPr>
              <a:t> </a:t>
            </a:r>
            <a:r>
              <a:rPr sz="2000" spc="-5" dirty="0">
                <a:latin typeface="Verdana"/>
                <a:cs typeface="Verdana"/>
              </a:rPr>
              <a:t>l</a:t>
            </a:r>
            <a:r>
              <a:rPr sz="2000" spc="-15" dirty="0">
                <a:latin typeface="Verdana"/>
                <a:cs typeface="Verdana"/>
              </a:rPr>
              <a:t>e</a:t>
            </a:r>
            <a:r>
              <a:rPr sz="2000" dirty="0">
                <a:latin typeface="Verdana"/>
                <a:cs typeface="Verdana"/>
              </a:rPr>
              <a:t>a</a:t>
            </a:r>
            <a:r>
              <a:rPr sz="2000" spc="-10" dirty="0">
                <a:latin typeface="Verdana"/>
                <a:cs typeface="Verdana"/>
              </a:rPr>
              <a:t>r</a:t>
            </a:r>
            <a:r>
              <a:rPr sz="2000" dirty="0">
                <a:latin typeface="Verdana"/>
                <a:cs typeface="Verdana"/>
              </a:rPr>
              <a:t>ning)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0" dirty="0">
                <a:latin typeface="FangSong"/>
                <a:cs typeface="FangSong"/>
              </a:rPr>
              <a:t>半</a:t>
            </a:r>
            <a:r>
              <a:rPr sz="2800" spc="-30" dirty="0">
                <a:latin typeface="FangSong"/>
                <a:cs typeface="FangSong"/>
              </a:rPr>
              <a:t>朴素贝</a:t>
            </a:r>
            <a:r>
              <a:rPr sz="2800" spc="-25" dirty="0">
                <a:latin typeface="FangSong"/>
                <a:cs typeface="FangSong"/>
              </a:rPr>
              <a:t>叶</a:t>
            </a:r>
            <a:r>
              <a:rPr sz="2800" spc="-30" dirty="0">
                <a:latin typeface="FangSong"/>
                <a:cs typeface="FangSong"/>
              </a:rPr>
              <a:t>斯分类器</a:t>
            </a:r>
            <a:endParaRPr sz="2800">
              <a:latin typeface="FangSong"/>
              <a:cs typeface="FangSong"/>
            </a:endParaRPr>
          </a:p>
        </p:txBody>
      </p:sp>
      <p:sp>
        <p:nvSpPr>
          <p:cNvPr id="3" name="object 3"/>
          <p:cNvSpPr txBox="1"/>
          <p:nvPr/>
        </p:nvSpPr>
        <p:spPr>
          <a:xfrm>
            <a:off x="469188" y="1343481"/>
            <a:ext cx="7846695" cy="3023905"/>
          </a:xfrm>
          <a:prstGeom prst="rect">
            <a:avLst/>
          </a:prstGeom>
        </p:spPr>
        <p:txBody>
          <a:bodyPr vert="horz" wrap="square" lIns="0" tIns="0" rIns="0" bIns="0" rtlCol="0">
            <a:spAutoFit/>
          </a:bodyPr>
          <a:lstStyle/>
          <a:p>
            <a:pPr marL="12700">
              <a:lnSpc>
                <a:spcPct val="100000"/>
              </a:lnSpc>
            </a:pPr>
            <a:r>
              <a:rPr sz="2200" spc="-20" dirty="0">
                <a:latin typeface="FangSong"/>
                <a:cs typeface="FangSong"/>
              </a:rPr>
              <a:t>朴</a:t>
            </a:r>
            <a:r>
              <a:rPr sz="2200" spc="-25" dirty="0">
                <a:latin typeface="FangSong"/>
                <a:cs typeface="FangSong"/>
              </a:rPr>
              <a:t>素贝</a:t>
            </a:r>
            <a:r>
              <a:rPr sz="2200" spc="-20" dirty="0">
                <a:latin typeface="FangSong"/>
                <a:cs typeface="FangSong"/>
              </a:rPr>
              <a:t>叶</a:t>
            </a:r>
            <a:r>
              <a:rPr sz="2200" spc="-25" dirty="0">
                <a:latin typeface="FangSong"/>
                <a:cs typeface="FangSong"/>
              </a:rPr>
              <a:t>斯</a:t>
            </a:r>
            <a:r>
              <a:rPr sz="2200" spc="-20" dirty="0">
                <a:latin typeface="FangSong"/>
                <a:cs typeface="FangSong"/>
              </a:rPr>
              <a:t>分</a:t>
            </a:r>
            <a:r>
              <a:rPr sz="2200" spc="-25" dirty="0">
                <a:latin typeface="FangSong"/>
                <a:cs typeface="FangSong"/>
              </a:rPr>
              <a:t>类器</a:t>
            </a:r>
            <a:r>
              <a:rPr sz="2200" spc="-20" dirty="0">
                <a:latin typeface="FangSong"/>
                <a:cs typeface="FangSong"/>
              </a:rPr>
              <a:t>的</a:t>
            </a:r>
            <a:r>
              <a:rPr sz="2200" spc="-25" dirty="0">
                <a:latin typeface="FangSong"/>
                <a:cs typeface="FangSong"/>
              </a:rPr>
              <a:t>“</a:t>
            </a:r>
            <a:r>
              <a:rPr sz="2200" spc="-20" dirty="0">
                <a:solidFill>
                  <a:srgbClr val="C00000"/>
                </a:solidFill>
                <a:latin typeface="FangSong"/>
                <a:cs typeface="FangSong"/>
              </a:rPr>
              <a:t>属</a:t>
            </a:r>
            <a:r>
              <a:rPr sz="2200" spc="-25" dirty="0">
                <a:solidFill>
                  <a:srgbClr val="C00000"/>
                </a:solidFill>
                <a:latin typeface="FangSong"/>
                <a:cs typeface="FangSong"/>
              </a:rPr>
              <a:t>性独</a:t>
            </a:r>
            <a:r>
              <a:rPr sz="2200" spc="-20" dirty="0">
                <a:solidFill>
                  <a:srgbClr val="C00000"/>
                </a:solidFill>
                <a:latin typeface="FangSong"/>
                <a:cs typeface="FangSong"/>
              </a:rPr>
              <a:t>立</a:t>
            </a:r>
            <a:r>
              <a:rPr sz="2200" spc="-25" dirty="0">
                <a:solidFill>
                  <a:srgbClr val="C00000"/>
                </a:solidFill>
                <a:latin typeface="FangSong"/>
                <a:cs typeface="FangSong"/>
              </a:rPr>
              <a:t>性</a:t>
            </a:r>
            <a:r>
              <a:rPr sz="2200" spc="-20" dirty="0">
                <a:solidFill>
                  <a:srgbClr val="C00000"/>
                </a:solidFill>
                <a:latin typeface="FangSong"/>
                <a:cs typeface="FangSong"/>
              </a:rPr>
              <a:t>假</a:t>
            </a:r>
            <a:r>
              <a:rPr sz="2200" spc="-25" dirty="0">
                <a:solidFill>
                  <a:srgbClr val="C00000"/>
                </a:solidFill>
                <a:latin typeface="FangSong"/>
                <a:cs typeface="FangSong"/>
              </a:rPr>
              <a:t>设</a:t>
            </a:r>
            <a:r>
              <a:rPr sz="2200" spc="-25" dirty="0">
                <a:latin typeface="FangSong"/>
                <a:cs typeface="FangSong"/>
              </a:rPr>
              <a:t>”</a:t>
            </a:r>
            <a:r>
              <a:rPr sz="2200" spc="-20" dirty="0">
                <a:latin typeface="FangSong"/>
                <a:cs typeface="FangSong"/>
              </a:rPr>
              <a:t>在</a:t>
            </a:r>
            <a:r>
              <a:rPr sz="2200" spc="-25" dirty="0">
                <a:latin typeface="FangSong"/>
                <a:cs typeface="FangSong"/>
              </a:rPr>
              <a:t>现</a:t>
            </a:r>
            <a:r>
              <a:rPr sz="2200" spc="-20" dirty="0">
                <a:latin typeface="FangSong"/>
                <a:cs typeface="FangSong"/>
              </a:rPr>
              <a:t>实</a:t>
            </a:r>
            <a:r>
              <a:rPr sz="2200" spc="-25" dirty="0">
                <a:latin typeface="FangSong"/>
                <a:cs typeface="FangSong"/>
              </a:rPr>
              <a:t>中往</a:t>
            </a:r>
            <a:r>
              <a:rPr sz="2200" spc="-20" dirty="0">
                <a:latin typeface="FangSong"/>
                <a:cs typeface="FangSong"/>
              </a:rPr>
              <a:t>往</a:t>
            </a:r>
            <a:r>
              <a:rPr sz="2200" spc="-25" dirty="0">
                <a:latin typeface="FangSong"/>
                <a:cs typeface="FangSong"/>
              </a:rPr>
              <a:t>难</a:t>
            </a:r>
            <a:r>
              <a:rPr sz="2200" spc="-20" dirty="0">
                <a:latin typeface="FangSong"/>
                <a:cs typeface="FangSong"/>
              </a:rPr>
              <a:t>以</a:t>
            </a:r>
            <a:r>
              <a:rPr sz="2200" spc="-25" dirty="0">
                <a:latin typeface="FangSong"/>
                <a:cs typeface="FangSong"/>
              </a:rPr>
              <a:t>成立</a:t>
            </a:r>
            <a:endParaRPr sz="2200" dirty="0">
              <a:latin typeface="FangSong"/>
              <a:cs typeface="FangSong"/>
            </a:endParaRPr>
          </a:p>
          <a:p>
            <a:pPr>
              <a:lnSpc>
                <a:spcPct val="100000"/>
              </a:lnSpc>
              <a:spcBef>
                <a:spcPts val="33"/>
              </a:spcBef>
            </a:pPr>
            <a:endParaRPr sz="2750" dirty="0">
              <a:latin typeface="Times New Roman"/>
              <a:cs typeface="Times New Roman"/>
            </a:endParaRPr>
          </a:p>
          <a:p>
            <a:pPr marL="12700">
              <a:lnSpc>
                <a:spcPct val="100000"/>
              </a:lnSpc>
            </a:pPr>
            <a:r>
              <a:rPr sz="2400" dirty="0">
                <a:solidFill>
                  <a:srgbClr val="0000FF"/>
                </a:solidFill>
                <a:latin typeface="FangSong"/>
                <a:cs typeface="FangSong"/>
              </a:rPr>
              <a:t>半朴素贝叶斯分类器</a:t>
            </a:r>
            <a:r>
              <a:rPr sz="2400" spc="-350" dirty="0">
                <a:solidFill>
                  <a:srgbClr val="0000FF"/>
                </a:solidFill>
                <a:latin typeface="FangSong"/>
                <a:cs typeface="FangSong"/>
              </a:rPr>
              <a:t> </a:t>
            </a:r>
            <a:r>
              <a:rPr sz="2000" spc="-5" dirty="0">
                <a:solidFill>
                  <a:srgbClr val="0000FF"/>
                </a:solidFill>
                <a:latin typeface="Verdana"/>
                <a:cs typeface="Verdana"/>
              </a:rPr>
              <a:t>(se</a:t>
            </a:r>
            <a:r>
              <a:rPr sz="2000" spc="-10" dirty="0">
                <a:solidFill>
                  <a:srgbClr val="0000FF"/>
                </a:solidFill>
                <a:latin typeface="Verdana"/>
                <a:cs typeface="Verdana"/>
              </a:rPr>
              <a:t>mi</a:t>
            </a:r>
            <a:r>
              <a:rPr sz="2000" dirty="0">
                <a:solidFill>
                  <a:srgbClr val="0000FF"/>
                </a:solidFill>
                <a:latin typeface="Verdana"/>
                <a:cs typeface="Verdana"/>
              </a:rPr>
              <a:t>-na</a:t>
            </a:r>
            <a:r>
              <a:rPr sz="2000" spc="-15" dirty="0">
                <a:solidFill>
                  <a:srgbClr val="0000FF"/>
                </a:solidFill>
                <a:latin typeface="Verdana"/>
                <a:cs typeface="Verdana"/>
              </a:rPr>
              <a:t>ï</a:t>
            </a:r>
            <a:r>
              <a:rPr sz="2000" spc="-10" dirty="0">
                <a:solidFill>
                  <a:srgbClr val="0000FF"/>
                </a:solidFill>
                <a:latin typeface="Verdana"/>
                <a:cs typeface="Verdana"/>
              </a:rPr>
              <a:t>v</a:t>
            </a:r>
            <a:r>
              <a:rPr sz="2000" dirty="0">
                <a:solidFill>
                  <a:srgbClr val="0000FF"/>
                </a:solidFill>
                <a:latin typeface="Verdana"/>
                <a:cs typeface="Verdana"/>
              </a:rPr>
              <a:t>e</a:t>
            </a:r>
            <a:r>
              <a:rPr sz="2000" spc="-5" dirty="0">
                <a:solidFill>
                  <a:srgbClr val="0000FF"/>
                </a:solidFill>
                <a:latin typeface="Verdana"/>
                <a:cs typeface="Verdana"/>
              </a:rPr>
              <a:t> </a:t>
            </a:r>
            <a:r>
              <a:rPr sz="2000" dirty="0">
                <a:solidFill>
                  <a:srgbClr val="0000FF"/>
                </a:solidFill>
                <a:latin typeface="Verdana"/>
                <a:cs typeface="Verdana"/>
              </a:rPr>
              <a:t>B</a:t>
            </a:r>
            <a:r>
              <a:rPr sz="2000" spc="-20" dirty="0">
                <a:solidFill>
                  <a:srgbClr val="0000FF"/>
                </a:solidFill>
                <a:latin typeface="Verdana"/>
                <a:cs typeface="Verdana"/>
              </a:rPr>
              <a:t>a</a:t>
            </a:r>
            <a:r>
              <a:rPr sz="2000" spc="-10" dirty="0">
                <a:solidFill>
                  <a:srgbClr val="0000FF"/>
                </a:solidFill>
                <a:latin typeface="Verdana"/>
                <a:cs typeface="Verdana"/>
              </a:rPr>
              <a:t>ye</a:t>
            </a:r>
            <a:r>
              <a:rPr sz="2000" dirty="0">
                <a:solidFill>
                  <a:srgbClr val="0000FF"/>
                </a:solidFill>
                <a:latin typeface="Verdana"/>
                <a:cs typeface="Verdana"/>
              </a:rPr>
              <a:t>s</a:t>
            </a:r>
            <a:r>
              <a:rPr sz="2000" spc="-25" dirty="0">
                <a:solidFill>
                  <a:srgbClr val="0000FF"/>
                </a:solidFill>
                <a:latin typeface="Verdana"/>
                <a:cs typeface="Verdana"/>
              </a:rPr>
              <a:t> </a:t>
            </a:r>
            <a:r>
              <a:rPr sz="2000" dirty="0">
                <a:solidFill>
                  <a:srgbClr val="0000FF"/>
                </a:solidFill>
                <a:latin typeface="Verdana"/>
                <a:cs typeface="Verdana"/>
              </a:rPr>
              <a:t>cl</a:t>
            </a:r>
            <a:r>
              <a:rPr sz="2000" spc="-15" dirty="0">
                <a:solidFill>
                  <a:srgbClr val="0000FF"/>
                </a:solidFill>
                <a:latin typeface="Verdana"/>
                <a:cs typeface="Verdana"/>
              </a:rPr>
              <a:t>a</a:t>
            </a:r>
            <a:r>
              <a:rPr sz="2000" dirty="0">
                <a:solidFill>
                  <a:srgbClr val="0000FF"/>
                </a:solidFill>
                <a:latin typeface="Verdana"/>
                <a:cs typeface="Verdana"/>
              </a:rPr>
              <a:t>ssif</a:t>
            </a:r>
            <a:r>
              <a:rPr sz="2000" spc="-20" dirty="0">
                <a:solidFill>
                  <a:srgbClr val="0000FF"/>
                </a:solidFill>
                <a:latin typeface="Verdana"/>
                <a:cs typeface="Verdana"/>
              </a:rPr>
              <a:t>i</a:t>
            </a:r>
            <a:r>
              <a:rPr sz="2000" spc="-10" dirty="0">
                <a:solidFill>
                  <a:srgbClr val="0000FF"/>
                </a:solidFill>
                <a:latin typeface="Verdana"/>
                <a:cs typeface="Verdana"/>
              </a:rPr>
              <a:t>e</a:t>
            </a:r>
            <a:r>
              <a:rPr sz="2000" dirty="0">
                <a:solidFill>
                  <a:srgbClr val="0000FF"/>
                </a:solidFill>
                <a:latin typeface="Verdana"/>
                <a:cs typeface="Verdana"/>
              </a:rPr>
              <a:t>r)</a:t>
            </a:r>
            <a:endParaRPr sz="2000" dirty="0">
              <a:latin typeface="Verdana"/>
              <a:cs typeface="Verdana"/>
            </a:endParaRPr>
          </a:p>
          <a:p>
            <a:pPr marL="12700" indent="718820">
              <a:lnSpc>
                <a:spcPct val="100000"/>
              </a:lnSpc>
              <a:spcBef>
                <a:spcPts val="1490"/>
              </a:spcBef>
            </a:pPr>
            <a:r>
              <a:rPr sz="2200" spc="-20" dirty="0">
                <a:latin typeface="FangSong"/>
                <a:cs typeface="FangSong"/>
              </a:rPr>
              <a:t>基</a:t>
            </a:r>
            <a:r>
              <a:rPr sz="2200" spc="-25" dirty="0">
                <a:latin typeface="FangSong"/>
                <a:cs typeface="FangSong"/>
              </a:rPr>
              <a:t>本思</a:t>
            </a:r>
            <a:r>
              <a:rPr sz="2200" spc="-20" dirty="0">
                <a:latin typeface="FangSong"/>
                <a:cs typeface="FangSong"/>
              </a:rPr>
              <a:t>路</a:t>
            </a:r>
            <a:r>
              <a:rPr sz="2200" spc="-25" dirty="0">
                <a:latin typeface="FangSong"/>
                <a:cs typeface="FangSong"/>
              </a:rPr>
              <a:t>：</a:t>
            </a:r>
            <a:r>
              <a:rPr sz="2200" spc="-20" dirty="0">
                <a:solidFill>
                  <a:srgbClr val="C00000"/>
                </a:solidFill>
                <a:latin typeface="FangSong"/>
                <a:cs typeface="FangSong"/>
              </a:rPr>
              <a:t>适</a:t>
            </a:r>
            <a:r>
              <a:rPr sz="2200" spc="-25" dirty="0">
                <a:solidFill>
                  <a:srgbClr val="C00000"/>
                </a:solidFill>
                <a:latin typeface="FangSong"/>
                <a:cs typeface="FangSong"/>
              </a:rPr>
              <a:t>当</a:t>
            </a:r>
            <a:r>
              <a:rPr sz="2200" spc="-25" dirty="0">
                <a:latin typeface="FangSong"/>
                <a:cs typeface="FangSong"/>
              </a:rPr>
              <a:t>考</a:t>
            </a:r>
            <a:r>
              <a:rPr sz="2200" spc="-20" dirty="0">
                <a:latin typeface="FangSong"/>
                <a:cs typeface="FangSong"/>
              </a:rPr>
              <a:t>虑</a:t>
            </a:r>
            <a:r>
              <a:rPr sz="2200" spc="-25" dirty="0">
                <a:latin typeface="FangSong"/>
                <a:cs typeface="FangSong"/>
              </a:rPr>
              <a:t>一</a:t>
            </a:r>
            <a:r>
              <a:rPr sz="2200" spc="-20" dirty="0">
                <a:latin typeface="FangSong"/>
                <a:cs typeface="FangSong"/>
              </a:rPr>
              <a:t>部</a:t>
            </a:r>
            <a:r>
              <a:rPr sz="2200" spc="-25" dirty="0">
                <a:latin typeface="FangSong"/>
                <a:cs typeface="FangSong"/>
              </a:rPr>
              <a:t>分</a:t>
            </a:r>
            <a:r>
              <a:rPr sz="2200" spc="-25" dirty="0">
                <a:solidFill>
                  <a:srgbClr val="C00000"/>
                </a:solidFill>
                <a:latin typeface="FangSong"/>
                <a:cs typeface="FangSong"/>
              </a:rPr>
              <a:t>属</a:t>
            </a:r>
            <a:r>
              <a:rPr sz="2200" spc="-20" dirty="0">
                <a:solidFill>
                  <a:srgbClr val="C00000"/>
                </a:solidFill>
                <a:latin typeface="FangSong"/>
                <a:cs typeface="FangSong"/>
              </a:rPr>
              <a:t>性</a:t>
            </a:r>
            <a:r>
              <a:rPr sz="2200" spc="-25" dirty="0">
                <a:solidFill>
                  <a:srgbClr val="C00000"/>
                </a:solidFill>
                <a:latin typeface="FangSong"/>
                <a:cs typeface="FangSong"/>
              </a:rPr>
              <a:t>间</a:t>
            </a:r>
            <a:r>
              <a:rPr sz="2200" spc="-20" dirty="0">
                <a:solidFill>
                  <a:srgbClr val="C00000"/>
                </a:solidFill>
                <a:latin typeface="FangSong"/>
                <a:cs typeface="FangSong"/>
              </a:rPr>
              <a:t>的</a:t>
            </a:r>
            <a:r>
              <a:rPr sz="2200" spc="-25" dirty="0">
                <a:solidFill>
                  <a:srgbClr val="C00000"/>
                </a:solidFill>
                <a:latin typeface="FangSong"/>
                <a:cs typeface="FangSong"/>
              </a:rPr>
              <a:t>相互</a:t>
            </a:r>
            <a:r>
              <a:rPr sz="2200" spc="-20" dirty="0">
                <a:solidFill>
                  <a:srgbClr val="C00000"/>
                </a:solidFill>
                <a:latin typeface="FangSong"/>
                <a:cs typeface="FangSong"/>
              </a:rPr>
              <a:t>依</a:t>
            </a:r>
            <a:r>
              <a:rPr sz="2200" spc="-25" dirty="0">
                <a:solidFill>
                  <a:srgbClr val="C00000"/>
                </a:solidFill>
                <a:latin typeface="FangSong"/>
                <a:cs typeface="FangSong"/>
              </a:rPr>
              <a:t>赖</a:t>
            </a:r>
            <a:r>
              <a:rPr sz="2200" spc="-20" dirty="0">
                <a:solidFill>
                  <a:srgbClr val="C00000"/>
                </a:solidFill>
                <a:latin typeface="FangSong"/>
                <a:cs typeface="FangSong"/>
              </a:rPr>
              <a:t>信</a:t>
            </a:r>
            <a:r>
              <a:rPr sz="2200" spc="-25" dirty="0">
                <a:solidFill>
                  <a:srgbClr val="C00000"/>
                </a:solidFill>
                <a:latin typeface="FangSong"/>
                <a:cs typeface="FangSong"/>
              </a:rPr>
              <a:t>息</a:t>
            </a:r>
            <a:endParaRPr sz="2200" dirty="0">
              <a:solidFill>
                <a:srgbClr val="C00000"/>
              </a:solidFill>
              <a:latin typeface="FangSong"/>
              <a:cs typeface="FangSong"/>
            </a:endParaRPr>
          </a:p>
          <a:p>
            <a:pPr>
              <a:lnSpc>
                <a:spcPct val="100000"/>
              </a:lnSpc>
            </a:pPr>
            <a:endParaRPr sz="2200" dirty="0">
              <a:latin typeface="Times New Roman"/>
              <a:cs typeface="Times New Roman"/>
            </a:endParaRPr>
          </a:p>
          <a:p>
            <a:pPr marL="12700">
              <a:lnSpc>
                <a:spcPct val="100000"/>
              </a:lnSpc>
              <a:spcBef>
                <a:spcPts val="1405"/>
              </a:spcBef>
            </a:pPr>
            <a:r>
              <a:rPr sz="2400" spc="-5" dirty="0">
                <a:latin typeface="FangSong"/>
                <a:cs typeface="FangSong"/>
              </a:rPr>
              <a:t>最常用策略</a:t>
            </a:r>
            <a:r>
              <a:rPr sz="2400" dirty="0">
                <a:latin typeface="FangSong"/>
                <a:cs typeface="FangSong"/>
              </a:rPr>
              <a:t>：</a:t>
            </a:r>
            <a:r>
              <a:rPr sz="2400" spc="-5" dirty="0">
                <a:solidFill>
                  <a:srgbClr val="FF0000"/>
                </a:solidFill>
                <a:latin typeface="FangSong"/>
                <a:cs typeface="FangSong"/>
              </a:rPr>
              <a:t>独依赖估</a:t>
            </a:r>
            <a:r>
              <a:rPr sz="2400" dirty="0">
                <a:solidFill>
                  <a:srgbClr val="FF0000"/>
                </a:solidFill>
                <a:latin typeface="FangSong"/>
                <a:cs typeface="FangSong"/>
              </a:rPr>
              <a:t>计</a:t>
            </a:r>
            <a:r>
              <a:rPr sz="2400" spc="-350" dirty="0">
                <a:solidFill>
                  <a:srgbClr val="FF0000"/>
                </a:solidFill>
                <a:latin typeface="FangSong"/>
                <a:cs typeface="FangSong"/>
              </a:rPr>
              <a:t> </a:t>
            </a:r>
            <a:r>
              <a:rPr sz="1600" spc="-15" dirty="0">
                <a:latin typeface="Verdana"/>
                <a:cs typeface="Verdana"/>
              </a:rPr>
              <a:t>(On</a:t>
            </a:r>
            <a:r>
              <a:rPr sz="1600" spc="-20" dirty="0">
                <a:latin typeface="Verdana"/>
                <a:cs typeface="Verdana"/>
              </a:rPr>
              <a:t>e</a:t>
            </a:r>
            <a:r>
              <a:rPr sz="1600" spc="-15" dirty="0">
                <a:latin typeface="Verdana"/>
                <a:cs typeface="Verdana"/>
              </a:rPr>
              <a:t>-</a:t>
            </a:r>
            <a:r>
              <a:rPr sz="1600" spc="-25" dirty="0">
                <a:latin typeface="Verdana"/>
                <a:cs typeface="Verdana"/>
              </a:rPr>
              <a:t>D</a:t>
            </a:r>
            <a:r>
              <a:rPr sz="1600" spc="-10" dirty="0">
                <a:latin typeface="Verdana"/>
                <a:cs typeface="Verdana"/>
              </a:rPr>
              <a:t>epe</a:t>
            </a:r>
            <a:r>
              <a:rPr sz="1600" spc="-25" dirty="0">
                <a:latin typeface="Verdana"/>
                <a:cs typeface="Verdana"/>
              </a:rPr>
              <a:t>n</a:t>
            </a:r>
            <a:r>
              <a:rPr sz="1600" spc="-10" dirty="0">
                <a:latin typeface="Verdana"/>
                <a:cs typeface="Verdana"/>
              </a:rPr>
              <a:t>dent</a:t>
            </a:r>
            <a:r>
              <a:rPr sz="1600" spc="35" dirty="0">
                <a:latin typeface="Verdana"/>
                <a:cs typeface="Verdana"/>
              </a:rPr>
              <a:t> </a:t>
            </a:r>
            <a:r>
              <a:rPr sz="1600" spc="-15" dirty="0">
                <a:latin typeface="Verdana"/>
                <a:cs typeface="Verdana"/>
              </a:rPr>
              <a:t>Es</a:t>
            </a:r>
            <a:r>
              <a:rPr sz="1600" spc="-20" dirty="0">
                <a:latin typeface="Verdana"/>
                <a:cs typeface="Verdana"/>
              </a:rPr>
              <a:t>t</a:t>
            </a:r>
            <a:r>
              <a:rPr sz="1600" spc="-10" dirty="0">
                <a:latin typeface="Verdana"/>
                <a:cs typeface="Verdana"/>
              </a:rPr>
              <a:t>i</a:t>
            </a:r>
            <a:r>
              <a:rPr sz="1600" spc="-30" dirty="0">
                <a:latin typeface="Verdana"/>
                <a:cs typeface="Verdana"/>
              </a:rPr>
              <a:t>m</a:t>
            </a:r>
            <a:r>
              <a:rPr sz="1600" spc="-10" dirty="0">
                <a:latin typeface="Verdana"/>
                <a:cs typeface="Verdana"/>
              </a:rPr>
              <a:t>ato</a:t>
            </a:r>
            <a:r>
              <a:rPr sz="1600" spc="-240" dirty="0">
                <a:latin typeface="Verdana"/>
                <a:cs typeface="Verdana"/>
              </a:rPr>
              <a:t>r</a:t>
            </a:r>
            <a:r>
              <a:rPr sz="1600" spc="-10" dirty="0">
                <a:latin typeface="Verdana"/>
                <a:cs typeface="Verdana"/>
              </a:rPr>
              <a:t>,</a:t>
            </a:r>
            <a:r>
              <a:rPr sz="1600" spc="60" dirty="0">
                <a:latin typeface="Verdana"/>
                <a:cs typeface="Verdana"/>
              </a:rPr>
              <a:t> </a:t>
            </a:r>
            <a:r>
              <a:rPr sz="1800" spc="-20" dirty="0">
                <a:solidFill>
                  <a:srgbClr val="FF0000"/>
                </a:solidFill>
                <a:latin typeface="Verdana"/>
                <a:cs typeface="Verdana"/>
              </a:rPr>
              <a:t>OD</a:t>
            </a:r>
            <a:r>
              <a:rPr sz="1800" spc="-10" dirty="0">
                <a:solidFill>
                  <a:srgbClr val="FF0000"/>
                </a:solidFill>
                <a:latin typeface="Verdana"/>
                <a:cs typeface="Verdana"/>
              </a:rPr>
              <a:t>E</a:t>
            </a:r>
            <a:r>
              <a:rPr sz="1600" spc="-10" dirty="0">
                <a:latin typeface="Verdana"/>
                <a:cs typeface="Verdana"/>
              </a:rPr>
              <a:t>)</a:t>
            </a:r>
            <a:endParaRPr sz="1600" dirty="0">
              <a:latin typeface="Verdana"/>
              <a:cs typeface="Verdana"/>
            </a:endParaRPr>
          </a:p>
          <a:p>
            <a:pPr marL="1863725">
              <a:lnSpc>
                <a:spcPct val="100000"/>
              </a:lnSpc>
              <a:spcBef>
                <a:spcPts val="1255"/>
              </a:spcBef>
            </a:pPr>
            <a:r>
              <a:rPr sz="2000" dirty="0">
                <a:latin typeface="FangSong"/>
                <a:cs typeface="FangSong"/>
              </a:rPr>
              <a:t>假设每</a:t>
            </a:r>
            <a:r>
              <a:rPr sz="2000" spc="-15" dirty="0">
                <a:latin typeface="FangSong"/>
                <a:cs typeface="FangSong"/>
              </a:rPr>
              <a:t>个</a:t>
            </a:r>
            <a:r>
              <a:rPr sz="2000" dirty="0">
                <a:latin typeface="FangSong"/>
                <a:cs typeface="FangSong"/>
              </a:rPr>
              <a:t>属</a:t>
            </a:r>
            <a:r>
              <a:rPr sz="2000" spc="-15" dirty="0">
                <a:latin typeface="FangSong"/>
                <a:cs typeface="FangSong"/>
              </a:rPr>
              <a:t>性</a:t>
            </a:r>
            <a:r>
              <a:rPr sz="2000" dirty="0">
                <a:latin typeface="FangSong"/>
                <a:cs typeface="FangSong"/>
              </a:rPr>
              <a:t>在类别</a:t>
            </a:r>
            <a:r>
              <a:rPr sz="2000" spc="-15" dirty="0">
                <a:latin typeface="FangSong"/>
                <a:cs typeface="FangSong"/>
              </a:rPr>
              <a:t>之</a:t>
            </a:r>
            <a:r>
              <a:rPr sz="2000" dirty="0">
                <a:latin typeface="FangSong"/>
                <a:cs typeface="FangSong"/>
              </a:rPr>
              <a:t>外</a:t>
            </a:r>
            <a:r>
              <a:rPr sz="2000" spc="-15" dirty="0">
                <a:solidFill>
                  <a:srgbClr val="C00000"/>
                </a:solidFill>
                <a:latin typeface="FangSong"/>
                <a:cs typeface="FangSong"/>
              </a:rPr>
              <a:t>最</a:t>
            </a:r>
            <a:r>
              <a:rPr sz="2000" dirty="0">
                <a:solidFill>
                  <a:srgbClr val="C00000"/>
                </a:solidFill>
                <a:latin typeface="FangSong"/>
                <a:cs typeface="FangSong"/>
              </a:rPr>
              <a:t>多仅依</a:t>
            </a:r>
            <a:r>
              <a:rPr sz="2000" spc="-15" dirty="0">
                <a:solidFill>
                  <a:srgbClr val="C00000"/>
                </a:solidFill>
                <a:latin typeface="FangSong"/>
                <a:cs typeface="FangSong"/>
              </a:rPr>
              <a:t>赖</a:t>
            </a:r>
            <a:r>
              <a:rPr sz="2000" dirty="0">
                <a:solidFill>
                  <a:srgbClr val="C00000"/>
                </a:solidFill>
                <a:latin typeface="FangSong"/>
                <a:cs typeface="FangSong"/>
              </a:rPr>
              <a:t>一</a:t>
            </a:r>
            <a:r>
              <a:rPr sz="2000" spc="-15" dirty="0">
                <a:solidFill>
                  <a:srgbClr val="C00000"/>
                </a:solidFill>
                <a:latin typeface="FangSong"/>
                <a:cs typeface="FangSong"/>
              </a:rPr>
              <a:t>个</a:t>
            </a:r>
            <a:r>
              <a:rPr sz="2000" dirty="0">
                <a:solidFill>
                  <a:srgbClr val="C00000"/>
                </a:solidFill>
                <a:latin typeface="FangSong"/>
                <a:cs typeface="FangSong"/>
              </a:rPr>
              <a:t>其他属性</a:t>
            </a:r>
          </a:p>
        </p:txBody>
      </p:sp>
      <p:sp>
        <p:nvSpPr>
          <p:cNvPr id="4" name="object 4"/>
          <p:cNvSpPr/>
          <p:nvPr/>
        </p:nvSpPr>
        <p:spPr>
          <a:xfrm>
            <a:off x="2241804" y="4379976"/>
            <a:ext cx="4373880" cy="11719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55029" y="4751070"/>
            <a:ext cx="447040" cy="424180"/>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sp>
        <p:nvSpPr>
          <p:cNvPr id="6" name="object 6"/>
          <p:cNvSpPr txBox="1"/>
          <p:nvPr/>
        </p:nvSpPr>
        <p:spPr>
          <a:xfrm>
            <a:off x="5532501" y="5310814"/>
            <a:ext cx="2567940" cy="772795"/>
          </a:xfrm>
          <a:prstGeom prst="rect">
            <a:avLst/>
          </a:prstGeom>
        </p:spPr>
        <p:txBody>
          <a:bodyPr vert="horz" wrap="square" lIns="0" tIns="0" rIns="0" bIns="0" rtlCol="0">
            <a:spAutoFit/>
          </a:bodyPr>
          <a:lstStyle/>
          <a:p>
            <a:pPr marL="598170">
              <a:lnSpc>
                <a:spcPct val="100000"/>
              </a:lnSpc>
            </a:pPr>
            <a:r>
              <a:rPr sz="1800" i="1" dirty="0">
                <a:solidFill>
                  <a:srgbClr val="FF0000"/>
                </a:solidFill>
                <a:latin typeface="Palatino Linotype"/>
                <a:cs typeface="Palatino Linotype"/>
              </a:rPr>
              <a:t>x</a:t>
            </a:r>
            <a:r>
              <a:rPr sz="1800" i="1" spc="-7" baseline="-20833" dirty="0">
                <a:solidFill>
                  <a:srgbClr val="FF0000"/>
                </a:solidFill>
                <a:latin typeface="Palatino Linotype"/>
                <a:cs typeface="Palatino Linotype"/>
              </a:rPr>
              <a:t>i </a:t>
            </a:r>
            <a:r>
              <a:rPr sz="1800" i="1" spc="52" baseline="-20833" dirty="0">
                <a:solidFill>
                  <a:srgbClr val="FF0000"/>
                </a:solidFill>
                <a:latin typeface="Palatino Linotype"/>
                <a:cs typeface="Palatino Linotype"/>
              </a:rPr>
              <a:t> </a:t>
            </a:r>
            <a:r>
              <a:rPr sz="1800" dirty="0">
                <a:solidFill>
                  <a:srgbClr val="FF0000"/>
                </a:solidFill>
                <a:latin typeface="FangSong"/>
                <a:cs typeface="FangSong"/>
              </a:rPr>
              <a:t>的“父属性”</a:t>
            </a:r>
            <a:endParaRPr sz="1800">
              <a:latin typeface="FangSong"/>
              <a:cs typeface="FangSong"/>
            </a:endParaRPr>
          </a:p>
          <a:p>
            <a:pPr marL="12700">
              <a:lnSpc>
                <a:spcPct val="100000"/>
              </a:lnSpc>
              <a:spcBef>
                <a:spcPts val="1685"/>
              </a:spcBef>
            </a:pPr>
            <a:r>
              <a:rPr sz="2000" dirty="0">
                <a:solidFill>
                  <a:srgbClr val="0000FF"/>
                </a:solidFill>
                <a:latin typeface="FangSong"/>
                <a:cs typeface="FangSong"/>
              </a:rPr>
              <a:t>关键是</a:t>
            </a:r>
            <a:r>
              <a:rPr sz="2000" spc="-15" dirty="0">
                <a:solidFill>
                  <a:srgbClr val="0000FF"/>
                </a:solidFill>
                <a:latin typeface="FangSong"/>
                <a:cs typeface="FangSong"/>
              </a:rPr>
              <a:t>如</a:t>
            </a:r>
            <a:r>
              <a:rPr sz="2000" dirty="0">
                <a:solidFill>
                  <a:srgbClr val="0000FF"/>
                </a:solidFill>
                <a:latin typeface="FangSong"/>
                <a:cs typeface="FangSong"/>
              </a:rPr>
              <a:t>何</a:t>
            </a:r>
            <a:r>
              <a:rPr sz="2000" spc="-15" dirty="0">
                <a:solidFill>
                  <a:srgbClr val="0000FF"/>
                </a:solidFill>
                <a:latin typeface="FangSong"/>
                <a:cs typeface="FangSong"/>
              </a:rPr>
              <a:t>确</a:t>
            </a:r>
            <a:r>
              <a:rPr sz="2000" dirty="0">
                <a:solidFill>
                  <a:srgbClr val="0000FF"/>
                </a:solidFill>
                <a:latin typeface="FangSong"/>
                <a:cs typeface="FangSong"/>
              </a:rPr>
              <a:t>定父属性</a:t>
            </a:r>
            <a:endParaRPr sz="2000">
              <a:latin typeface="FangSong"/>
              <a:cs typeface="FangSong"/>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287" y="258282"/>
            <a:ext cx="2255114" cy="482015"/>
          </a:xfrm>
          <a:prstGeom prst="rect">
            <a:avLst/>
          </a:prstGeom>
        </p:spPr>
        <p:txBody>
          <a:bodyPr vert="horz" wrap="square" lIns="0" tIns="50633" rIns="0" bIns="0" rtlCol="0">
            <a:spAutoFit/>
          </a:bodyPr>
          <a:lstStyle/>
          <a:p>
            <a:pPr marL="34925">
              <a:lnSpc>
                <a:spcPct val="100000"/>
              </a:lnSpc>
            </a:pPr>
            <a:r>
              <a:rPr sz="2800" spc="-25" dirty="0">
                <a:latin typeface="FangSong"/>
                <a:cs typeface="FangSong"/>
              </a:rPr>
              <a:t>两</a:t>
            </a:r>
            <a:r>
              <a:rPr sz="2800" spc="-30" dirty="0">
                <a:latin typeface="FangSong"/>
                <a:cs typeface="FangSong"/>
              </a:rPr>
              <a:t>种常见</a:t>
            </a:r>
            <a:r>
              <a:rPr sz="2800" spc="-25" dirty="0">
                <a:latin typeface="FangSong"/>
                <a:cs typeface="FangSong"/>
              </a:rPr>
              <a:t>方</a:t>
            </a:r>
            <a:r>
              <a:rPr sz="2800" spc="-30" dirty="0">
                <a:latin typeface="FangSong"/>
                <a:cs typeface="FangSong"/>
              </a:rPr>
              <a:t>法</a:t>
            </a:r>
            <a:endParaRPr sz="2800">
              <a:latin typeface="FangSong"/>
              <a:cs typeface="FangSong"/>
            </a:endParaRPr>
          </a:p>
        </p:txBody>
      </p:sp>
      <p:sp>
        <p:nvSpPr>
          <p:cNvPr id="3" name="object 3"/>
          <p:cNvSpPr txBox="1">
            <a:spLocks noGrp="1"/>
          </p:cNvSpPr>
          <p:nvPr>
            <p:ph type="body" idx="1"/>
          </p:nvPr>
        </p:nvSpPr>
        <p:spPr>
          <a:xfrm>
            <a:off x="266319" y="1054148"/>
            <a:ext cx="8611361" cy="2677656"/>
          </a:xfrm>
          <a:prstGeom prst="rect">
            <a:avLst/>
          </a:prstGeom>
        </p:spPr>
        <p:txBody>
          <a:bodyPr vert="horz" wrap="square" lIns="0" tIns="0" rIns="0" bIns="0" rtlCol="0">
            <a:spAutoFit/>
          </a:bodyPr>
          <a:lstStyle/>
          <a:p>
            <a:pPr marL="355600" indent="-342900">
              <a:lnSpc>
                <a:spcPct val="100000"/>
              </a:lnSpc>
              <a:buFont typeface="Wingdings"/>
              <a:buChar char=""/>
              <a:tabLst>
                <a:tab pos="356235" algn="l"/>
              </a:tabLst>
            </a:pPr>
            <a:r>
              <a:rPr sz="2200" spc="-20" dirty="0"/>
              <a:t>SPO</a:t>
            </a:r>
            <a:r>
              <a:rPr sz="2200" spc="-30" dirty="0"/>
              <a:t>D</a:t>
            </a:r>
            <a:r>
              <a:rPr sz="2200" spc="-15" dirty="0"/>
              <a:t>E</a:t>
            </a:r>
            <a:r>
              <a:rPr sz="2200" spc="15" dirty="0"/>
              <a:t> </a:t>
            </a:r>
            <a:r>
              <a:rPr spc="-20" dirty="0"/>
              <a:t>(Supe</a:t>
            </a:r>
            <a:r>
              <a:rPr spc="-25" dirty="0"/>
              <a:t>r</a:t>
            </a:r>
            <a:r>
              <a:rPr dirty="0"/>
              <a:t>-</a:t>
            </a:r>
            <a:r>
              <a:rPr spc="-55" dirty="0"/>
              <a:t>P</a:t>
            </a:r>
            <a:r>
              <a:rPr spc="-10" dirty="0"/>
              <a:t>ar</a:t>
            </a:r>
            <a:r>
              <a:rPr spc="-25" dirty="0"/>
              <a:t>e</a:t>
            </a:r>
            <a:r>
              <a:rPr spc="-10" dirty="0"/>
              <a:t>nt</a:t>
            </a:r>
            <a:r>
              <a:rPr spc="-5" dirty="0"/>
              <a:t> </a:t>
            </a:r>
            <a:r>
              <a:rPr spc="-20" dirty="0"/>
              <a:t>O</a:t>
            </a:r>
            <a:r>
              <a:rPr spc="-15" dirty="0"/>
              <a:t>D</a:t>
            </a:r>
            <a:r>
              <a:rPr spc="-5" dirty="0"/>
              <a:t>E</a:t>
            </a:r>
            <a:r>
              <a:rPr dirty="0"/>
              <a:t>)</a:t>
            </a:r>
            <a:r>
              <a:rPr sz="2200" spc="-25" dirty="0">
                <a:latin typeface="FangSong"/>
                <a:cs typeface="FangSong"/>
              </a:rPr>
              <a:t>：</a:t>
            </a:r>
            <a:endParaRPr sz="2200">
              <a:latin typeface="FangSong"/>
              <a:cs typeface="FangSong"/>
            </a:endParaRPr>
          </a:p>
          <a:p>
            <a:pPr marL="469900" marR="138430">
              <a:lnSpc>
                <a:spcPct val="100000"/>
              </a:lnSpc>
              <a:spcBef>
                <a:spcPts val="1200"/>
              </a:spcBef>
            </a:pPr>
            <a:r>
              <a:rPr sz="2200" spc="-15" dirty="0">
                <a:latin typeface="FangSong"/>
                <a:cs typeface="FangSong"/>
              </a:rPr>
              <a:t>假设</a:t>
            </a:r>
            <a:r>
              <a:rPr sz="2200" spc="-20" dirty="0">
                <a:solidFill>
                  <a:srgbClr val="C00000"/>
                </a:solidFill>
                <a:latin typeface="FangSong"/>
                <a:cs typeface="FangSong"/>
              </a:rPr>
              <a:t>所有属</a:t>
            </a:r>
            <a:r>
              <a:rPr sz="2200" spc="-25" dirty="0">
                <a:solidFill>
                  <a:srgbClr val="C00000"/>
                </a:solidFill>
                <a:latin typeface="FangSong"/>
                <a:cs typeface="FangSong"/>
              </a:rPr>
              <a:t>性都</a:t>
            </a:r>
            <a:r>
              <a:rPr sz="2200" spc="-20" dirty="0">
                <a:solidFill>
                  <a:srgbClr val="C00000"/>
                </a:solidFill>
                <a:latin typeface="FangSong"/>
                <a:cs typeface="FangSong"/>
              </a:rPr>
              <a:t>依</a:t>
            </a:r>
            <a:r>
              <a:rPr sz="2200" spc="-25" dirty="0">
                <a:solidFill>
                  <a:srgbClr val="C00000"/>
                </a:solidFill>
                <a:latin typeface="FangSong"/>
                <a:cs typeface="FangSong"/>
              </a:rPr>
              <a:t>赖于</a:t>
            </a:r>
            <a:r>
              <a:rPr sz="2200" spc="-20" dirty="0">
                <a:solidFill>
                  <a:srgbClr val="C00000"/>
                </a:solidFill>
                <a:latin typeface="FangSong"/>
                <a:cs typeface="FangSong"/>
              </a:rPr>
              <a:t>同</a:t>
            </a:r>
            <a:r>
              <a:rPr sz="2200" spc="-25" dirty="0">
                <a:solidFill>
                  <a:srgbClr val="C00000"/>
                </a:solidFill>
                <a:latin typeface="FangSong"/>
                <a:cs typeface="FangSong"/>
              </a:rPr>
              <a:t>一属</a:t>
            </a:r>
            <a:r>
              <a:rPr sz="2200" spc="-20" dirty="0">
                <a:solidFill>
                  <a:srgbClr val="C00000"/>
                </a:solidFill>
                <a:latin typeface="FangSong"/>
                <a:cs typeface="FangSong"/>
              </a:rPr>
              <a:t>性</a:t>
            </a:r>
            <a:r>
              <a:rPr sz="2200" spc="-25" dirty="0">
                <a:latin typeface="FangSong"/>
                <a:cs typeface="FangSong"/>
              </a:rPr>
              <a:t>，称</a:t>
            </a:r>
            <a:r>
              <a:rPr sz="2200" spc="-20" dirty="0">
                <a:latin typeface="FangSong"/>
                <a:cs typeface="FangSong"/>
              </a:rPr>
              <a:t>为</a:t>
            </a:r>
            <a:r>
              <a:rPr sz="2200" spc="-25" dirty="0">
                <a:latin typeface="FangSong"/>
                <a:cs typeface="FangSong"/>
              </a:rPr>
              <a:t>“</a:t>
            </a:r>
            <a:r>
              <a:rPr sz="2200" spc="-25" dirty="0">
                <a:solidFill>
                  <a:srgbClr val="C00000"/>
                </a:solidFill>
                <a:latin typeface="FangSong"/>
                <a:cs typeface="FangSong"/>
              </a:rPr>
              <a:t>超</a:t>
            </a:r>
            <a:r>
              <a:rPr sz="2200" spc="-20" dirty="0">
                <a:solidFill>
                  <a:srgbClr val="C00000"/>
                </a:solidFill>
                <a:latin typeface="FangSong"/>
                <a:cs typeface="FangSong"/>
              </a:rPr>
              <a:t>父</a:t>
            </a:r>
            <a:r>
              <a:rPr sz="2200" spc="-25" dirty="0">
                <a:latin typeface="FangSong"/>
                <a:cs typeface="FangSong"/>
              </a:rPr>
              <a:t>”</a:t>
            </a:r>
            <a:r>
              <a:rPr sz="2200" spc="-300" dirty="0">
                <a:latin typeface="FangSong"/>
                <a:cs typeface="FangSong"/>
              </a:rPr>
              <a:t> </a:t>
            </a:r>
            <a:r>
              <a:rPr spc="-15" dirty="0"/>
              <a:t>(</a:t>
            </a:r>
            <a:r>
              <a:rPr spc="-25" dirty="0"/>
              <a:t>S</a:t>
            </a:r>
            <a:r>
              <a:rPr spc="-15" dirty="0"/>
              <a:t>up</a:t>
            </a:r>
            <a:r>
              <a:rPr spc="-25" dirty="0"/>
              <a:t>er</a:t>
            </a:r>
            <a:r>
              <a:rPr spc="-5" dirty="0"/>
              <a:t>-</a:t>
            </a:r>
            <a:r>
              <a:rPr spc="-55" dirty="0"/>
              <a:t>P</a:t>
            </a:r>
            <a:r>
              <a:rPr spc="-10" dirty="0"/>
              <a:t>ar</a:t>
            </a:r>
            <a:r>
              <a:rPr spc="-25" dirty="0"/>
              <a:t>e</a:t>
            </a:r>
            <a:r>
              <a:rPr spc="-10" dirty="0"/>
              <a:t>nt</a:t>
            </a:r>
            <a:r>
              <a:rPr spc="-5" dirty="0"/>
              <a:t>)</a:t>
            </a:r>
            <a:r>
              <a:rPr sz="2200" spc="-20" dirty="0">
                <a:latin typeface="FangSong"/>
                <a:cs typeface="FangSong"/>
              </a:rPr>
              <a:t>， 然</a:t>
            </a:r>
            <a:r>
              <a:rPr sz="2200" spc="-25" dirty="0">
                <a:latin typeface="FangSong"/>
                <a:cs typeface="FangSong"/>
              </a:rPr>
              <a:t>后通</a:t>
            </a:r>
            <a:r>
              <a:rPr sz="2200" spc="-20" dirty="0">
                <a:latin typeface="FangSong"/>
                <a:cs typeface="FangSong"/>
              </a:rPr>
              <a:t>过</a:t>
            </a:r>
            <a:r>
              <a:rPr sz="2200" spc="-25" dirty="0">
                <a:latin typeface="FangSong"/>
                <a:cs typeface="FangSong"/>
              </a:rPr>
              <a:t>交</a:t>
            </a:r>
            <a:r>
              <a:rPr sz="2200" spc="-20" dirty="0">
                <a:latin typeface="FangSong"/>
                <a:cs typeface="FangSong"/>
              </a:rPr>
              <a:t>叉</a:t>
            </a:r>
            <a:r>
              <a:rPr sz="2200" spc="-25" dirty="0">
                <a:latin typeface="FangSong"/>
                <a:cs typeface="FangSong"/>
              </a:rPr>
              <a:t>验证</a:t>
            </a:r>
            <a:r>
              <a:rPr sz="2200" spc="-20" dirty="0">
                <a:latin typeface="FangSong"/>
                <a:cs typeface="FangSong"/>
              </a:rPr>
              <a:t>等</a:t>
            </a:r>
            <a:r>
              <a:rPr sz="2200" spc="-25" dirty="0">
                <a:latin typeface="FangSong"/>
                <a:cs typeface="FangSong"/>
              </a:rPr>
              <a:t>模</a:t>
            </a:r>
            <a:r>
              <a:rPr sz="2200" spc="-20" dirty="0">
                <a:latin typeface="FangSong"/>
                <a:cs typeface="FangSong"/>
              </a:rPr>
              <a:t>型</a:t>
            </a:r>
            <a:r>
              <a:rPr sz="2200" spc="-25" dirty="0">
                <a:latin typeface="FangSong"/>
                <a:cs typeface="FangSong"/>
              </a:rPr>
              <a:t>选择</a:t>
            </a:r>
            <a:r>
              <a:rPr sz="2200" spc="-20" dirty="0">
                <a:latin typeface="FangSong"/>
                <a:cs typeface="FangSong"/>
              </a:rPr>
              <a:t>方</a:t>
            </a:r>
            <a:r>
              <a:rPr sz="2200" spc="-25" dirty="0">
                <a:latin typeface="FangSong"/>
                <a:cs typeface="FangSong"/>
              </a:rPr>
              <a:t>法</a:t>
            </a:r>
            <a:r>
              <a:rPr sz="2200" spc="-20" dirty="0">
                <a:latin typeface="FangSong"/>
                <a:cs typeface="FangSong"/>
              </a:rPr>
              <a:t>来</a:t>
            </a:r>
            <a:r>
              <a:rPr sz="2200" spc="-25" dirty="0">
                <a:latin typeface="FangSong"/>
                <a:cs typeface="FangSong"/>
              </a:rPr>
              <a:t>确定</a:t>
            </a:r>
            <a:r>
              <a:rPr sz="2200" spc="-20" dirty="0">
                <a:latin typeface="FangSong"/>
                <a:cs typeface="FangSong"/>
              </a:rPr>
              <a:t>超</a:t>
            </a:r>
            <a:r>
              <a:rPr sz="2200" spc="5" dirty="0">
                <a:latin typeface="FangSong"/>
                <a:cs typeface="FangSong"/>
              </a:rPr>
              <a:t>父</a:t>
            </a:r>
            <a:r>
              <a:rPr sz="2200" spc="-15" dirty="0">
                <a:latin typeface="FangSong"/>
                <a:cs typeface="FangSong"/>
              </a:rPr>
              <a:t>属性</a:t>
            </a:r>
            <a:endParaRPr sz="2200">
              <a:latin typeface="FangSong"/>
              <a:cs typeface="FangSong"/>
            </a:endParaRPr>
          </a:p>
          <a:p>
            <a:pPr>
              <a:lnSpc>
                <a:spcPct val="100000"/>
              </a:lnSpc>
              <a:spcBef>
                <a:spcPts val="11"/>
              </a:spcBef>
            </a:pPr>
            <a:endParaRPr sz="2200">
              <a:latin typeface="FangSong"/>
              <a:cs typeface="FangSong"/>
            </a:endParaRPr>
          </a:p>
          <a:p>
            <a:pPr marL="358775" indent="-343535">
              <a:lnSpc>
                <a:spcPct val="100000"/>
              </a:lnSpc>
              <a:buFont typeface="Wingdings"/>
              <a:buChar char=""/>
              <a:tabLst>
                <a:tab pos="359410" algn="l"/>
              </a:tabLst>
            </a:pPr>
            <a:r>
              <a:rPr sz="2200" spc="-145" dirty="0"/>
              <a:t>T</a:t>
            </a:r>
            <a:r>
              <a:rPr sz="2200" spc="-20" dirty="0"/>
              <a:t>AN</a:t>
            </a:r>
            <a:r>
              <a:rPr sz="2200" dirty="0"/>
              <a:t> </a:t>
            </a:r>
            <a:r>
              <a:rPr spc="-5" dirty="0"/>
              <a:t>(</a:t>
            </a:r>
            <a:r>
              <a:rPr spc="-190" dirty="0"/>
              <a:t>T</a:t>
            </a:r>
            <a:r>
              <a:rPr spc="-10" dirty="0"/>
              <a:t>r</a:t>
            </a:r>
            <a:r>
              <a:rPr spc="-20" dirty="0"/>
              <a:t>e</a:t>
            </a:r>
            <a:r>
              <a:rPr spc="-15" dirty="0"/>
              <a:t>e</a:t>
            </a:r>
            <a:r>
              <a:rPr spc="5" dirty="0"/>
              <a:t> </a:t>
            </a:r>
            <a:r>
              <a:rPr spc="-25" dirty="0"/>
              <a:t>A</a:t>
            </a:r>
            <a:r>
              <a:rPr spc="-15" dirty="0"/>
              <a:t>ugm</a:t>
            </a:r>
            <a:r>
              <a:rPr spc="-25" dirty="0"/>
              <a:t>e</a:t>
            </a:r>
            <a:r>
              <a:rPr spc="-10" dirty="0"/>
              <a:t>nt</a:t>
            </a:r>
            <a:r>
              <a:rPr spc="-25" dirty="0"/>
              <a:t>e</a:t>
            </a:r>
            <a:r>
              <a:rPr dirty="0"/>
              <a:t>d</a:t>
            </a:r>
            <a:r>
              <a:rPr spc="15" dirty="0"/>
              <a:t> </a:t>
            </a:r>
            <a:r>
              <a:rPr spc="-15" dirty="0"/>
              <a:t>na</a:t>
            </a:r>
            <a:r>
              <a:rPr spc="5" dirty="0"/>
              <a:t>ï</a:t>
            </a:r>
            <a:r>
              <a:rPr spc="-25" dirty="0"/>
              <a:t>v</a:t>
            </a:r>
            <a:r>
              <a:rPr spc="-15" dirty="0"/>
              <a:t>e B</a:t>
            </a:r>
            <a:r>
              <a:rPr spc="-30" dirty="0"/>
              <a:t>a</a:t>
            </a:r>
            <a:r>
              <a:rPr spc="-25" dirty="0"/>
              <a:t>y</a:t>
            </a:r>
            <a:r>
              <a:rPr spc="-15" dirty="0"/>
              <a:t>e</a:t>
            </a:r>
            <a:r>
              <a:rPr spc="-20" dirty="0"/>
              <a:t>s</a:t>
            </a:r>
            <a:r>
              <a:rPr spc="5" dirty="0"/>
              <a:t>)</a:t>
            </a:r>
            <a:r>
              <a:rPr sz="2200" spc="-25" dirty="0">
                <a:latin typeface="FangSong"/>
                <a:cs typeface="FangSong"/>
              </a:rPr>
              <a:t>：</a:t>
            </a:r>
            <a:endParaRPr sz="2200">
              <a:latin typeface="FangSong"/>
              <a:cs typeface="FangSong"/>
            </a:endParaRPr>
          </a:p>
          <a:p>
            <a:pPr marL="473075" marR="5080">
              <a:lnSpc>
                <a:spcPct val="100000"/>
              </a:lnSpc>
              <a:spcBef>
                <a:spcPts val="1200"/>
              </a:spcBef>
            </a:pPr>
            <a:r>
              <a:rPr sz="2200" spc="-15" dirty="0">
                <a:latin typeface="FangSong"/>
                <a:cs typeface="FangSong"/>
              </a:rPr>
              <a:t>以</a:t>
            </a:r>
            <a:r>
              <a:rPr sz="2200" spc="-20" dirty="0">
                <a:latin typeface="FangSong"/>
                <a:cs typeface="FangSong"/>
              </a:rPr>
              <a:t>属性间的</a:t>
            </a:r>
            <a:r>
              <a:rPr sz="2200" spc="-25" dirty="0">
                <a:latin typeface="FangSong"/>
                <a:cs typeface="FangSong"/>
              </a:rPr>
              <a:t>条</a:t>
            </a:r>
            <a:r>
              <a:rPr sz="2200" spc="-10" dirty="0">
                <a:latin typeface="FangSong"/>
                <a:cs typeface="FangSong"/>
              </a:rPr>
              <a:t>件</a:t>
            </a:r>
            <a:r>
              <a:rPr sz="2200" i="1" spc="-10" dirty="0">
                <a:latin typeface="Verdana"/>
                <a:cs typeface="Verdana"/>
              </a:rPr>
              <a:t>”</a:t>
            </a:r>
            <a:r>
              <a:rPr sz="2200" spc="-20" dirty="0">
                <a:solidFill>
                  <a:srgbClr val="C00000"/>
                </a:solidFill>
                <a:latin typeface="FangSong"/>
                <a:cs typeface="FangSong"/>
              </a:rPr>
              <a:t>互</a:t>
            </a:r>
            <a:r>
              <a:rPr sz="2200" spc="-25" dirty="0">
                <a:solidFill>
                  <a:srgbClr val="C00000"/>
                </a:solidFill>
                <a:latin typeface="FangSong"/>
                <a:cs typeface="FangSong"/>
              </a:rPr>
              <a:t>信</a:t>
            </a:r>
            <a:r>
              <a:rPr sz="2200" spc="-10" dirty="0">
                <a:solidFill>
                  <a:srgbClr val="C00000"/>
                </a:solidFill>
                <a:latin typeface="FangSong"/>
                <a:cs typeface="FangSong"/>
              </a:rPr>
              <a:t>息</a:t>
            </a:r>
            <a:r>
              <a:rPr sz="2200" i="1" spc="-10" dirty="0">
                <a:latin typeface="Verdana"/>
                <a:cs typeface="Verdana"/>
              </a:rPr>
              <a:t>”</a:t>
            </a:r>
            <a:r>
              <a:rPr spc="-20" dirty="0"/>
              <a:t>(m</a:t>
            </a:r>
            <a:r>
              <a:rPr spc="-30" dirty="0"/>
              <a:t>u</a:t>
            </a:r>
            <a:r>
              <a:rPr spc="-10" dirty="0"/>
              <a:t>tual</a:t>
            </a:r>
            <a:r>
              <a:rPr spc="-30" dirty="0"/>
              <a:t> </a:t>
            </a:r>
            <a:r>
              <a:rPr spc="5" dirty="0"/>
              <a:t>i</a:t>
            </a:r>
            <a:r>
              <a:rPr spc="-15" dirty="0"/>
              <a:t>nformat</a:t>
            </a:r>
            <a:r>
              <a:rPr dirty="0"/>
              <a:t>i</a:t>
            </a:r>
            <a:r>
              <a:rPr spc="-15" dirty="0"/>
              <a:t>on</a:t>
            </a:r>
            <a:r>
              <a:rPr spc="-5" dirty="0"/>
              <a:t>)</a:t>
            </a:r>
            <a:r>
              <a:rPr sz="2200" spc="-20" dirty="0">
                <a:latin typeface="FangSong"/>
                <a:cs typeface="FangSong"/>
              </a:rPr>
              <a:t>为</a:t>
            </a:r>
            <a:r>
              <a:rPr sz="2200" spc="-25" dirty="0">
                <a:latin typeface="FangSong"/>
                <a:cs typeface="FangSong"/>
              </a:rPr>
              <a:t>边的</a:t>
            </a:r>
            <a:r>
              <a:rPr sz="2200" spc="-20" dirty="0">
                <a:latin typeface="FangSong"/>
                <a:cs typeface="FangSong"/>
              </a:rPr>
              <a:t>权</a:t>
            </a:r>
            <a:r>
              <a:rPr sz="2200" spc="-25" dirty="0">
                <a:latin typeface="FangSong"/>
                <a:cs typeface="FangSong"/>
              </a:rPr>
              <a:t>重，</a:t>
            </a:r>
            <a:r>
              <a:rPr sz="2200" spc="-20" dirty="0">
                <a:latin typeface="FangSong"/>
                <a:cs typeface="FangSong"/>
              </a:rPr>
              <a:t>构</a:t>
            </a:r>
            <a:r>
              <a:rPr sz="2200" spc="-25" dirty="0">
                <a:latin typeface="FangSong"/>
                <a:cs typeface="FangSong"/>
              </a:rPr>
              <a:t>建完</a:t>
            </a:r>
            <a:r>
              <a:rPr sz="2200" spc="-15" dirty="0">
                <a:latin typeface="FangSong"/>
                <a:cs typeface="FangSong"/>
              </a:rPr>
              <a:t> </a:t>
            </a:r>
            <a:r>
              <a:rPr sz="2200" spc="-20" dirty="0">
                <a:latin typeface="FangSong"/>
                <a:cs typeface="FangSong"/>
              </a:rPr>
              <a:t>全</a:t>
            </a:r>
            <a:r>
              <a:rPr sz="2200" spc="-25" dirty="0">
                <a:latin typeface="FangSong"/>
                <a:cs typeface="FangSong"/>
              </a:rPr>
              <a:t>图，</a:t>
            </a:r>
            <a:r>
              <a:rPr sz="2200" spc="-15" dirty="0">
                <a:latin typeface="FangSong"/>
                <a:cs typeface="FangSong"/>
              </a:rPr>
              <a:t>再</a:t>
            </a:r>
            <a:r>
              <a:rPr sz="2200" spc="-25" dirty="0">
                <a:latin typeface="FangSong"/>
                <a:cs typeface="FangSong"/>
              </a:rPr>
              <a:t>利</a:t>
            </a:r>
            <a:r>
              <a:rPr sz="2200" spc="-20" dirty="0">
                <a:latin typeface="FangSong"/>
                <a:cs typeface="FangSong"/>
              </a:rPr>
              <a:t>用</a:t>
            </a:r>
            <a:r>
              <a:rPr sz="2200" spc="-25" dirty="0">
                <a:latin typeface="FangSong"/>
                <a:cs typeface="FangSong"/>
              </a:rPr>
              <a:t>最大</a:t>
            </a:r>
            <a:r>
              <a:rPr sz="2200" spc="-20" dirty="0">
                <a:latin typeface="FangSong"/>
                <a:cs typeface="FangSong"/>
              </a:rPr>
              <a:t>带</a:t>
            </a:r>
            <a:r>
              <a:rPr sz="2200" spc="-25" dirty="0">
                <a:latin typeface="FangSong"/>
                <a:cs typeface="FangSong"/>
              </a:rPr>
              <a:t>权</a:t>
            </a:r>
            <a:r>
              <a:rPr sz="2200" spc="-20" dirty="0">
                <a:latin typeface="FangSong"/>
                <a:cs typeface="FangSong"/>
              </a:rPr>
              <a:t>生</a:t>
            </a:r>
            <a:r>
              <a:rPr sz="2200" spc="-25" dirty="0">
                <a:latin typeface="FangSong"/>
                <a:cs typeface="FangSong"/>
              </a:rPr>
              <a:t>成树</a:t>
            </a:r>
            <a:r>
              <a:rPr sz="2200" spc="-20" dirty="0">
                <a:latin typeface="FangSong"/>
                <a:cs typeface="FangSong"/>
              </a:rPr>
              <a:t>算</a:t>
            </a:r>
            <a:r>
              <a:rPr sz="2200" spc="-25" dirty="0">
                <a:latin typeface="FangSong"/>
                <a:cs typeface="FangSong"/>
              </a:rPr>
              <a:t>法</a:t>
            </a:r>
            <a:r>
              <a:rPr sz="2200" spc="-20" dirty="0">
                <a:latin typeface="FangSong"/>
                <a:cs typeface="FangSong"/>
              </a:rPr>
              <a:t>，</a:t>
            </a:r>
            <a:r>
              <a:rPr sz="2200" spc="-25" dirty="0">
                <a:solidFill>
                  <a:srgbClr val="C00000"/>
                </a:solidFill>
                <a:latin typeface="FangSong"/>
                <a:cs typeface="FangSong"/>
              </a:rPr>
              <a:t>仅保</a:t>
            </a:r>
            <a:r>
              <a:rPr sz="2200" spc="-20" dirty="0">
                <a:solidFill>
                  <a:srgbClr val="C00000"/>
                </a:solidFill>
                <a:latin typeface="FangSong"/>
                <a:cs typeface="FangSong"/>
              </a:rPr>
              <a:t>留</a:t>
            </a:r>
            <a:r>
              <a:rPr sz="2200" spc="-25" dirty="0">
                <a:solidFill>
                  <a:srgbClr val="C00000"/>
                </a:solidFill>
                <a:latin typeface="FangSong"/>
                <a:cs typeface="FangSong"/>
              </a:rPr>
              <a:t>强</a:t>
            </a:r>
            <a:r>
              <a:rPr sz="2200" spc="-20" dirty="0">
                <a:solidFill>
                  <a:srgbClr val="C00000"/>
                </a:solidFill>
                <a:latin typeface="FangSong"/>
                <a:cs typeface="FangSong"/>
              </a:rPr>
              <a:t>相</a:t>
            </a:r>
            <a:r>
              <a:rPr sz="2200" spc="-25" dirty="0">
                <a:solidFill>
                  <a:srgbClr val="C00000"/>
                </a:solidFill>
                <a:latin typeface="FangSong"/>
                <a:cs typeface="FangSong"/>
              </a:rPr>
              <a:t>关属</a:t>
            </a:r>
            <a:r>
              <a:rPr sz="2200" spc="-20" dirty="0">
                <a:solidFill>
                  <a:srgbClr val="C00000"/>
                </a:solidFill>
                <a:latin typeface="FangSong"/>
                <a:cs typeface="FangSong"/>
              </a:rPr>
              <a:t>性</a:t>
            </a:r>
            <a:r>
              <a:rPr sz="2200" spc="-25" dirty="0">
                <a:solidFill>
                  <a:srgbClr val="C00000"/>
                </a:solidFill>
                <a:latin typeface="FangSong"/>
                <a:cs typeface="FangSong"/>
              </a:rPr>
              <a:t>间</a:t>
            </a:r>
            <a:r>
              <a:rPr sz="2200" spc="-20" dirty="0">
                <a:solidFill>
                  <a:srgbClr val="C00000"/>
                </a:solidFill>
                <a:latin typeface="FangSong"/>
                <a:cs typeface="FangSong"/>
              </a:rPr>
              <a:t>的</a:t>
            </a:r>
            <a:r>
              <a:rPr sz="2200" spc="-25" dirty="0">
                <a:solidFill>
                  <a:srgbClr val="C00000"/>
                </a:solidFill>
                <a:latin typeface="FangSong"/>
                <a:cs typeface="FangSong"/>
              </a:rPr>
              <a:t>依赖性</a:t>
            </a:r>
            <a:endParaRPr sz="2200">
              <a:solidFill>
                <a:srgbClr val="C00000"/>
              </a:solidFill>
              <a:latin typeface="FangSong"/>
              <a:cs typeface="FangSong"/>
            </a:endParaRPr>
          </a:p>
        </p:txBody>
      </p:sp>
      <p:sp>
        <p:nvSpPr>
          <p:cNvPr id="4" name="object 4"/>
          <p:cNvSpPr/>
          <p:nvPr/>
        </p:nvSpPr>
        <p:spPr>
          <a:xfrm>
            <a:off x="1129283" y="3817620"/>
            <a:ext cx="6966204" cy="2484119"/>
          </a:xfrm>
          <a:prstGeom prst="rect">
            <a:avLst/>
          </a:prstGeom>
          <a:blipFill>
            <a:blip r:embed="rId3" cstate="print"/>
            <a:stretch>
              <a:fillRect/>
            </a:stretch>
          </a:blipFill>
        </p:spPr>
        <p:txBody>
          <a:bodyPr wrap="square" lIns="0" tIns="0" rIns="0" bIns="0" rtlCol="0"/>
          <a:lstStyle/>
          <a:p>
            <a:endParaRPr/>
          </a:p>
        </p:txBody>
      </p:sp>
      <p:sp>
        <p:nvSpPr>
          <p:cNvPr id="6" name="object 4"/>
          <p:cNvSpPr/>
          <p:nvPr/>
        </p:nvSpPr>
        <p:spPr>
          <a:xfrm>
            <a:off x="3657600" y="0"/>
            <a:ext cx="3657600" cy="82261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高</a:t>
            </a:r>
            <a:r>
              <a:rPr sz="2800" spc="-30" dirty="0">
                <a:latin typeface="FangSong"/>
                <a:cs typeface="FangSong"/>
              </a:rPr>
              <a:t>阶依赖</a:t>
            </a:r>
            <a:endParaRPr sz="2800">
              <a:latin typeface="FangSong"/>
              <a:cs typeface="FangSong"/>
            </a:endParaRPr>
          </a:p>
        </p:txBody>
      </p:sp>
      <p:sp>
        <p:nvSpPr>
          <p:cNvPr id="3" name="object 3"/>
          <p:cNvSpPr txBox="1"/>
          <p:nvPr/>
        </p:nvSpPr>
        <p:spPr>
          <a:xfrm>
            <a:off x="762000" y="4468748"/>
            <a:ext cx="7924800" cy="1754326"/>
          </a:xfrm>
          <a:prstGeom prst="rect">
            <a:avLst/>
          </a:prstGeom>
        </p:spPr>
        <p:txBody>
          <a:bodyPr vert="horz" wrap="square" lIns="0" tIns="0" rIns="0" bIns="0" rtlCol="0">
            <a:spAutoFit/>
          </a:bodyPr>
          <a:lstStyle/>
          <a:p>
            <a:pPr marL="121285">
              <a:lnSpc>
                <a:spcPct val="100000"/>
              </a:lnSpc>
            </a:pPr>
            <a:r>
              <a:rPr sz="2000" dirty="0">
                <a:latin typeface="Wingdings"/>
                <a:cs typeface="Wingdings"/>
              </a:rPr>
              <a:t></a:t>
            </a:r>
            <a:r>
              <a:rPr sz="2000" spc="-1530" dirty="0">
                <a:latin typeface="Wingdings"/>
                <a:cs typeface="Wingdings"/>
              </a:rPr>
              <a:t> </a:t>
            </a:r>
            <a:r>
              <a:rPr sz="2000" spc="10" dirty="0">
                <a:latin typeface="FangSong"/>
                <a:cs typeface="FangSong"/>
              </a:rPr>
              <a:t>训练</a:t>
            </a:r>
            <a:r>
              <a:rPr sz="2000" dirty="0">
                <a:latin typeface="FangSong"/>
                <a:cs typeface="FangSong"/>
              </a:rPr>
              <a:t>样本</a:t>
            </a:r>
            <a:r>
              <a:rPr sz="2000" spc="-15" dirty="0">
                <a:latin typeface="FangSong"/>
                <a:cs typeface="FangSong"/>
              </a:rPr>
              <a:t>非</a:t>
            </a:r>
            <a:r>
              <a:rPr sz="2000" dirty="0">
                <a:latin typeface="FangSong"/>
                <a:cs typeface="FangSong"/>
              </a:rPr>
              <a:t>常充分</a:t>
            </a:r>
            <a:r>
              <a:rPr sz="2000" spc="-340" dirty="0">
                <a:latin typeface="FangSong"/>
                <a:cs typeface="FangSong"/>
              </a:rPr>
              <a:t> </a:t>
            </a:r>
            <a:r>
              <a:rPr sz="2000" dirty="0">
                <a:latin typeface="Wingdings"/>
                <a:cs typeface="Wingdings"/>
              </a:rPr>
              <a:t></a:t>
            </a:r>
            <a:r>
              <a:rPr sz="2000" spc="-1300" dirty="0">
                <a:latin typeface="Wingdings"/>
                <a:cs typeface="Wingdings"/>
              </a:rPr>
              <a:t> </a:t>
            </a:r>
            <a:r>
              <a:rPr sz="2000" spc="10" dirty="0">
                <a:latin typeface="FangSong"/>
                <a:cs typeface="FangSong"/>
              </a:rPr>
              <a:t>性能</a:t>
            </a:r>
            <a:r>
              <a:rPr sz="2000" dirty="0">
                <a:latin typeface="FangSong"/>
                <a:cs typeface="FangSong"/>
              </a:rPr>
              <a:t>可</a:t>
            </a:r>
            <a:r>
              <a:rPr sz="2000" spc="-15" dirty="0">
                <a:latin typeface="FangSong"/>
                <a:cs typeface="FangSong"/>
              </a:rPr>
              <a:t>能</a:t>
            </a:r>
            <a:r>
              <a:rPr sz="2000" dirty="0">
                <a:latin typeface="FangSong"/>
                <a:cs typeface="FangSong"/>
              </a:rPr>
              <a:t>提升</a:t>
            </a:r>
          </a:p>
          <a:p>
            <a:pPr marL="12700" indent="108585">
              <a:lnSpc>
                <a:spcPct val="100000"/>
              </a:lnSpc>
              <a:spcBef>
                <a:spcPts val="1200"/>
              </a:spcBef>
            </a:pPr>
            <a:r>
              <a:rPr sz="2000" dirty="0">
                <a:latin typeface="Wingdings"/>
                <a:cs typeface="Wingdings"/>
              </a:rPr>
              <a:t></a:t>
            </a:r>
            <a:r>
              <a:rPr sz="2000" spc="-1530" dirty="0">
                <a:latin typeface="Wingdings"/>
                <a:cs typeface="Wingdings"/>
              </a:rPr>
              <a:t> </a:t>
            </a:r>
            <a:r>
              <a:rPr sz="2000" spc="10" dirty="0">
                <a:latin typeface="FangSong"/>
                <a:cs typeface="FangSong"/>
              </a:rPr>
              <a:t>有限</a:t>
            </a:r>
            <a:r>
              <a:rPr sz="2000" dirty="0">
                <a:latin typeface="FangSong"/>
                <a:cs typeface="FangSong"/>
              </a:rPr>
              <a:t>训练样本</a:t>
            </a:r>
            <a:r>
              <a:rPr sz="2000" spc="-350" dirty="0">
                <a:latin typeface="FangSong"/>
                <a:cs typeface="FangSong"/>
              </a:rPr>
              <a:t> </a:t>
            </a:r>
            <a:r>
              <a:rPr sz="2000" dirty="0">
                <a:latin typeface="Wingdings"/>
                <a:cs typeface="Wingdings"/>
              </a:rPr>
              <a:t></a:t>
            </a:r>
            <a:r>
              <a:rPr sz="2000" spc="-1300" dirty="0">
                <a:latin typeface="Wingdings"/>
                <a:cs typeface="Wingdings"/>
              </a:rPr>
              <a:t> </a:t>
            </a:r>
            <a:r>
              <a:rPr sz="2000" spc="10" dirty="0">
                <a:latin typeface="FangSong"/>
                <a:cs typeface="FangSong"/>
              </a:rPr>
              <a:t>高阶</a:t>
            </a:r>
            <a:r>
              <a:rPr sz="2000" dirty="0">
                <a:latin typeface="FangSong"/>
                <a:cs typeface="FangSong"/>
              </a:rPr>
              <a:t>联合</a:t>
            </a:r>
            <a:r>
              <a:rPr sz="2000" spc="5" dirty="0">
                <a:latin typeface="FangSong"/>
                <a:cs typeface="FangSong"/>
              </a:rPr>
              <a:t>概</a:t>
            </a:r>
            <a:r>
              <a:rPr sz="2000" spc="-10" dirty="0">
                <a:latin typeface="FangSong"/>
                <a:cs typeface="FangSong"/>
              </a:rPr>
              <a:t>率</a:t>
            </a:r>
            <a:r>
              <a:rPr sz="2000" dirty="0">
                <a:latin typeface="FangSong"/>
                <a:cs typeface="FangSong"/>
              </a:rPr>
              <a:t>估计困难</a:t>
            </a:r>
            <a:endParaRPr lang="en-US" sz="2000" dirty="0">
              <a:latin typeface="FangSong"/>
              <a:cs typeface="FangSong"/>
            </a:endParaRPr>
          </a:p>
          <a:p>
            <a:pPr marL="12700" indent="108585">
              <a:lnSpc>
                <a:spcPct val="100000"/>
              </a:lnSpc>
              <a:spcBef>
                <a:spcPts val="1200"/>
              </a:spcBef>
            </a:pPr>
            <a:endParaRPr lang="en-US" sz="2000" dirty="0">
              <a:solidFill>
                <a:srgbClr val="0000FF"/>
              </a:solidFill>
              <a:latin typeface="FangSong"/>
              <a:cs typeface="FangSong"/>
            </a:endParaRPr>
          </a:p>
          <a:p>
            <a:pPr marL="12700" indent="108585">
              <a:lnSpc>
                <a:spcPct val="100000"/>
              </a:lnSpc>
              <a:spcBef>
                <a:spcPts val="1200"/>
              </a:spcBef>
            </a:pPr>
            <a:r>
              <a:rPr sz="2400" dirty="0">
                <a:solidFill>
                  <a:srgbClr val="0000FF"/>
                </a:solidFill>
                <a:latin typeface="FangSong"/>
                <a:cs typeface="FangSong"/>
              </a:rPr>
              <a:t>考虑属性间的高阶依赖</a:t>
            </a:r>
            <a:r>
              <a:rPr sz="2400" spc="5" dirty="0">
                <a:solidFill>
                  <a:srgbClr val="0000FF"/>
                </a:solidFill>
                <a:latin typeface="FangSong"/>
                <a:cs typeface="FangSong"/>
              </a:rPr>
              <a:t>，</a:t>
            </a:r>
            <a:r>
              <a:rPr sz="2400" dirty="0">
                <a:solidFill>
                  <a:srgbClr val="0000FF"/>
                </a:solidFill>
                <a:latin typeface="FangSong"/>
                <a:cs typeface="FangSong"/>
              </a:rPr>
              <a:t>需要其他办法</a:t>
            </a:r>
            <a:r>
              <a:rPr lang="zh-CN" altLang="en-US" sz="2400" dirty="0">
                <a:solidFill>
                  <a:srgbClr val="0000FF"/>
                </a:solidFill>
                <a:latin typeface="FangSong"/>
                <a:cs typeface="FangSong"/>
              </a:rPr>
              <a:t> </a:t>
            </a:r>
            <a:r>
              <a:rPr lang="mr-IN" altLang="zh-CN" sz="2400" b="1" dirty="0">
                <a:solidFill>
                  <a:srgbClr val="C00000"/>
                </a:solidFill>
                <a:latin typeface="FangSong"/>
                <a:cs typeface="FangSong"/>
              </a:rPr>
              <a:t>–</a:t>
            </a:r>
            <a:r>
              <a:rPr lang="zh-CN" altLang="en-US" sz="2400" b="1" dirty="0">
                <a:solidFill>
                  <a:srgbClr val="C00000"/>
                </a:solidFill>
                <a:latin typeface="FangSong"/>
                <a:cs typeface="FangSong"/>
              </a:rPr>
              <a:t> 贝叶斯网络</a:t>
            </a:r>
            <a:endParaRPr sz="2400" b="1" dirty="0">
              <a:solidFill>
                <a:srgbClr val="C00000"/>
              </a:solidFill>
              <a:latin typeface="FangSong"/>
              <a:cs typeface="FangSong"/>
            </a:endParaRPr>
          </a:p>
        </p:txBody>
      </p:sp>
      <p:sp>
        <p:nvSpPr>
          <p:cNvPr id="4" name="object 4"/>
          <p:cNvSpPr txBox="1"/>
          <p:nvPr/>
        </p:nvSpPr>
        <p:spPr>
          <a:xfrm>
            <a:off x="541731" y="1337214"/>
            <a:ext cx="7758430" cy="1687641"/>
          </a:xfrm>
          <a:prstGeom prst="rect">
            <a:avLst/>
          </a:prstGeom>
        </p:spPr>
        <p:txBody>
          <a:bodyPr vert="horz" wrap="square" lIns="0" tIns="0" rIns="0" bIns="0" rtlCol="0">
            <a:spAutoFit/>
          </a:bodyPr>
          <a:lstStyle/>
          <a:p>
            <a:pPr marL="173990" indent="-161925">
              <a:lnSpc>
                <a:spcPct val="100000"/>
              </a:lnSpc>
            </a:pPr>
            <a:r>
              <a:rPr sz="2400" dirty="0">
                <a:latin typeface="FangSong"/>
                <a:cs typeface="FangSong"/>
              </a:rPr>
              <a:t>能否通过考虑属性间的</a:t>
            </a:r>
            <a:r>
              <a:rPr sz="2400" dirty="0">
                <a:solidFill>
                  <a:srgbClr val="151FFF"/>
                </a:solidFill>
                <a:latin typeface="FangSong"/>
                <a:cs typeface="FangSong"/>
              </a:rPr>
              <a:t>高阶依赖</a:t>
            </a:r>
            <a:r>
              <a:rPr sz="2400" dirty="0">
                <a:latin typeface="FangSong"/>
                <a:cs typeface="FangSong"/>
              </a:rPr>
              <a:t>来进一步提升泛化性</a:t>
            </a:r>
            <a:r>
              <a:rPr sz="2400" spc="5" dirty="0">
                <a:latin typeface="FangSong"/>
                <a:cs typeface="FangSong"/>
              </a:rPr>
              <a:t>能</a:t>
            </a:r>
            <a:r>
              <a:rPr sz="2400" dirty="0">
                <a:latin typeface="FangSong"/>
                <a:cs typeface="FangSong"/>
              </a:rPr>
              <a:t>？</a:t>
            </a:r>
          </a:p>
          <a:p>
            <a:pPr>
              <a:lnSpc>
                <a:spcPct val="100000"/>
              </a:lnSpc>
              <a:spcBef>
                <a:spcPts val="57"/>
              </a:spcBef>
            </a:pPr>
            <a:endParaRPr sz="3200" dirty="0">
              <a:latin typeface="Times New Roman"/>
              <a:cs typeface="Times New Roman"/>
            </a:endParaRPr>
          </a:p>
          <a:p>
            <a:pPr marL="173990">
              <a:lnSpc>
                <a:spcPct val="100000"/>
              </a:lnSpc>
            </a:pPr>
            <a:r>
              <a:rPr sz="2200" spc="-20" dirty="0">
                <a:latin typeface="FangSong"/>
                <a:cs typeface="FangSong"/>
              </a:rPr>
              <a:t>例如最简单</a:t>
            </a:r>
            <a:r>
              <a:rPr sz="2200" spc="-25" dirty="0">
                <a:latin typeface="FangSong"/>
                <a:cs typeface="FangSong"/>
              </a:rPr>
              <a:t>的做法</a:t>
            </a:r>
            <a:r>
              <a:rPr sz="2200" spc="-5" dirty="0">
                <a:latin typeface="FangSong"/>
                <a:cs typeface="FangSong"/>
              </a:rPr>
              <a:t>：</a:t>
            </a:r>
            <a:r>
              <a:rPr sz="2200" spc="-25" dirty="0">
                <a:latin typeface="Verdana"/>
                <a:cs typeface="Verdana"/>
              </a:rPr>
              <a:t>OD</a:t>
            </a:r>
            <a:r>
              <a:rPr sz="2200" spc="-15" dirty="0">
                <a:latin typeface="Verdana"/>
                <a:cs typeface="Verdana"/>
              </a:rPr>
              <a:t>E</a:t>
            </a:r>
            <a:r>
              <a:rPr sz="2200" spc="-20" dirty="0">
                <a:latin typeface="Verdana"/>
                <a:cs typeface="Verdana"/>
              </a:rPr>
              <a:t> </a:t>
            </a:r>
            <a:r>
              <a:rPr sz="2200" spc="-25" dirty="0">
                <a:latin typeface="Wingdings"/>
                <a:cs typeface="Wingdings"/>
              </a:rPr>
              <a:t></a:t>
            </a:r>
            <a:r>
              <a:rPr sz="2200" spc="-1440" dirty="0">
                <a:latin typeface="Wingdings"/>
                <a:cs typeface="Wingdings"/>
              </a:rPr>
              <a:t> </a:t>
            </a:r>
            <a:r>
              <a:rPr sz="2200" spc="-15" dirty="0">
                <a:latin typeface="Verdana"/>
                <a:cs typeface="Verdana"/>
              </a:rPr>
              <a:t>k</a:t>
            </a:r>
            <a:r>
              <a:rPr sz="2200" spc="-30" dirty="0">
                <a:latin typeface="Verdana"/>
                <a:cs typeface="Verdana"/>
              </a:rPr>
              <a:t>D</a:t>
            </a:r>
            <a:r>
              <a:rPr sz="2200" spc="-15" dirty="0">
                <a:latin typeface="Verdana"/>
                <a:cs typeface="Verdana"/>
              </a:rPr>
              <a:t>E</a:t>
            </a:r>
            <a:endParaRPr sz="2200" dirty="0">
              <a:latin typeface="Verdana"/>
              <a:cs typeface="Verdana"/>
            </a:endParaRPr>
          </a:p>
          <a:p>
            <a:pPr marL="2694940">
              <a:lnSpc>
                <a:spcPct val="100000"/>
              </a:lnSpc>
              <a:spcBef>
                <a:spcPts val="1250"/>
              </a:spcBef>
            </a:pPr>
            <a:r>
              <a:rPr sz="2000" spc="10" dirty="0">
                <a:latin typeface="FangSong"/>
                <a:cs typeface="FangSong"/>
              </a:rPr>
              <a:t>将父</a:t>
            </a:r>
            <a:r>
              <a:rPr sz="2000" dirty="0">
                <a:latin typeface="FangSong"/>
                <a:cs typeface="FangSong"/>
              </a:rPr>
              <a:t>属性</a:t>
            </a:r>
            <a:r>
              <a:rPr sz="2000" spc="-340" dirty="0">
                <a:latin typeface="FangSong"/>
                <a:cs typeface="FangSong"/>
              </a:rPr>
              <a:t> </a:t>
            </a:r>
            <a:r>
              <a:rPr sz="2000" i="1" spc="5" dirty="0">
                <a:latin typeface="Palatino Linotype"/>
                <a:cs typeface="Palatino Linotype"/>
              </a:rPr>
              <a:t>p</a:t>
            </a:r>
            <a:r>
              <a:rPr sz="2000" i="1" spc="-5" dirty="0">
                <a:latin typeface="Palatino Linotype"/>
                <a:cs typeface="Palatino Linotype"/>
              </a:rPr>
              <a:t>a</a:t>
            </a:r>
            <a:r>
              <a:rPr sz="1950" i="1" spc="7" baseline="-21367" dirty="0">
                <a:latin typeface="Palatino Linotype"/>
                <a:cs typeface="Palatino Linotype"/>
              </a:rPr>
              <a:t>i</a:t>
            </a:r>
            <a:r>
              <a:rPr sz="1950" i="1" baseline="-21367" dirty="0">
                <a:latin typeface="Palatino Linotype"/>
                <a:cs typeface="Palatino Linotype"/>
              </a:rPr>
              <a:t> </a:t>
            </a:r>
            <a:r>
              <a:rPr sz="1950" i="1" spc="67" baseline="-21367" dirty="0">
                <a:latin typeface="Palatino Linotype"/>
                <a:cs typeface="Palatino Linotype"/>
              </a:rPr>
              <a:t> </a:t>
            </a:r>
            <a:r>
              <a:rPr sz="2000" spc="10" dirty="0">
                <a:latin typeface="FangSong"/>
                <a:cs typeface="FangSong"/>
              </a:rPr>
              <a:t>替换</a:t>
            </a:r>
            <a:r>
              <a:rPr sz="2000" dirty="0">
                <a:latin typeface="FangSong"/>
                <a:cs typeface="FangSong"/>
              </a:rPr>
              <a:t>为</a:t>
            </a:r>
            <a:r>
              <a:rPr sz="2000" dirty="0">
                <a:solidFill>
                  <a:srgbClr val="151FFF"/>
                </a:solidFill>
                <a:latin typeface="FangSong"/>
                <a:cs typeface="FangSong"/>
              </a:rPr>
              <a:t>包含</a:t>
            </a:r>
            <a:r>
              <a:rPr sz="2000" spc="-340" dirty="0">
                <a:solidFill>
                  <a:srgbClr val="151FFF"/>
                </a:solidFill>
                <a:latin typeface="FangSong"/>
                <a:cs typeface="FangSong"/>
              </a:rPr>
              <a:t> </a:t>
            </a:r>
            <a:r>
              <a:rPr sz="2000" i="1" dirty="0">
                <a:solidFill>
                  <a:srgbClr val="151FFF"/>
                </a:solidFill>
                <a:latin typeface="Palatino Linotype"/>
                <a:cs typeface="Palatino Linotype"/>
              </a:rPr>
              <a:t>k</a:t>
            </a:r>
            <a:r>
              <a:rPr sz="2000" i="1" spc="190" dirty="0">
                <a:solidFill>
                  <a:srgbClr val="151FFF"/>
                </a:solidFill>
                <a:latin typeface="Palatino Linotype"/>
                <a:cs typeface="Palatino Linotype"/>
              </a:rPr>
              <a:t> </a:t>
            </a:r>
            <a:r>
              <a:rPr sz="2000" spc="10" dirty="0">
                <a:solidFill>
                  <a:srgbClr val="151FFF"/>
                </a:solidFill>
                <a:latin typeface="FangSong"/>
                <a:cs typeface="FangSong"/>
              </a:rPr>
              <a:t>个属</a:t>
            </a:r>
            <a:r>
              <a:rPr sz="2000" dirty="0">
                <a:solidFill>
                  <a:srgbClr val="151FFF"/>
                </a:solidFill>
                <a:latin typeface="FangSong"/>
                <a:cs typeface="FangSong"/>
              </a:rPr>
              <a:t>性的集合</a:t>
            </a:r>
            <a:r>
              <a:rPr sz="2000" spc="-350" dirty="0">
                <a:solidFill>
                  <a:srgbClr val="151FFF"/>
                </a:solidFill>
                <a:latin typeface="FangSong"/>
                <a:cs typeface="FangSong"/>
              </a:rPr>
              <a:t> </a:t>
            </a:r>
            <a:r>
              <a:rPr sz="2000" b="1" dirty="0">
                <a:latin typeface="Verdana"/>
                <a:cs typeface="Verdana"/>
              </a:rPr>
              <a:t>p</a:t>
            </a:r>
            <a:r>
              <a:rPr sz="2000" b="1" spc="5" dirty="0">
                <a:latin typeface="Verdana"/>
                <a:cs typeface="Verdana"/>
              </a:rPr>
              <a:t>a</a:t>
            </a:r>
            <a:r>
              <a:rPr sz="1950" i="1" spc="7" baseline="-21367" dirty="0">
                <a:latin typeface="Verdana"/>
                <a:cs typeface="Verdana"/>
              </a:rPr>
              <a:t>i</a:t>
            </a:r>
            <a:endParaRPr sz="1950" baseline="-21367" dirty="0">
              <a:latin typeface="Verdana"/>
              <a:cs typeface="Verdana"/>
            </a:endParaRPr>
          </a:p>
        </p:txBody>
      </p:sp>
      <p:sp>
        <p:nvSpPr>
          <p:cNvPr id="5" name="object 5"/>
          <p:cNvSpPr txBox="1"/>
          <p:nvPr/>
        </p:nvSpPr>
        <p:spPr>
          <a:xfrm>
            <a:off x="664260" y="3405453"/>
            <a:ext cx="3956685" cy="663836"/>
          </a:xfrm>
          <a:prstGeom prst="rect">
            <a:avLst/>
          </a:prstGeom>
        </p:spPr>
        <p:txBody>
          <a:bodyPr vert="horz" wrap="square" lIns="0" tIns="0" rIns="0" bIns="0" rtlCol="0">
            <a:spAutoFit/>
          </a:bodyPr>
          <a:lstStyle/>
          <a:p>
            <a:pPr marL="12700" marR="5080">
              <a:lnSpc>
                <a:spcPct val="103600"/>
              </a:lnSpc>
            </a:pPr>
            <a:r>
              <a:rPr sz="2200" spc="-20" dirty="0">
                <a:solidFill>
                  <a:srgbClr val="C00000"/>
                </a:solidFill>
                <a:latin typeface="FangSong"/>
                <a:cs typeface="FangSong"/>
              </a:rPr>
              <a:t>明显障碍</a:t>
            </a:r>
            <a:r>
              <a:rPr sz="2200" spc="-20" dirty="0">
                <a:latin typeface="FangSong"/>
                <a:cs typeface="FangSong"/>
              </a:rPr>
              <a:t>：</a:t>
            </a:r>
            <a:r>
              <a:rPr sz="2200" spc="-25" dirty="0">
                <a:latin typeface="FangSong"/>
                <a:cs typeface="FangSong"/>
              </a:rPr>
              <a:t>随着</a:t>
            </a:r>
            <a:r>
              <a:rPr sz="2200" spc="-315" dirty="0">
                <a:latin typeface="FangSong"/>
                <a:cs typeface="FangSong"/>
              </a:rPr>
              <a:t> </a:t>
            </a:r>
            <a:r>
              <a:rPr sz="2200" i="1" spc="-10" dirty="0">
                <a:latin typeface="Palatino Linotype"/>
                <a:cs typeface="Palatino Linotype"/>
              </a:rPr>
              <a:t>k</a:t>
            </a:r>
            <a:r>
              <a:rPr sz="2200" i="1" spc="-25" dirty="0">
                <a:latin typeface="Palatino Linotype"/>
                <a:cs typeface="Palatino Linotype"/>
              </a:rPr>
              <a:t> </a:t>
            </a:r>
            <a:r>
              <a:rPr sz="2200" spc="-15" dirty="0">
                <a:latin typeface="FangSong"/>
                <a:cs typeface="FangSong"/>
              </a:rPr>
              <a:t>的增加，估计 将</a:t>
            </a:r>
            <a:r>
              <a:rPr sz="2200" spc="-25" dirty="0">
                <a:latin typeface="FangSong"/>
                <a:cs typeface="FangSong"/>
              </a:rPr>
              <a:t>以</a:t>
            </a:r>
            <a:r>
              <a:rPr sz="2200" spc="-25" dirty="0">
                <a:solidFill>
                  <a:srgbClr val="C00000"/>
                </a:solidFill>
                <a:latin typeface="FangSong"/>
                <a:cs typeface="FangSong"/>
              </a:rPr>
              <a:t>指</a:t>
            </a:r>
            <a:r>
              <a:rPr sz="2200" spc="-20" dirty="0">
                <a:solidFill>
                  <a:srgbClr val="C00000"/>
                </a:solidFill>
                <a:latin typeface="FangSong"/>
                <a:cs typeface="FangSong"/>
              </a:rPr>
              <a:t>数</a:t>
            </a:r>
            <a:r>
              <a:rPr sz="2200" spc="-25" dirty="0">
                <a:solidFill>
                  <a:srgbClr val="C00000"/>
                </a:solidFill>
                <a:latin typeface="FangSong"/>
                <a:cs typeface="FangSong"/>
              </a:rPr>
              <a:t>级</a:t>
            </a:r>
            <a:r>
              <a:rPr sz="2200" spc="-20" dirty="0">
                <a:solidFill>
                  <a:srgbClr val="C00000"/>
                </a:solidFill>
                <a:latin typeface="FangSong"/>
                <a:cs typeface="FangSong"/>
              </a:rPr>
              <a:t>增</a:t>
            </a:r>
            <a:r>
              <a:rPr sz="2200" spc="-25" dirty="0">
                <a:solidFill>
                  <a:srgbClr val="C00000"/>
                </a:solidFill>
                <a:latin typeface="FangSong"/>
                <a:cs typeface="FangSong"/>
              </a:rPr>
              <a:t>加</a:t>
            </a:r>
            <a:endParaRPr sz="2200" dirty="0">
              <a:solidFill>
                <a:srgbClr val="C00000"/>
              </a:solidFill>
              <a:latin typeface="FangSong"/>
              <a:cs typeface="FangSong"/>
            </a:endParaRPr>
          </a:p>
        </p:txBody>
      </p:sp>
      <p:sp>
        <p:nvSpPr>
          <p:cNvPr id="6" name="object 6"/>
          <p:cNvSpPr txBox="1"/>
          <p:nvPr/>
        </p:nvSpPr>
        <p:spPr>
          <a:xfrm>
            <a:off x="6544818" y="3405453"/>
            <a:ext cx="1706880" cy="304800"/>
          </a:xfrm>
          <a:prstGeom prst="rect">
            <a:avLst/>
          </a:prstGeom>
        </p:spPr>
        <p:txBody>
          <a:bodyPr vert="horz" wrap="square" lIns="0" tIns="0" rIns="0" bIns="0" rtlCol="0">
            <a:spAutoFit/>
          </a:bodyPr>
          <a:lstStyle/>
          <a:p>
            <a:pPr marL="12700">
              <a:lnSpc>
                <a:spcPct val="100000"/>
              </a:lnSpc>
            </a:pPr>
            <a:r>
              <a:rPr sz="2200" spc="-15" dirty="0">
                <a:latin typeface="FangSong"/>
                <a:cs typeface="FangSong"/>
              </a:rPr>
              <a:t>所需的样</a:t>
            </a:r>
            <a:r>
              <a:rPr sz="2200" spc="-20" dirty="0">
                <a:latin typeface="FangSong"/>
                <a:cs typeface="FangSong"/>
              </a:rPr>
              <a:t>本</a:t>
            </a:r>
            <a:r>
              <a:rPr sz="2200" spc="-25" dirty="0">
                <a:latin typeface="FangSong"/>
                <a:cs typeface="FangSong"/>
              </a:rPr>
              <a:t>数</a:t>
            </a:r>
            <a:endParaRPr sz="2200">
              <a:latin typeface="FangSong"/>
              <a:cs typeface="FangSong"/>
            </a:endParaRPr>
          </a:p>
        </p:txBody>
      </p:sp>
      <p:sp>
        <p:nvSpPr>
          <p:cNvPr id="7" name="object 7"/>
          <p:cNvSpPr/>
          <p:nvPr/>
        </p:nvSpPr>
        <p:spPr>
          <a:xfrm>
            <a:off x="4730496" y="3380232"/>
            <a:ext cx="1708403" cy="40233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5525" rIns="0" bIns="0" rtlCol="0">
            <a:spAutoFit/>
          </a:bodyPr>
          <a:lstStyle/>
          <a:p>
            <a:pPr marL="34925">
              <a:lnSpc>
                <a:spcPts val="3300"/>
              </a:lnSpc>
            </a:pPr>
            <a:r>
              <a:rPr sz="2800" spc="-20" dirty="0">
                <a:latin typeface="FangSong"/>
                <a:cs typeface="FangSong"/>
              </a:rPr>
              <a:t>贝叶斯网</a:t>
            </a:r>
            <a:r>
              <a:rPr dirty="0">
                <a:latin typeface="FangSong"/>
                <a:cs typeface="FangSong"/>
              </a:rPr>
              <a:t>（</a:t>
            </a:r>
            <a:r>
              <a:rPr spc="-10" dirty="0"/>
              <a:t>B</a:t>
            </a:r>
            <a:r>
              <a:rPr spc="-20" dirty="0"/>
              <a:t>a</a:t>
            </a:r>
            <a:r>
              <a:rPr spc="-10" dirty="0"/>
              <a:t>ye</a:t>
            </a:r>
            <a:r>
              <a:rPr spc="-15" dirty="0"/>
              <a:t>s</a:t>
            </a:r>
            <a:r>
              <a:rPr spc="-5" dirty="0"/>
              <a:t>i</a:t>
            </a:r>
            <a:r>
              <a:rPr spc="-10" dirty="0"/>
              <a:t>a</a:t>
            </a:r>
            <a:r>
              <a:rPr dirty="0"/>
              <a:t>n</a:t>
            </a:r>
            <a:r>
              <a:rPr spc="-30" dirty="0"/>
              <a:t> </a:t>
            </a:r>
            <a:r>
              <a:rPr dirty="0"/>
              <a:t>network;</a:t>
            </a:r>
            <a:r>
              <a:rPr spc="-40" dirty="0"/>
              <a:t> </a:t>
            </a:r>
            <a:r>
              <a:rPr spc="-10" dirty="0"/>
              <a:t>B</a:t>
            </a:r>
            <a:r>
              <a:rPr spc="-20" dirty="0"/>
              <a:t>a</a:t>
            </a:r>
            <a:r>
              <a:rPr spc="-10" dirty="0"/>
              <a:t>ye</a:t>
            </a:r>
            <a:r>
              <a:rPr dirty="0"/>
              <a:t>s</a:t>
            </a:r>
            <a:r>
              <a:rPr spc="-10" dirty="0"/>
              <a:t> </a:t>
            </a:r>
            <a:r>
              <a:rPr dirty="0"/>
              <a:t>networ</a:t>
            </a:r>
            <a:r>
              <a:rPr spc="-5" dirty="0"/>
              <a:t>k</a:t>
            </a:r>
            <a:r>
              <a:rPr dirty="0">
                <a:latin typeface="FangSong"/>
                <a:cs typeface="FangSong"/>
              </a:rPr>
              <a:t>）</a:t>
            </a:r>
            <a:endParaRPr sz="2800">
              <a:latin typeface="FangSong"/>
              <a:cs typeface="FangSong"/>
            </a:endParaRPr>
          </a:p>
        </p:txBody>
      </p:sp>
      <p:sp>
        <p:nvSpPr>
          <p:cNvPr id="3" name="object 3"/>
          <p:cNvSpPr/>
          <p:nvPr/>
        </p:nvSpPr>
        <p:spPr>
          <a:xfrm>
            <a:off x="7299959" y="3628644"/>
            <a:ext cx="1460500" cy="19177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343013" y="5658582"/>
            <a:ext cx="1376045" cy="805815"/>
          </a:xfrm>
          <a:prstGeom prst="rect">
            <a:avLst/>
          </a:prstGeom>
        </p:spPr>
        <p:txBody>
          <a:bodyPr vert="horz" wrap="square" lIns="0" tIns="0" rIns="0" bIns="0" rtlCol="0">
            <a:spAutoFit/>
          </a:bodyPr>
          <a:lstStyle/>
          <a:p>
            <a:pPr marL="160020" marR="26034" indent="-128270">
              <a:lnSpc>
                <a:spcPct val="100000"/>
              </a:lnSpc>
            </a:pPr>
            <a:r>
              <a:rPr sz="1800" spc="-10" dirty="0">
                <a:latin typeface="Verdana"/>
                <a:cs typeface="Verdana"/>
              </a:rPr>
              <a:t>Ju</a:t>
            </a:r>
            <a:r>
              <a:rPr sz="1800" spc="-25" dirty="0">
                <a:latin typeface="Verdana"/>
                <a:cs typeface="Verdana"/>
              </a:rPr>
              <a:t>d</a:t>
            </a:r>
            <a:r>
              <a:rPr sz="1800" spc="-15" dirty="0">
                <a:latin typeface="Verdana"/>
                <a:cs typeface="Verdana"/>
              </a:rPr>
              <a:t>ea</a:t>
            </a:r>
            <a:r>
              <a:rPr sz="1800" spc="5" dirty="0">
                <a:latin typeface="Verdana"/>
                <a:cs typeface="Verdana"/>
              </a:rPr>
              <a:t> </a:t>
            </a:r>
            <a:r>
              <a:rPr sz="1800" spc="-55" dirty="0">
                <a:latin typeface="Verdana"/>
                <a:cs typeface="Verdana"/>
              </a:rPr>
              <a:t>P</a:t>
            </a:r>
            <a:r>
              <a:rPr sz="1800" spc="-15" dirty="0">
                <a:latin typeface="Verdana"/>
                <a:cs typeface="Verdana"/>
              </a:rPr>
              <a:t>e</a:t>
            </a:r>
            <a:r>
              <a:rPr sz="1800" spc="-25" dirty="0">
                <a:latin typeface="Verdana"/>
                <a:cs typeface="Verdana"/>
              </a:rPr>
              <a:t>a</a:t>
            </a:r>
            <a:r>
              <a:rPr sz="1800" dirty="0">
                <a:latin typeface="Verdana"/>
                <a:cs typeface="Verdana"/>
              </a:rPr>
              <a:t>rl </a:t>
            </a:r>
            <a:r>
              <a:rPr sz="1800" spc="-15" dirty="0">
                <a:latin typeface="Verdana"/>
                <a:cs typeface="Verdana"/>
              </a:rPr>
              <a:t>(19</a:t>
            </a:r>
            <a:r>
              <a:rPr sz="1800" spc="-25" dirty="0">
                <a:latin typeface="Verdana"/>
                <a:cs typeface="Verdana"/>
              </a:rPr>
              <a:t>3</a:t>
            </a:r>
            <a:r>
              <a:rPr sz="1800" spc="-15" dirty="0">
                <a:latin typeface="Verdana"/>
                <a:cs typeface="Verdana"/>
              </a:rPr>
              <a:t>6</a:t>
            </a:r>
            <a:r>
              <a:rPr sz="1800" spc="30" dirty="0">
                <a:latin typeface="Verdana"/>
                <a:cs typeface="Verdana"/>
              </a:rPr>
              <a:t> </a:t>
            </a:r>
            <a:r>
              <a:rPr sz="1800" dirty="0">
                <a:latin typeface="Verdana"/>
                <a:cs typeface="Verdana"/>
              </a:rPr>
              <a:t>- )</a:t>
            </a:r>
            <a:endParaRPr sz="1800">
              <a:latin typeface="Verdana"/>
              <a:cs typeface="Verdana"/>
            </a:endParaRPr>
          </a:p>
          <a:p>
            <a:pPr marL="12700">
              <a:lnSpc>
                <a:spcPct val="100000"/>
              </a:lnSpc>
              <a:spcBef>
                <a:spcPts val="10"/>
              </a:spcBef>
            </a:pPr>
            <a:r>
              <a:rPr sz="1800" spc="-20" dirty="0">
                <a:latin typeface="Verdana"/>
                <a:cs typeface="Verdana"/>
              </a:rPr>
              <a:t>201</a:t>
            </a:r>
            <a:r>
              <a:rPr sz="1800" spc="-15" dirty="0">
                <a:latin typeface="Verdana"/>
                <a:cs typeface="Verdana"/>
              </a:rPr>
              <a:t>1</a:t>
            </a:r>
            <a:r>
              <a:rPr sz="1800" spc="30" dirty="0">
                <a:latin typeface="Verdana"/>
                <a:cs typeface="Verdana"/>
              </a:rPr>
              <a:t> </a:t>
            </a:r>
            <a:r>
              <a:rPr sz="1800" dirty="0">
                <a:latin typeface="FangSong"/>
                <a:cs typeface="FangSong"/>
              </a:rPr>
              <a:t>图灵奖</a:t>
            </a:r>
            <a:endParaRPr sz="1800">
              <a:latin typeface="FangSong"/>
              <a:cs typeface="FangSong"/>
            </a:endParaRPr>
          </a:p>
        </p:txBody>
      </p:sp>
      <p:sp>
        <p:nvSpPr>
          <p:cNvPr id="5" name="object 5"/>
          <p:cNvSpPr/>
          <p:nvPr/>
        </p:nvSpPr>
        <p:spPr>
          <a:xfrm>
            <a:off x="839991" y="1886062"/>
            <a:ext cx="6665976" cy="1655064"/>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882802" y="984261"/>
            <a:ext cx="5441950" cy="589905"/>
          </a:xfrm>
          <a:prstGeom prst="rect">
            <a:avLst/>
          </a:prstGeom>
        </p:spPr>
        <p:txBody>
          <a:bodyPr vert="horz" wrap="square" lIns="0" tIns="0" rIns="0" bIns="0" rtlCol="0">
            <a:spAutoFit/>
          </a:bodyPr>
          <a:lstStyle/>
          <a:p>
            <a:pPr marL="2089785">
              <a:lnSpc>
                <a:spcPts val="2345"/>
              </a:lnSpc>
            </a:pPr>
            <a:r>
              <a:rPr sz="2000" spc="10" dirty="0">
                <a:latin typeface="FangSong"/>
                <a:cs typeface="FangSong"/>
              </a:rPr>
              <a:t>亦称</a:t>
            </a:r>
            <a:r>
              <a:rPr sz="2000" dirty="0">
                <a:latin typeface="FangSong"/>
                <a:cs typeface="FangSong"/>
              </a:rPr>
              <a:t>“</a:t>
            </a:r>
            <a:r>
              <a:rPr sz="2000" dirty="0">
                <a:solidFill>
                  <a:srgbClr val="C00000"/>
                </a:solidFill>
                <a:latin typeface="FangSong"/>
                <a:cs typeface="FangSong"/>
              </a:rPr>
              <a:t>信</a:t>
            </a:r>
            <a:r>
              <a:rPr sz="2000" spc="-15" dirty="0">
                <a:solidFill>
                  <a:srgbClr val="C00000"/>
                </a:solidFill>
                <a:latin typeface="FangSong"/>
                <a:cs typeface="FangSong"/>
              </a:rPr>
              <a:t>念</a:t>
            </a:r>
            <a:r>
              <a:rPr sz="2000" dirty="0">
                <a:solidFill>
                  <a:srgbClr val="C00000"/>
                </a:solidFill>
                <a:latin typeface="FangSong"/>
                <a:cs typeface="FangSong"/>
              </a:rPr>
              <a:t>网</a:t>
            </a:r>
            <a:r>
              <a:rPr sz="2000" dirty="0">
                <a:latin typeface="FangSong"/>
                <a:cs typeface="FangSong"/>
              </a:rPr>
              <a:t>”</a:t>
            </a:r>
            <a:r>
              <a:rPr sz="1600" spc="-175" dirty="0">
                <a:latin typeface="Courier New"/>
                <a:cs typeface="Courier New"/>
              </a:rPr>
              <a:t>(</a:t>
            </a:r>
            <a:r>
              <a:rPr sz="1600" spc="-15" dirty="0">
                <a:solidFill>
                  <a:srgbClr val="C00000"/>
                </a:solidFill>
                <a:latin typeface="Verdana"/>
                <a:cs typeface="Verdana"/>
              </a:rPr>
              <a:t>brie</a:t>
            </a:r>
            <a:r>
              <a:rPr sz="1600" spc="-10" dirty="0">
                <a:solidFill>
                  <a:srgbClr val="C00000"/>
                </a:solidFill>
                <a:latin typeface="Verdana"/>
                <a:cs typeface="Verdana"/>
              </a:rPr>
              <a:t>f</a:t>
            </a:r>
            <a:r>
              <a:rPr sz="1600" spc="-25" dirty="0">
                <a:solidFill>
                  <a:srgbClr val="C00000"/>
                </a:solidFill>
                <a:latin typeface="Verdana"/>
                <a:cs typeface="Verdana"/>
              </a:rPr>
              <a:t> </a:t>
            </a:r>
            <a:r>
              <a:rPr sz="1600" spc="-15" dirty="0">
                <a:solidFill>
                  <a:srgbClr val="C00000"/>
                </a:solidFill>
                <a:latin typeface="Verdana"/>
                <a:cs typeface="Verdana"/>
              </a:rPr>
              <a:t>netw</a:t>
            </a:r>
            <a:r>
              <a:rPr sz="1600" spc="-10" dirty="0">
                <a:solidFill>
                  <a:srgbClr val="C00000"/>
                </a:solidFill>
                <a:latin typeface="Verdana"/>
                <a:cs typeface="Verdana"/>
              </a:rPr>
              <a:t>or</a:t>
            </a:r>
            <a:r>
              <a:rPr sz="1600" spc="-5" dirty="0">
                <a:solidFill>
                  <a:srgbClr val="C00000"/>
                </a:solidFill>
                <a:latin typeface="Verdana"/>
                <a:cs typeface="Verdana"/>
              </a:rPr>
              <a:t>k</a:t>
            </a:r>
            <a:r>
              <a:rPr sz="1600" spc="-165" dirty="0">
                <a:latin typeface="Courier New"/>
                <a:cs typeface="Courier New"/>
              </a:rPr>
              <a:t>)</a:t>
            </a:r>
            <a:endParaRPr sz="1600">
              <a:latin typeface="Courier New"/>
              <a:cs typeface="Courier New"/>
            </a:endParaRPr>
          </a:p>
          <a:p>
            <a:pPr marL="12700">
              <a:lnSpc>
                <a:spcPts val="2310"/>
              </a:lnSpc>
            </a:pPr>
            <a:r>
              <a:rPr sz="2000" spc="5" dirty="0">
                <a:solidFill>
                  <a:srgbClr val="0000FF"/>
                </a:solidFill>
                <a:latin typeface="FangSong"/>
                <a:cs typeface="FangSong"/>
              </a:rPr>
              <a:t>有向</a:t>
            </a:r>
            <a:r>
              <a:rPr sz="2000" dirty="0">
                <a:solidFill>
                  <a:srgbClr val="0000FF"/>
                </a:solidFill>
                <a:latin typeface="FangSong"/>
                <a:cs typeface="FangSong"/>
              </a:rPr>
              <a:t>无环</a:t>
            </a:r>
            <a:r>
              <a:rPr sz="2000" spc="-15" dirty="0">
                <a:solidFill>
                  <a:srgbClr val="0000FF"/>
                </a:solidFill>
                <a:latin typeface="FangSong"/>
                <a:cs typeface="FangSong"/>
              </a:rPr>
              <a:t>图</a:t>
            </a:r>
            <a:r>
              <a:rPr sz="1600" spc="-165" dirty="0">
                <a:solidFill>
                  <a:srgbClr val="0000FF"/>
                </a:solidFill>
                <a:latin typeface="Courier New"/>
                <a:cs typeface="Courier New"/>
              </a:rPr>
              <a:t>(</a:t>
            </a:r>
            <a:r>
              <a:rPr sz="1600" spc="-25" dirty="0">
                <a:solidFill>
                  <a:srgbClr val="0000FF"/>
                </a:solidFill>
                <a:latin typeface="Verdana"/>
                <a:cs typeface="Verdana"/>
              </a:rPr>
              <a:t>D</a:t>
            </a:r>
            <a:r>
              <a:rPr sz="1600" spc="-10" dirty="0">
                <a:solidFill>
                  <a:srgbClr val="0000FF"/>
                </a:solidFill>
                <a:latin typeface="Verdana"/>
                <a:cs typeface="Verdana"/>
              </a:rPr>
              <a:t>AG,</a:t>
            </a:r>
            <a:endParaRPr sz="1600">
              <a:latin typeface="Verdana"/>
              <a:cs typeface="Verdana"/>
            </a:endParaRPr>
          </a:p>
        </p:txBody>
      </p:sp>
      <p:sp>
        <p:nvSpPr>
          <p:cNvPr id="7" name="object 7"/>
          <p:cNvSpPr txBox="1"/>
          <p:nvPr/>
        </p:nvSpPr>
        <p:spPr>
          <a:xfrm>
            <a:off x="5807202" y="1432698"/>
            <a:ext cx="1958975" cy="280035"/>
          </a:xfrm>
          <a:prstGeom prst="rect">
            <a:avLst/>
          </a:prstGeom>
        </p:spPr>
        <p:txBody>
          <a:bodyPr vert="horz" wrap="square" lIns="0" tIns="0" rIns="0" bIns="0" rtlCol="0">
            <a:spAutoFit/>
          </a:bodyPr>
          <a:lstStyle/>
          <a:p>
            <a:pPr marL="12700">
              <a:lnSpc>
                <a:spcPct val="100000"/>
              </a:lnSpc>
            </a:pPr>
            <a:r>
              <a:rPr sz="2000" spc="10" dirty="0">
                <a:solidFill>
                  <a:srgbClr val="FF0000"/>
                </a:solidFill>
                <a:latin typeface="FangSong"/>
                <a:cs typeface="FangSong"/>
              </a:rPr>
              <a:t>条件</a:t>
            </a:r>
            <a:r>
              <a:rPr sz="2000" dirty="0">
                <a:solidFill>
                  <a:srgbClr val="FF0000"/>
                </a:solidFill>
                <a:latin typeface="FangSong"/>
                <a:cs typeface="FangSong"/>
              </a:rPr>
              <a:t>概</a:t>
            </a:r>
            <a:r>
              <a:rPr sz="2000" spc="5" dirty="0">
                <a:solidFill>
                  <a:srgbClr val="FF0000"/>
                </a:solidFill>
                <a:latin typeface="FangSong"/>
                <a:cs typeface="FangSong"/>
              </a:rPr>
              <a:t>率</a:t>
            </a:r>
            <a:r>
              <a:rPr sz="2000" dirty="0">
                <a:solidFill>
                  <a:srgbClr val="FF0000"/>
                </a:solidFill>
                <a:latin typeface="FangSong"/>
                <a:cs typeface="FangSong"/>
              </a:rPr>
              <a:t>表</a:t>
            </a:r>
            <a:r>
              <a:rPr sz="2000" spc="-40" dirty="0">
                <a:solidFill>
                  <a:srgbClr val="FF0000"/>
                </a:solidFill>
                <a:latin typeface="FangSong"/>
                <a:cs typeface="FangSong"/>
              </a:rPr>
              <a:t> </a:t>
            </a:r>
            <a:r>
              <a:rPr sz="1600" spc="-160" dirty="0">
                <a:solidFill>
                  <a:srgbClr val="FF0000"/>
                </a:solidFill>
                <a:latin typeface="Courier New"/>
                <a:cs typeface="Courier New"/>
              </a:rPr>
              <a:t>(</a:t>
            </a:r>
            <a:r>
              <a:rPr sz="1600" spc="-20" dirty="0">
                <a:solidFill>
                  <a:srgbClr val="FF0000"/>
                </a:solidFill>
                <a:latin typeface="Verdana"/>
                <a:cs typeface="Verdana"/>
              </a:rPr>
              <a:t>CP</a:t>
            </a:r>
            <a:r>
              <a:rPr sz="1600" spc="-240" dirty="0">
                <a:solidFill>
                  <a:srgbClr val="FF0000"/>
                </a:solidFill>
                <a:latin typeface="Verdana"/>
                <a:cs typeface="Verdana"/>
              </a:rPr>
              <a:t>T</a:t>
            </a:r>
            <a:r>
              <a:rPr sz="1600" spc="-10" dirty="0">
                <a:solidFill>
                  <a:srgbClr val="FF0000"/>
                </a:solidFill>
                <a:latin typeface="Verdana"/>
                <a:cs typeface="Verdana"/>
              </a:rPr>
              <a:t>,</a:t>
            </a:r>
            <a:endParaRPr sz="1600">
              <a:latin typeface="Verdana"/>
              <a:cs typeface="Verdana"/>
            </a:endParaRPr>
          </a:p>
        </p:txBody>
      </p:sp>
      <p:sp>
        <p:nvSpPr>
          <p:cNvPr id="8" name="object 8"/>
          <p:cNvSpPr txBox="1"/>
          <p:nvPr/>
        </p:nvSpPr>
        <p:spPr>
          <a:xfrm>
            <a:off x="5284470" y="1719164"/>
            <a:ext cx="3013710" cy="229870"/>
          </a:xfrm>
          <a:prstGeom prst="rect">
            <a:avLst/>
          </a:prstGeom>
        </p:spPr>
        <p:txBody>
          <a:bodyPr vert="horz" wrap="square" lIns="0" tIns="0" rIns="0" bIns="0" rtlCol="0">
            <a:spAutoFit/>
          </a:bodyPr>
          <a:lstStyle/>
          <a:p>
            <a:pPr marL="12700">
              <a:lnSpc>
                <a:spcPct val="100000"/>
              </a:lnSpc>
            </a:pPr>
            <a:r>
              <a:rPr sz="1600" spc="-20" dirty="0">
                <a:solidFill>
                  <a:srgbClr val="FF0000"/>
                </a:solidFill>
                <a:latin typeface="Verdana"/>
                <a:cs typeface="Verdana"/>
              </a:rPr>
              <a:t>C</a:t>
            </a:r>
            <a:r>
              <a:rPr sz="1600" spc="-10" dirty="0">
                <a:solidFill>
                  <a:srgbClr val="FF0000"/>
                </a:solidFill>
                <a:latin typeface="Verdana"/>
                <a:cs typeface="Verdana"/>
              </a:rPr>
              <a:t>onditi</a:t>
            </a:r>
            <a:r>
              <a:rPr sz="1600" spc="-15" dirty="0">
                <a:solidFill>
                  <a:srgbClr val="FF0000"/>
                </a:solidFill>
                <a:latin typeface="Verdana"/>
                <a:cs typeface="Verdana"/>
              </a:rPr>
              <a:t>on</a:t>
            </a:r>
            <a:r>
              <a:rPr sz="1600" dirty="0">
                <a:solidFill>
                  <a:srgbClr val="FF0000"/>
                </a:solidFill>
                <a:latin typeface="Verdana"/>
                <a:cs typeface="Verdana"/>
              </a:rPr>
              <a:t>a</a:t>
            </a:r>
            <a:r>
              <a:rPr sz="1600" spc="-5" dirty="0">
                <a:solidFill>
                  <a:srgbClr val="FF0000"/>
                </a:solidFill>
                <a:latin typeface="Verdana"/>
                <a:cs typeface="Verdana"/>
              </a:rPr>
              <a:t>l </a:t>
            </a:r>
            <a:r>
              <a:rPr sz="1600" spc="-10" dirty="0">
                <a:solidFill>
                  <a:srgbClr val="FF0000"/>
                </a:solidFill>
                <a:latin typeface="Verdana"/>
                <a:cs typeface="Verdana"/>
              </a:rPr>
              <a:t>P</a:t>
            </a:r>
            <a:r>
              <a:rPr sz="1600" dirty="0">
                <a:solidFill>
                  <a:srgbClr val="FF0000"/>
                </a:solidFill>
                <a:latin typeface="Verdana"/>
                <a:cs typeface="Verdana"/>
              </a:rPr>
              <a:t>ro</a:t>
            </a:r>
            <a:r>
              <a:rPr sz="1600" spc="-10" dirty="0">
                <a:solidFill>
                  <a:srgbClr val="FF0000"/>
                </a:solidFill>
                <a:latin typeface="Verdana"/>
                <a:cs typeface="Verdana"/>
              </a:rPr>
              <a:t>bab</a:t>
            </a:r>
            <a:r>
              <a:rPr sz="1600" dirty="0">
                <a:solidFill>
                  <a:srgbClr val="FF0000"/>
                </a:solidFill>
                <a:latin typeface="Verdana"/>
                <a:cs typeface="Verdana"/>
              </a:rPr>
              <a:t>i</a:t>
            </a:r>
            <a:r>
              <a:rPr sz="1600" spc="-10" dirty="0">
                <a:solidFill>
                  <a:srgbClr val="FF0000"/>
                </a:solidFill>
                <a:latin typeface="Verdana"/>
                <a:cs typeface="Verdana"/>
              </a:rPr>
              <a:t>l</a:t>
            </a:r>
            <a:r>
              <a:rPr sz="1600" spc="-5" dirty="0">
                <a:solidFill>
                  <a:srgbClr val="FF0000"/>
                </a:solidFill>
                <a:latin typeface="Verdana"/>
                <a:cs typeface="Verdana"/>
              </a:rPr>
              <a:t>i</a:t>
            </a:r>
            <a:r>
              <a:rPr sz="1600" spc="-30" dirty="0">
                <a:solidFill>
                  <a:srgbClr val="FF0000"/>
                </a:solidFill>
                <a:latin typeface="Verdana"/>
                <a:cs typeface="Verdana"/>
              </a:rPr>
              <a:t>t</a:t>
            </a:r>
            <a:r>
              <a:rPr sz="1600" spc="-10" dirty="0">
                <a:solidFill>
                  <a:srgbClr val="FF0000"/>
                </a:solidFill>
                <a:latin typeface="Verdana"/>
                <a:cs typeface="Verdana"/>
              </a:rPr>
              <a:t>y</a:t>
            </a:r>
            <a:r>
              <a:rPr sz="1600" spc="10" dirty="0">
                <a:solidFill>
                  <a:srgbClr val="FF0000"/>
                </a:solidFill>
                <a:latin typeface="Verdana"/>
                <a:cs typeface="Verdana"/>
              </a:rPr>
              <a:t> </a:t>
            </a:r>
            <a:r>
              <a:rPr sz="1600" spc="-190" dirty="0">
                <a:solidFill>
                  <a:srgbClr val="FF0000"/>
                </a:solidFill>
                <a:latin typeface="Verdana"/>
                <a:cs typeface="Verdana"/>
              </a:rPr>
              <a:t>T</a:t>
            </a:r>
            <a:r>
              <a:rPr sz="1600" spc="-10" dirty="0">
                <a:solidFill>
                  <a:srgbClr val="FF0000"/>
                </a:solidFill>
                <a:latin typeface="Verdana"/>
                <a:cs typeface="Verdana"/>
              </a:rPr>
              <a:t>ab</a:t>
            </a:r>
            <a:r>
              <a:rPr sz="1600" dirty="0">
                <a:solidFill>
                  <a:srgbClr val="FF0000"/>
                </a:solidFill>
                <a:latin typeface="Verdana"/>
                <a:cs typeface="Verdana"/>
              </a:rPr>
              <a:t>l</a:t>
            </a:r>
            <a:r>
              <a:rPr sz="1600" spc="-15" dirty="0">
                <a:solidFill>
                  <a:srgbClr val="FF0000"/>
                </a:solidFill>
                <a:latin typeface="Verdana"/>
                <a:cs typeface="Verdana"/>
              </a:rPr>
              <a:t>e</a:t>
            </a:r>
            <a:r>
              <a:rPr sz="1600" spc="-165" dirty="0">
                <a:solidFill>
                  <a:srgbClr val="FF0000"/>
                </a:solidFill>
                <a:latin typeface="Courier New"/>
                <a:cs typeface="Courier New"/>
              </a:rPr>
              <a:t>)</a:t>
            </a:r>
            <a:endParaRPr sz="1600">
              <a:latin typeface="Courier New"/>
              <a:cs typeface="Courier New"/>
            </a:endParaRPr>
          </a:p>
        </p:txBody>
      </p:sp>
      <p:sp>
        <p:nvSpPr>
          <p:cNvPr id="9" name="object 9"/>
          <p:cNvSpPr txBox="1"/>
          <p:nvPr/>
        </p:nvSpPr>
        <p:spPr>
          <a:xfrm>
            <a:off x="631342" y="1549619"/>
            <a:ext cx="2430145" cy="229870"/>
          </a:xfrm>
          <a:prstGeom prst="rect">
            <a:avLst/>
          </a:prstGeom>
        </p:spPr>
        <p:txBody>
          <a:bodyPr vert="horz" wrap="square" lIns="0" tIns="0" rIns="0" bIns="0" rtlCol="0">
            <a:spAutoFit/>
          </a:bodyPr>
          <a:lstStyle/>
          <a:p>
            <a:pPr marL="12700">
              <a:lnSpc>
                <a:spcPct val="100000"/>
              </a:lnSpc>
            </a:pPr>
            <a:r>
              <a:rPr sz="1600" spc="-25" dirty="0">
                <a:solidFill>
                  <a:srgbClr val="0000FF"/>
                </a:solidFill>
                <a:latin typeface="Verdana"/>
                <a:cs typeface="Verdana"/>
              </a:rPr>
              <a:t>D</a:t>
            </a:r>
            <a:r>
              <a:rPr sz="1600" spc="-15" dirty="0">
                <a:solidFill>
                  <a:srgbClr val="0000FF"/>
                </a:solidFill>
                <a:latin typeface="Verdana"/>
                <a:cs typeface="Verdana"/>
              </a:rPr>
              <a:t>ire</a:t>
            </a:r>
            <a:r>
              <a:rPr sz="1600" spc="-1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ed</a:t>
            </a:r>
            <a:r>
              <a:rPr sz="1600" spc="30" dirty="0">
                <a:solidFill>
                  <a:srgbClr val="0000FF"/>
                </a:solidFill>
                <a:latin typeface="Verdana"/>
                <a:cs typeface="Verdana"/>
              </a:rPr>
              <a:t> </a:t>
            </a:r>
            <a:r>
              <a:rPr sz="1600" spc="-10" dirty="0">
                <a:solidFill>
                  <a:srgbClr val="0000FF"/>
                </a:solidFill>
                <a:latin typeface="Verdana"/>
                <a:cs typeface="Verdana"/>
              </a:rPr>
              <a:t>Ac</a:t>
            </a:r>
            <a:r>
              <a:rPr sz="1600" spc="-25" dirty="0">
                <a:solidFill>
                  <a:srgbClr val="0000FF"/>
                </a:solidFill>
                <a:latin typeface="Verdana"/>
                <a:cs typeface="Verdana"/>
              </a:rPr>
              <a:t>y</a:t>
            </a:r>
            <a:r>
              <a:rPr sz="1600" spc="-10" dirty="0">
                <a:solidFill>
                  <a:srgbClr val="0000FF"/>
                </a:solidFill>
                <a:latin typeface="Verdana"/>
                <a:cs typeface="Verdana"/>
              </a:rPr>
              <a:t>c</a:t>
            </a:r>
            <a:r>
              <a:rPr sz="1600" spc="-20" dirty="0">
                <a:solidFill>
                  <a:srgbClr val="0000FF"/>
                </a:solidFill>
                <a:latin typeface="Verdana"/>
                <a:cs typeface="Verdana"/>
              </a:rPr>
              <a:t>l</a:t>
            </a:r>
            <a:r>
              <a:rPr sz="1600" spc="-10" dirty="0">
                <a:solidFill>
                  <a:srgbClr val="0000FF"/>
                </a:solidFill>
                <a:latin typeface="Verdana"/>
                <a:cs typeface="Verdana"/>
              </a:rPr>
              <a:t>ic</a:t>
            </a:r>
            <a:r>
              <a:rPr sz="1600" spc="45" dirty="0">
                <a:solidFill>
                  <a:srgbClr val="0000FF"/>
                </a:solidFill>
                <a:latin typeface="Verdana"/>
                <a:cs typeface="Verdana"/>
              </a:rPr>
              <a:t> </a:t>
            </a:r>
            <a:r>
              <a:rPr sz="1600" spc="-20" dirty="0">
                <a:solidFill>
                  <a:srgbClr val="0000FF"/>
                </a:solidFill>
                <a:latin typeface="Verdana"/>
                <a:cs typeface="Verdana"/>
              </a:rPr>
              <a:t>G</a:t>
            </a:r>
            <a:r>
              <a:rPr sz="1600" spc="-35" dirty="0">
                <a:solidFill>
                  <a:srgbClr val="0000FF"/>
                </a:solidFill>
                <a:latin typeface="Verdana"/>
                <a:cs typeface="Verdana"/>
              </a:rPr>
              <a:t>r</a:t>
            </a:r>
            <a:r>
              <a:rPr sz="1600" spc="-10" dirty="0">
                <a:solidFill>
                  <a:srgbClr val="0000FF"/>
                </a:solidFill>
                <a:latin typeface="Verdana"/>
                <a:cs typeface="Verdana"/>
              </a:rPr>
              <a:t>ap</a:t>
            </a:r>
            <a:r>
              <a:rPr sz="1600" spc="-20" dirty="0">
                <a:solidFill>
                  <a:srgbClr val="0000FF"/>
                </a:solidFill>
                <a:latin typeface="Verdana"/>
                <a:cs typeface="Verdana"/>
              </a:rPr>
              <a:t>h</a:t>
            </a:r>
            <a:r>
              <a:rPr sz="1600" spc="-165" dirty="0">
                <a:solidFill>
                  <a:srgbClr val="0000FF"/>
                </a:solidFill>
                <a:latin typeface="Courier New"/>
                <a:cs typeface="Courier New"/>
              </a:rPr>
              <a:t>)</a:t>
            </a:r>
            <a:endParaRPr sz="1600">
              <a:latin typeface="Courier New"/>
              <a:cs typeface="Courier New"/>
            </a:endParaRPr>
          </a:p>
        </p:txBody>
      </p:sp>
      <p:sp>
        <p:nvSpPr>
          <p:cNvPr id="10" name="object 10"/>
          <p:cNvSpPr/>
          <p:nvPr/>
        </p:nvSpPr>
        <p:spPr>
          <a:xfrm>
            <a:off x="1852388" y="3878331"/>
            <a:ext cx="1288918" cy="27157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852387" y="4161212"/>
            <a:ext cx="1289050" cy="0"/>
          </a:xfrm>
          <a:custGeom>
            <a:avLst/>
            <a:gdLst/>
            <a:ahLst/>
            <a:cxnLst/>
            <a:rect l="l" t="t" r="r" b="b"/>
            <a:pathLst>
              <a:path w="1289050">
                <a:moveTo>
                  <a:pt x="0" y="0"/>
                </a:moveTo>
                <a:lnTo>
                  <a:pt x="1288918" y="0"/>
                </a:lnTo>
              </a:path>
            </a:pathLst>
          </a:custGeom>
          <a:ln w="23883">
            <a:solidFill>
              <a:srgbClr val="FFFFFF"/>
            </a:solidFill>
          </a:ln>
        </p:spPr>
        <p:txBody>
          <a:bodyPr wrap="square" lIns="0" tIns="0" rIns="0" bIns="0" rtlCol="0"/>
          <a:lstStyle/>
          <a:p>
            <a:endParaRPr/>
          </a:p>
        </p:txBody>
      </p:sp>
      <p:sp>
        <p:nvSpPr>
          <p:cNvPr id="12" name="object 12"/>
          <p:cNvSpPr txBox="1"/>
          <p:nvPr/>
        </p:nvSpPr>
        <p:spPr>
          <a:xfrm>
            <a:off x="592327" y="3834586"/>
            <a:ext cx="1142365" cy="304800"/>
          </a:xfrm>
          <a:prstGeom prst="rect">
            <a:avLst/>
          </a:prstGeom>
        </p:spPr>
        <p:txBody>
          <a:bodyPr vert="horz" wrap="square" lIns="0" tIns="0" rIns="0" bIns="0" rtlCol="0">
            <a:spAutoFit/>
          </a:bodyPr>
          <a:lstStyle/>
          <a:p>
            <a:pPr marL="12700">
              <a:lnSpc>
                <a:spcPct val="100000"/>
              </a:lnSpc>
            </a:pPr>
            <a:r>
              <a:rPr sz="2200" spc="-20" dirty="0">
                <a:latin typeface="FangSong"/>
                <a:cs typeface="FangSong"/>
              </a:rPr>
              <a:t>贝</a:t>
            </a:r>
            <a:r>
              <a:rPr sz="2200" spc="-25" dirty="0">
                <a:latin typeface="FangSong"/>
                <a:cs typeface="FangSong"/>
              </a:rPr>
              <a:t>叶斯网</a:t>
            </a:r>
            <a:endParaRPr sz="2200">
              <a:latin typeface="FangSong"/>
              <a:cs typeface="FangSong"/>
            </a:endParaRPr>
          </a:p>
        </p:txBody>
      </p:sp>
      <p:sp>
        <p:nvSpPr>
          <p:cNvPr id="13" name="object 13"/>
          <p:cNvSpPr/>
          <p:nvPr/>
        </p:nvSpPr>
        <p:spPr>
          <a:xfrm>
            <a:off x="2337054" y="4166234"/>
            <a:ext cx="288290" cy="421640"/>
          </a:xfrm>
          <a:custGeom>
            <a:avLst/>
            <a:gdLst/>
            <a:ahLst/>
            <a:cxnLst/>
            <a:rect l="l" t="t" r="r" b="b"/>
            <a:pathLst>
              <a:path w="288289" h="421639">
                <a:moveTo>
                  <a:pt x="10921" y="335534"/>
                </a:moveTo>
                <a:lnTo>
                  <a:pt x="0" y="421640"/>
                </a:lnTo>
                <a:lnTo>
                  <a:pt x="75564" y="378714"/>
                </a:lnTo>
                <a:lnTo>
                  <a:pt x="70051" y="375031"/>
                </a:lnTo>
                <a:lnTo>
                  <a:pt x="46863" y="375031"/>
                </a:lnTo>
                <a:lnTo>
                  <a:pt x="25272" y="360680"/>
                </a:lnTo>
                <a:lnTo>
                  <a:pt x="32470" y="349927"/>
                </a:lnTo>
                <a:lnTo>
                  <a:pt x="10921" y="335534"/>
                </a:lnTo>
                <a:close/>
              </a:path>
              <a:path w="288289" h="421639">
                <a:moveTo>
                  <a:pt x="32470" y="349927"/>
                </a:moveTo>
                <a:lnTo>
                  <a:pt x="25272" y="360680"/>
                </a:lnTo>
                <a:lnTo>
                  <a:pt x="46863" y="375031"/>
                </a:lnTo>
                <a:lnTo>
                  <a:pt x="54029" y="364328"/>
                </a:lnTo>
                <a:lnTo>
                  <a:pt x="32470" y="349927"/>
                </a:lnTo>
                <a:close/>
              </a:path>
              <a:path w="288289" h="421639">
                <a:moveTo>
                  <a:pt x="54029" y="364328"/>
                </a:moveTo>
                <a:lnTo>
                  <a:pt x="46863" y="375031"/>
                </a:lnTo>
                <a:lnTo>
                  <a:pt x="70051" y="375031"/>
                </a:lnTo>
                <a:lnTo>
                  <a:pt x="54029" y="364328"/>
                </a:lnTo>
                <a:close/>
              </a:path>
              <a:path w="288289" h="421639">
                <a:moveTo>
                  <a:pt x="266700" y="0"/>
                </a:moveTo>
                <a:lnTo>
                  <a:pt x="32470" y="349927"/>
                </a:lnTo>
                <a:lnTo>
                  <a:pt x="54029" y="364328"/>
                </a:lnTo>
                <a:lnTo>
                  <a:pt x="288290" y="14478"/>
                </a:lnTo>
                <a:lnTo>
                  <a:pt x="266700" y="0"/>
                </a:lnTo>
                <a:close/>
              </a:path>
            </a:pathLst>
          </a:custGeom>
          <a:solidFill>
            <a:srgbClr val="0000FF"/>
          </a:solidFill>
        </p:spPr>
        <p:txBody>
          <a:bodyPr wrap="square" lIns="0" tIns="0" rIns="0" bIns="0" rtlCol="0"/>
          <a:lstStyle/>
          <a:p>
            <a:endParaRPr/>
          </a:p>
        </p:txBody>
      </p:sp>
      <p:sp>
        <p:nvSpPr>
          <p:cNvPr id="14" name="object 14"/>
          <p:cNvSpPr txBox="1"/>
          <p:nvPr/>
        </p:nvSpPr>
        <p:spPr>
          <a:xfrm>
            <a:off x="2013585" y="4628697"/>
            <a:ext cx="482600" cy="254000"/>
          </a:xfrm>
          <a:prstGeom prst="rect">
            <a:avLst/>
          </a:prstGeom>
        </p:spPr>
        <p:txBody>
          <a:bodyPr vert="horz" wrap="square" lIns="0" tIns="0" rIns="0" bIns="0" rtlCol="0">
            <a:spAutoFit/>
          </a:bodyPr>
          <a:lstStyle/>
          <a:p>
            <a:pPr marL="12700">
              <a:lnSpc>
                <a:spcPct val="100000"/>
              </a:lnSpc>
            </a:pPr>
            <a:r>
              <a:rPr sz="1800" dirty="0">
                <a:solidFill>
                  <a:srgbClr val="0000FF"/>
                </a:solidFill>
                <a:latin typeface="FangSong"/>
                <a:cs typeface="FangSong"/>
              </a:rPr>
              <a:t>结构</a:t>
            </a:r>
            <a:endParaRPr sz="1800">
              <a:latin typeface="FangSong"/>
              <a:cs typeface="FangSong"/>
            </a:endParaRPr>
          </a:p>
        </p:txBody>
      </p:sp>
      <p:sp>
        <p:nvSpPr>
          <p:cNvPr id="15" name="object 15"/>
          <p:cNvSpPr/>
          <p:nvPr/>
        </p:nvSpPr>
        <p:spPr>
          <a:xfrm>
            <a:off x="2970022" y="4177029"/>
            <a:ext cx="200660" cy="396240"/>
          </a:xfrm>
          <a:custGeom>
            <a:avLst/>
            <a:gdLst/>
            <a:ahLst/>
            <a:cxnLst/>
            <a:rect l="l" t="t" r="r" b="b"/>
            <a:pathLst>
              <a:path w="200660" h="396239">
                <a:moveTo>
                  <a:pt x="153569" y="331796"/>
                </a:moveTo>
                <a:lnTo>
                  <a:pt x="130175" y="343027"/>
                </a:lnTo>
                <a:lnTo>
                  <a:pt x="198882" y="396240"/>
                </a:lnTo>
                <a:lnTo>
                  <a:pt x="199731" y="343408"/>
                </a:lnTo>
                <a:lnTo>
                  <a:pt x="159131" y="343408"/>
                </a:lnTo>
                <a:lnTo>
                  <a:pt x="153569" y="331796"/>
                </a:lnTo>
                <a:close/>
              </a:path>
              <a:path w="200660" h="396239">
                <a:moveTo>
                  <a:pt x="176920" y="320585"/>
                </a:moveTo>
                <a:lnTo>
                  <a:pt x="153569" y="331796"/>
                </a:lnTo>
                <a:lnTo>
                  <a:pt x="159131" y="343408"/>
                </a:lnTo>
                <a:lnTo>
                  <a:pt x="182499" y="332232"/>
                </a:lnTo>
                <a:lnTo>
                  <a:pt x="176920" y="320585"/>
                </a:lnTo>
                <a:close/>
              </a:path>
              <a:path w="200660" h="396239">
                <a:moveTo>
                  <a:pt x="200279" y="309372"/>
                </a:moveTo>
                <a:lnTo>
                  <a:pt x="176920" y="320585"/>
                </a:lnTo>
                <a:lnTo>
                  <a:pt x="182499" y="332232"/>
                </a:lnTo>
                <a:lnTo>
                  <a:pt x="159131" y="343408"/>
                </a:lnTo>
                <a:lnTo>
                  <a:pt x="199731" y="343408"/>
                </a:lnTo>
                <a:lnTo>
                  <a:pt x="200279" y="309372"/>
                </a:lnTo>
                <a:close/>
              </a:path>
              <a:path w="200660" h="396239">
                <a:moveTo>
                  <a:pt x="23368" y="0"/>
                </a:moveTo>
                <a:lnTo>
                  <a:pt x="0" y="11176"/>
                </a:lnTo>
                <a:lnTo>
                  <a:pt x="153569" y="331796"/>
                </a:lnTo>
                <a:lnTo>
                  <a:pt x="176920" y="320585"/>
                </a:lnTo>
                <a:lnTo>
                  <a:pt x="23368" y="0"/>
                </a:lnTo>
                <a:close/>
              </a:path>
            </a:pathLst>
          </a:custGeom>
          <a:solidFill>
            <a:srgbClr val="FF0000"/>
          </a:solidFill>
        </p:spPr>
        <p:txBody>
          <a:bodyPr wrap="square" lIns="0" tIns="0" rIns="0" bIns="0" rtlCol="0"/>
          <a:lstStyle/>
          <a:p>
            <a:endParaRPr/>
          </a:p>
        </p:txBody>
      </p:sp>
      <p:sp>
        <p:nvSpPr>
          <p:cNvPr id="16" name="object 16"/>
          <p:cNvSpPr txBox="1"/>
          <p:nvPr/>
        </p:nvSpPr>
        <p:spPr>
          <a:xfrm>
            <a:off x="2957829" y="4636317"/>
            <a:ext cx="482600" cy="254000"/>
          </a:xfrm>
          <a:prstGeom prst="rect">
            <a:avLst/>
          </a:prstGeom>
        </p:spPr>
        <p:txBody>
          <a:bodyPr vert="horz" wrap="square" lIns="0" tIns="0" rIns="0" bIns="0" rtlCol="0">
            <a:spAutoFit/>
          </a:bodyPr>
          <a:lstStyle/>
          <a:p>
            <a:pPr marL="12700">
              <a:lnSpc>
                <a:spcPct val="100000"/>
              </a:lnSpc>
            </a:pPr>
            <a:r>
              <a:rPr sz="1800" dirty="0">
                <a:solidFill>
                  <a:srgbClr val="FF0000"/>
                </a:solidFill>
                <a:latin typeface="FangSong"/>
                <a:cs typeface="FangSong"/>
              </a:rPr>
              <a:t>参数</a:t>
            </a:r>
            <a:endParaRPr sz="1800">
              <a:latin typeface="FangSong"/>
              <a:cs typeface="FangSong"/>
            </a:endParaRPr>
          </a:p>
        </p:txBody>
      </p:sp>
      <p:sp>
        <p:nvSpPr>
          <p:cNvPr id="17" name="object 17"/>
          <p:cNvSpPr txBox="1"/>
          <p:nvPr/>
        </p:nvSpPr>
        <p:spPr>
          <a:xfrm>
            <a:off x="582879" y="5293693"/>
            <a:ext cx="5621020" cy="304800"/>
          </a:xfrm>
          <a:prstGeom prst="rect">
            <a:avLst/>
          </a:prstGeom>
        </p:spPr>
        <p:txBody>
          <a:bodyPr vert="horz" wrap="square" lIns="0" tIns="0" rIns="0" bIns="0" rtlCol="0">
            <a:spAutoFit/>
          </a:bodyPr>
          <a:lstStyle/>
          <a:p>
            <a:pPr marL="12700">
              <a:lnSpc>
                <a:spcPct val="100000"/>
              </a:lnSpc>
            </a:pPr>
            <a:r>
              <a:rPr sz="3300" spc="-22" baseline="1262" dirty="0">
                <a:latin typeface="FangSong"/>
                <a:cs typeface="FangSong"/>
              </a:rPr>
              <a:t>概率图模</a:t>
            </a:r>
            <a:r>
              <a:rPr sz="3300" spc="-37" baseline="1262" dirty="0">
                <a:latin typeface="FangSong"/>
                <a:cs typeface="FangSong"/>
              </a:rPr>
              <a:t>型</a:t>
            </a:r>
            <a:r>
              <a:rPr sz="2400" spc="-262" baseline="1736" dirty="0">
                <a:latin typeface="Courier New"/>
                <a:cs typeface="Courier New"/>
              </a:rPr>
              <a:t>(</a:t>
            </a:r>
            <a:r>
              <a:rPr sz="2400" spc="-22" baseline="1736" dirty="0">
                <a:latin typeface="Verdana"/>
                <a:cs typeface="Verdana"/>
              </a:rPr>
              <a:t>P</a:t>
            </a:r>
            <a:r>
              <a:rPr sz="2400" spc="-15" baseline="1736" dirty="0">
                <a:latin typeface="Verdana"/>
                <a:cs typeface="Verdana"/>
              </a:rPr>
              <a:t>robabil</a:t>
            </a:r>
            <a:r>
              <a:rPr sz="2400" spc="-37" baseline="1736" dirty="0">
                <a:latin typeface="Verdana"/>
                <a:cs typeface="Verdana"/>
              </a:rPr>
              <a:t>i</a:t>
            </a:r>
            <a:r>
              <a:rPr sz="2400" spc="-15" baseline="1736" dirty="0">
                <a:latin typeface="Verdana"/>
                <a:cs typeface="Verdana"/>
              </a:rPr>
              <a:t>s</a:t>
            </a:r>
            <a:r>
              <a:rPr sz="2400" spc="-37" baseline="1736" dirty="0">
                <a:latin typeface="Verdana"/>
                <a:cs typeface="Verdana"/>
              </a:rPr>
              <a:t>t</a:t>
            </a:r>
            <a:r>
              <a:rPr sz="2400" spc="-15" baseline="1736" dirty="0">
                <a:latin typeface="Verdana"/>
                <a:cs typeface="Verdana"/>
              </a:rPr>
              <a:t>ic</a:t>
            </a:r>
            <a:r>
              <a:rPr sz="2400" spc="22" baseline="1736" dirty="0">
                <a:latin typeface="Verdana"/>
                <a:cs typeface="Verdana"/>
              </a:rPr>
              <a:t> </a:t>
            </a:r>
            <a:r>
              <a:rPr sz="2400" spc="-15" baseline="1736" dirty="0">
                <a:latin typeface="Verdana"/>
                <a:cs typeface="Verdana"/>
              </a:rPr>
              <a:t>g</a:t>
            </a:r>
            <a:r>
              <a:rPr sz="2400" spc="-52" baseline="1736" dirty="0">
                <a:latin typeface="Verdana"/>
                <a:cs typeface="Verdana"/>
              </a:rPr>
              <a:t>r</a:t>
            </a:r>
            <a:r>
              <a:rPr sz="2400" spc="-15" baseline="1736" dirty="0">
                <a:latin typeface="Verdana"/>
                <a:cs typeface="Verdana"/>
              </a:rPr>
              <a:t>aph</a:t>
            </a:r>
            <a:r>
              <a:rPr sz="2400" spc="-30" baseline="1736" dirty="0">
                <a:latin typeface="Verdana"/>
                <a:cs typeface="Verdana"/>
              </a:rPr>
              <a:t>i</a:t>
            </a:r>
            <a:r>
              <a:rPr sz="2400" spc="-15" baseline="1736" dirty="0">
                <a:latin typeface="Verdana"/>
                <a:cs typeface="Verdana"/>
              </a:rPr>
              <a:t>c</a:t>
            </a:r>
            <a:r>
              <a:rPr sz="2400" spc="-22" baseline="1736" dirty="0">
                <a:latin typeface="Verdana"/>
                <a:cs typeface="Verdana"/>
              </a:rPr>
              <a:t>a</a:t>
            </a:r>
            <a:r>
              <a:rPr sz="2400" baseline="1736" dirty="0">
                <a:latin typeface="Verdana"/>
                <a:cs typeface="Verdana"/>
              </a:rPr>
              <a:t>l</a:t>
            </a:r>
            <a:r>
              <a:rPr sz="2400" spc="37" baseline="1736" dirty="0">
                <a:latin typeface="Verdana"/>
                <a:cs typeface="Verdana"/>
              </a:rPr>
              <a:t> </a:t>
            </a:r>
            <a:r>
              <a:rPr sz="2400" spc="-44" baseline="1736" dirty="0">
                <a:latin typeface="Verdana"/>
                <a:cs typeface="Verdana"/>
              </a:rPr>
              <a:t>m</a:t>
            </a:r>
            <a:r>
              <a:rPr sz="2400" spc="-15" baseline="1736" dirty="0">
                <a:latin typeface="Verdana"/>
                <a:cs typeface="Verdana"/>
              </a:rPr>
              <a:t>odel</a:t>
            </a:r>
            <a:r>
              <a:rPr sz="2400" spc="-247" baseline="1736" dirty="0">
                <a:latin typeface="Courier New"/>
                <a:cs typeface="Courier New"/>
              </a:rPr>
              <a:t>)</a:t>
            </a:r>
            <a:r>
              <a:rPr sz="2400" spc="240" baseline="1736" dirty="0">
                <a:latin typeface="Courier New"/>
                <a:cs typeface="Courier New"/>
              </a:rPr>
              <a:t> </a:t>
            </a:r>
            <a:r>
              <a:rPr sz="1600" spc="-20" dirty="0">
                <a:solidFill>
                  <a:srgbClr val="008000"/>
                </a:solidFill>
                <a:latin typeface="Wingdings"/>
                <a:cs typeface="Wingdings"/>
              </a:rPr>
              <a:t></a:t>
            </a:r>
            <a:r>
              <a:rPr sz="1600" spc="-1040" dirty="0">
                <a:solidFill>
                  <a:srgbClr val="008000"/>
                </a:solidFill>
                <a:latin typeface="Wingdings"/>
                <a:cs typeface="Wingdings"/>
              </a:rPr>
              <a:t> </a:t>
            </a:r>
            <a:r>
              <a:rPr sz="1600" spc="-10" dirty="0">
                <a:solidFill>
                  <a:srgbClr val="008000"/>
                </a:solidFill>
                <a:latin typeface="FangSong"/>
                <a:cs typeface="FangSong"/>
              </a:rPr>
              <a:t>第</a:t>
            </a:r>
            <a:r>
              <a:rPr sz="1600" spc="-10" dirty="0">
                <a:solidFill>
                  <a:srgbClr val="008000"/>
                </a:solidFill>
                <a:latin typeface="Verdana"/>
                <a:cs typeface="Verdana"/>
              </a:rPr>
              <a:t>14</a:t>
            </a:r>
            <a:r>
              <a:rPr sz="1600" spc="-20" dirty="0">
                <a:solidFill>
                  <a:srgbClr val="008000"/>
                </a:solidFill>
                <a:latin typeface="FangSong"/>
                <a:cs typeface="FangSong"/>
              </a:rPr>
              <a:t>章</a:t>
            </a:r>
            <a:endParaRPr sz="1600">
              <a:latin typeface="FangSong"/>
              <a:cs typeface="FangSong"/>
            </a:endParaRPr>
          </a:p>
        </p:txBody>
      </p:sp>
      <p:sp>
        <p:nvSpPr>
          <p:cNvPr id="18" name="object 18"/>
          <p:cNvSpPr txBox="1"/>
          <p:nvPr/>
        </p:nvSpPr>
        <p:spPr>
          <a:xfrm>
            <a:off x="582879" y="5683025"/>
            <a:ext cx="3052445" cy="630942"/>
          </a:xfrm>
          <a:prstGeom prst="rect">
            <a:avLst/>
          </a:prstGeom>
        </p:spPr>
        <p:txBody>
          <a:bodyPr vert="horz" wrap="square" lIns="0" tIns="0" rIns="0" bIns="0" rtlCol="0">
            <a:spAutoFit/>
          </a:bodyPr>
          <a:lstStyle/>
          <a:p>
            <a:pPr marL="12700">
              <a:lnSpc>
                <a:spcPct val="100000"/>
              </a:lnSpc>
              <a:tabLst>
                <a:tab pos="299085" algn="l"/>
              </a:tabLst>
            </a:pPr>
            <a:r>
              <a:rPr sz="1800" dirty="0">
                <a:latin typeface="Arial"/>
                <a:cs typeface="Arial"/>
              </a:rPr>
              <a:t>•	</a:t>
            </a:r>
            <a:r>
              <a:rPr sz="1800" dirty="0">
                <a:solidFill>
                  <a:srgbClr val="151FFF"/>
                </a:solidFill>
                <a:latin typeface="FangSong"/>
                <a:cs typeface="FangSong"/>
              </a:rPr>
              <a:t>有向图</a:t>
            </a:r>
            <a:r>
              <a:rPr sz="1800" dirty="0">
                <a:latin typeface="FangSong"/>
                <a:cs typeface="FangSong"/>
              </a:rPr>
              <a:t>模型 </a:t>
            </a:r>
            <a:r>
              <a:rPr sz="1800" dirty="0">
                <a:latin typeface="Wingdings"/>
                <a:cs typeface="Wingdings"/>
              </a:rPr>
              <a:t></a:t>
            </a:r>
            <a:r>
              <a:rPr sz="1800" spc="-900" dirty="0">
                <a:latin typeface="Wingdings"/>
                <a:cs typeface="Wingdings"/>
              </a:rPr>
              <a:t> </a:t>
            </a:r>
            <a:r>
              <a:rPr sz="1800" dirty="0">
                <a:latin typeface="FangSong"/>
                <a:cs typeface="FangSong"/>
              </a:rPr>
              <a:t>贝叶斯网</a:t>
            </a:r>
          </a:p>
          <a:p>
            <a:pPr marL="12700">
              <a:lnSpc>
                <a:spcPct val="100000"/>
              </a:lnSpc>
              <a:spcBef>
                <a:spcPts val="600"/>
              </a:spcBef>
              <a:tabLst>
                <a:tab pos="299085" algn="l"/>
              </a:tabLst>
            </a:pPr>
            <a:r>
              <a:rPr sz="1800" dirty="0">
                <a:latin typeface="Arial"/>
                <a:cs typeface="Arial"/>
              </a:rPr>
              <a:t>•	</a:t>
            </a:r>
            <a:r>
              <a:rPr sz="1800" dirty="0">
                <a:solidFill>
                  <a:srgbClr val="151FFF"/>
                </a:solidFill>
                <a:latin typeface="FangSong"/>
                <a:cs typeface="FangSong"/>
              </a:rPr>
              <a:t>无向图</a:t>
            </a:r>
            <a:r>
              <a:rPr sz="1800" dirty="0">
                <a:latin typeface="FangSong"/>
                <a:cs typeface="FangSong"/>
              </a:rPr>
              <a:t>模型 </a:t>
            </a:r>
            <a:r>
              <a:rPr sz="1800" dirty="0">
                <a:latin typeface="Wingdings"/>
                <a:cs typeface="Wingdings"/>
              </a:rPr>
              <a:t></a:t>
            </a:r>
            <a:r>
              <a:rPr sz="1800" spc="-900" dirty="0">
                <a:latin typeface="Wingdings"/>
                <a:cs typeface="Wingdings"/>
              </a:rPr>
              <a:t> </a:t>
            </a:r>
            <a:r>
              <a:rPr sz="1800" dirty="0">
                <a:latin typeface="FangSong"/>
                <a:cs typeface="FangSong"/>
              </a:rPr>
              <a:t>马尔可夫网</a:t>
            </a:r>
          </a:p>
        </p:txBody>
      </p:sp>
      <p:sp>
        <p:nvSpPr>
          <p:cNvPr id="19" name="object 19"/>
          <p:cNvSpPr txBox="1"/>
          <p:nvPr/>
        </p:nvSpPr>
        <p:spPr>
          <a:xfrm>
            <a:off x="3878707" y="3617820"/>
            <a:ext cx="3250565" cy="473709"/>
          </a:xfrm>
          <a:prstGeom prst="rect">
            <a:avLst/>
          </a:prstGeom>
        </p:spPr>
        <p:txBody>
          <a:bodyPr vert="horz" wrap="square" lIns="0" tIns="0" rIns="0" bIns="0" rtlCol="0">
            <a:spAutoFit/>
          </a:bodyPr>
          <a:lstStyle/>
          <a:p>
            <a:pPr marL="12700" marR="5080">
              <a:lnSpc>
                <a:spcPct val="100000"/>
              </a:lnSpc>
            </a:pPr>
            <a:r>
              <a:rPr sz="1600" spc="-15" dirty="0">
                <a:latin typeface="Verdana"/>
                <a:cs typeface="Verdana"/>
              </a:rPr>
              <a:t>1</a:t>
            </a:r>
            <a:r>
              <a:rPr sz="1600" spc="-25" dirty="0">
                <a:latin typeface="Verdana"/>
                <a:cs typeface="Verdana"/>
              </a:rPr>
              <a:t>98</a:t>
            </a:r>
            <a:r>
              <a:rPr sz="1600" spc="-10" dirty="0">
                <a:latin typeface="Verdana"/>
                <a:cs typeface="Verdana"/>
              </a:rPr>
              <a:t>5</a:t>
            </a:r>
            <a:r>
              <a:rPr sz="1600" spc="-20" dirty="0">
                <a:latin typeface="FangSong"/>
                <a:cs typeface="FangSong"/>
              </a:rPr>
              <a:t>年</a:t>
            </a:r>
            <a:r>
              <a:rPr sz="1600" spc="-225" dirty="0">
                <a:latin typeface="FangSong"/>
                <a:cs typeface="FangSong"/>
              </a:rPr>
              <a:t> </a:t>
            </a:r>
            <a:r>
              <a:rPr sz="1600" spc="-30" dirty="0">
                <a:latin typeface="Verdana"/>
                <a:cs typeface="Verdana"/>
              </a:rPr>
              <a:t>J</a:t>
            </a:r>
            <a:r>
              <a:rPr sz="1600" spc="-10" dirty="0">
                <a:latin typeface="Verdana"/>
                <a:cs typeface="Verdana"/>
              </a:rPr>
              <a:t>. </a:t>
            </a:r>
            <a:r>
              <a:rPr sz="1600" spc="-50" dirty="0">
                <a:latin typeface="Verdana"/>
                <a:cs typeface="Verdana"/>
              </a:rPr>
              <a:t>P</a:t>
            </a:r>
            <a:r>
              <a:rPr sz="1600" spc="-10" dirty="0">
                <a:latin typeface="Verdana"/>
                <a:cs typeface="Verdana"/>
              </a:rPr>
              <a:t>earl</a:t>
            </a:r>
            <a:r>
              <a:rPr sz="1600" spc="5" dirty="0">
                <a:latin typeface="Verdana"/>
                <a:cs typeface="Verdana"/>
              </a:rPr>
              <a:t> </a:t>
            </a:r>
            <a:r>
              <a:rPr sz="1600" spc="-10" dirty="0">
                <a:latin typeface="FangSong"/>
                <a:cs typeface="FangSong"/>
              </a:rPr>
              <a:t>命</a:t>
            </a:r>
            <a:r>
              <a:rPr sz="1600" spc="-20" dirty="0">
                <a:latin typeface="FangSong"/>
                <a:cs typeface="FangSong"/>
              </a:rPr>
              <a:t>名为</a:t>
            </a:r>
            <a:r>
              <a:rPr sz="1600" spc="-10" dirty="0">
                <a:latin typeface="FangSong"/>
                <a:cs typeface="FangSong"/>
              </a:rPr>
              <a:t>贝</a:t>
            </a:r>
            <a:r>
              <a:rPr sz="1600" spc="-20" dirty="0">
                <a:latin typeface="FangSong"/>
                <a:cs typeface="FangSong"/>
              </a:rPr>
              <a:t>叶斯网，</a:t>
            </a:r>
            <a:r>
              <a:rPr sz="1600" spc="-10" dirty="0">
                <a:latin typeface="FangSong"/>
                <a:cs typeface="FangSong"/>
              </a:rPr>
              <a:t> 为</a:t>
            </a:r>
            <a:r>
              <a:rPr sz="1600" spc="-20" dirty="0">
                <a:latin typeface="FangSong"/>
                <a:cs typeface="FangSong"/>
              </a:rPr>
              <a:t>了强</a:t>
            </a:r>
            <a:r>
              <a:rPr sz="1600" spc="-10" dirty="0">
                <a:latin typeface="FangSong"/>
                <a:cs typeface="FangSong"/>
              </a:rPr>
              <a:t>调</a:t>
            </a:r>
            <a:r>
              <a:rPr sz="1600" spc="-20" dirty="0">
                <a:latin typeface="FangSong"/>
                <a:cs typeface="FangSong"/>
              </a:rPr>
              <a:t>：</a:t>
            </a:r>
            <a:endParaRPr sz="1600">
              <a:latin typeface="FangSong"/>
              <a:cs typeface="FangSong"/>
            </a:endParaRPr>
          </a:p>
        </p:txBody>
      </p:sp>
      <p:sp>
        <p:nvSpPr>
          <p:cNvPr id="20" name="object 20"/>
          <p:cNvSpPr txBox="1"/>
          <p:nvPr/>
        </p:nvSpPr>
        <p:spPr>
          <a:xfrm>
            <a:off x="3878707" y="4155431"/>
            <a:ext cx="2343150" cy="718185"/>
          </a:xfrm>
          <a:prstGeom prst="rect">
            <a:avLst/>
          </a:prstGeom>
        </p:spPr>
        <p:txBody>
          <a:bodyPr vert="horz" wrap="square" lIns="0" tIns="0" rIns="0" bIns="0" rtlCol="0">
            <a:spAutoFit/>
          </a:bodyPr>
          <a:lstStyle/>
          <a:p>
            <a:pPr marL="12700">
              <a:lnSpc>
                <a:spcPct val="100000"/>
              </a:lnSpc>
              <a:tabLst>
                <a:tab pos="299085" algn="l"/>
              </a:tabLst>
            </a:pPr>
            <a:r>
              <a:rPr sz="1600" spc="-10" dirty="0">
                <a:latin typeface="Arial"/>
                <a:cs typeface="Arial"/>
              </a:rPr>
              <a:t>•	</a:t>
            </a:r>
            <a:r>
              <a:rPr sz="1600" spc="-10" dirty="0">
                <a:latin typeface="FangSong"/>
                <a:cs typeface="FangSong"/>
              </a:rPr>
              <a:t>输</a:t>
            </a:r>
            <a:r>
              <a:rPr sz="1600" spc="-20" dirty="0">
                <a:latin typeface="FangSong"/>
                <a:cs typeface="FangSong"/>
              </a:rPr>
              <a:t>入信</a:t>
            </a:r>
            <a:r>
              <a:rPr sz="1600" spc="-10" dirty="0">
                <a:latin typeface="FangSong"/>
                <a:cs typeface="FangSong"/>
              </a:rPr>
              <a:t>息</a:t>
            </a:r>
            <a:r>
              <a:rPr sz="1600" spc="-20" dirty="0">
                <a:latin typeface="FangSong"/>
                <a:cs typeface="FangSong"/>
              </a:rPr>
              <a:t>的主观</a:t>
            </a:r>
            <a:r>
              <a:rPr sz="1600" spc="-10" dirty="0">
                <a:latin typeface="FangSong"/>
                <a:cs typeface="FangSong"/>
              </a:rPr>
              <a:t>本</a:t>
            </a:r>
            <a:r>
              <a:rPr sz="1600" spc="-20" dirty="0">
                <a:latin typeface="FangSong"/>
                <a:cs typeface="FangSong"/>
              </a:rPr>
              <a:t>质</a:t>
            </a:r>
            <a:endParaRPr sz="1600">
              <a:latin typeface="FangSong"/>
              <a:cs typeface="FangSong"/>
            </a:endParaRPr>
          </a:p>
          <a:p>
            <a:pPr marL="12700">
              <a:lnSpc>
                <a:spcPct val="100000"/>
              </a:lnSpc>
              <a:tabLst>
                <a:tab pos="299085" algn="l"/>
              </a:tabLst>
            </a:pPr>
            <a:r>
              <a:rPr sz="1600" spc="-10" dirty="0">
                <a:latin typeface="Arial"/>
                <a:cs typeface="Arial"/>
              </a:rPr>
              <a:t>•	</a:t>
            </a:r>
            <a:r>
              <a:rPr sz="1600" spc="-10" dirty="0">
                <a:latin typeface="FangSong"/>
                <a:cs typeface="FangSong"/>
              </a:rPr>
              <a:t>对</a:t>
            </a:r>
            <a:r>
              <a:rPr sz="1600" spc="-20" dirty="0">
                <a:latin typeface="FangSong"/>
                <a:cs typeface="FangSong"/>
              </a:rPr>
              <a:t>贝叶</a:t>
            </a:r>
            <a:r>
              <a:rPr sz="1600" spc="-10" dirty="0">
                <a:latin typeface="FangSong"/>
                <a:cs typeface="FangSong"/>
              </a:rPr>
              <a:t>斯</a:t>
            </a:r>
            <a:r>
              <a:rPr sz="1600" spc="-20" dirty="0">
                <a:latin typeface="FangSong"/>
                <a:cs typeface="FangSong"/>
              </a:rPr>
              <a:t>条件的</a:t>
            </a:r>
            <a:r>
              <a:rPr sz="1600" spc="-10" dirty="0">
                <a:latin typeface="FangSong"/>
                <a:cs typeface="FangSong"/>
              </a:rPr>
              <a:t>依</a:t>
            </a:r>
            <a:r>
              <a:rPr sz="1600" spc="-20" dirty="0">
                <a:latin typeface="FangSong"/>
                <a:cs typeface="FangSong"/>
              </a:rPr>
              <a:t>赖性</a:t>
            </a:r>
            <a:endParaRPr sz="1600">
              <a:latin typeface="FangSong"/>
              <a:cs typeface="FangSong"/>
            </a:endParaRPr>
          </a:p>
          <a:p>
            <a:pPr marL="12700">
              <a:lnSpc>
                <a:spcPct val="100000"/>
              </a:lnSpc>
              <a:tabLst>
                <a:tab pos="299085" algn="l"/>
              </a:tabLst>
            </a:pPr>
            <a:r>
              <a:rPr sz="1600" spc="-10" dirty="0">
                <a:latin typeface="Arial"/>
                <a:cs typeface="Arial"/>
              </a:rPr>
              <a:t>•	</a:t>
            </a:r>
            <a:r>
              <a:rPr sz="1600" spc="-10" dirty="0">
                <a:latin typeface="FangSong"/>
                <a:cs typeface="FangSong"/>
              </a:rPr>
              <a:t>因</a:t>
            </a:r>
            <a:r>
              <a:rPr sz="1600" spc="-20" dirty="0">
                <a:latin typeface="FangSong"/>
                <a:cs typeface="FangSong"/>
              </a:rPr>
              <a:t>果与</a:t>
            </a:r>
            <a:r>
              <a:rPr sz="1600" spc="-10" dirty="0">
                <a:latin typeface="FangSong"/>
                <a:cs typeface="FangSong"/>
              </a:rPr>
              <a:t>证</a:t>
            </a:r>
            <a:r>
              <a:rPr sz="1600" spc="-20" dirty="0">
                <a:latin typeface="FangSong"/>
                <a:cs typeface="FangSong"/>
              </a:rPr>
              <a:t>据推理</a:t>
            </a:r>
            <a:r>
              <a:rPr sz="1600" spc="-10" dirty="0">
                <a:latin typeface="FangSong"/>
                <a:cs typeface="FangSong"/>
              </a:rPr>
              <a:t>的</a:t>
            </a:r>
            <a:r>
              <a:rPr sz="1600" spc="-20" dirty="0">
                <a:latin typeface="FangSong"/>
                <a:cs typeface="FangSong"/>
              </a:rPr>
              <a:t>区别</a:t>
            </a:r>
            <a:endParaRPr sz="1600">
              <a:latin typeface="FangSong"/>
              <a:cs typeface="FangSong"/>
            </a:endParaRPr>
          </a:p>
        </p:txBody>
      </p:sp>
      <p:sp>
        <p:nvSpPr>
          <p:cNvPr id="21" name="矩形 20"/>
          <p:cNvSpPr/>
          <p:nvPr/>
        </p:nvSpPr>
        <p:spPr>
          <a:xfrm>
            <a:off x="234017" y="4873616"/>
            <a:ext cx="2492990" cy="369332"/>
          </a:xfrm>
          <a:prstGeom prst="rect">
            <a:avLst/>
          </a:prstGeom>
        </p:spPr>
        <p:txBody>
          <a:bodyPr wrap="none">
            <a:spAutoFit/>
          </a:bodyPr>
          <a:lstStyle/>
          <a:p>
            <a:r>
              <a:rPr lang="zh-CN" altLang="en-US" dirty="0">
                <a:solidFill>
                  <a:srgbClr val="0000FF"/>
                </a:solidFill>
                <a:latin typeface="FangSong"/>
                <a:cs typeface="FangSong"/>
              </a:rPr>
              <a:t>刻画属性间的依赖关系</a:t>
            </a:r>
            <a:endParaRPr lang="zh-CN" altLang="en-US">
              <a:solidFill>
                <a:srgbClr val="0000FF"/>
              </a:solidFill>
              <a:latin typeface="FangSong"/>
              <a:cs typeface="FangSong"/>
            </a:endParaRPr>
          </a:p>
        </p:txBody>
      </p:sp>
      <p:sp>
        <p:nvSpPr>
          <p:cNvPr id="22" name="矩形 21"/>
          <p:cNvSpPr/>
          <p:nvPr/>
        </p:nvSpPr>
        <p:spPr>
          <a:xfrm>
            <a:off x="2896063" y="4907581"/>
            <a:ext cx="2723823" cy="369332"/>
          </a:xfrm>
          <a:prstGeom prst="rect">
            <a:avLst/>
          </a:prstGeom>
        </p:spPr>
        <p:txBody>
          <a:bodyPr wrap="none">
            <a:spAutoFit/>
          </a:bodyPr>
          <a:lstStyle/>
          <a:p>
            <a:r>
              <a:rPr lang="zh-CN" altLang="en-US" dirty="0">
                <a:solidFill>
                  <a:srgbClr val="FF0000"/>
                </a:solidFill>
                <a:latin typeface="+mn-ea"/>
                <a:cs typeface="宋体"/>
              </a:rPr>
              <a:t>表述属性的联合概率分布</a:t>
            </a:r>
            <a:endParaRPr lang="zh-CN" altLang="en-US">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825" rIns="0" bIns="0" rtlCol="0">
            <a:spAutoFit/>
          </a:bodyPr>
          <a:lstStyle/>
          <a:p>
            <a:pPr marL="34925">
              <a:lnSpc>
                <a:spcPct val="100000"/>
              </a:lnSpc>
            </a:pPr>
            <a:r>
              <a:rPr sz="2800" spc="-20" dirty="0">
                <a:latin typeface="FangSong"/>
                <a:cs typeface="FangSong"/>
              </a:rPr>
              <a:t>贝叶斯网</a:t>
            </a:r>
            <a:r>
              <a:rPr dirty="0">
                <a:latin typeface="FangSong"/>
                <a:cs typeface="FangSong"/>
              </a:rPr>
              <a:t>（</a:t>
            </a:r>
            <a:r>
              <a:rPr spc="-10" dirty="0"/>
              <a:t>B</a:t>
            </a:r>
            <a:r>
              <a:rPr spc="-20" dirty="0"/>
              <a:t>a</a:t>
            </a:r>
            <a:r>
              <a:rPr spc="-10" dirty="0"/>
              <a:t>ye</a:t>
            </a:r>
            <a:r>
              <a:rPr spc="-15" dirty="0"/>
              <a:t>s</a:t>
            </a:r>
            <a:r>
              <a:rPr spc="-5" dirty="0"/>
              <a:t>i</a:t>
            </a:r>
            <a:r>
              <a:rPr spc="-10" dirty="0"/>
              <a:t>a</a:t>
            </a:r>
            <a:r>
              <a:rPr dirty="0"/>
              <a:t>n</a:t>
            </a:r>
            <a:r>
              <a:rPr spc="-30" dirty="0"/>
              <a:t> </a:t>
            </a:r>
            <a:r>
              <a:rPr dirty="0"/>
              <a:t>networ</a:t>
            </a:r>
            <a:r>
              <a:rPr spc="-5" dirty="0"/>
              <a:t>k</a:t>
            </a:r>
            <a:r>
              <a:rPr dirty="0">
                <a:latin typeface="FangSong"/>
                <a:cs typeface="FangSong"/>
              </a:rPr>
              <a:t>）</a:t>
            </a:r>
            <a:endParaRPr sz="2800">
              <a:latin typeface="FangSong"/>
              <a:cs typeface="FangSong"/>
            </a:endParaRPr>
          </a:p>
        </p:txBody>
      </p:sp>
      <p:sp>
        <p:nvSpPr>
          <p:cNvPr id="3" name="object 3"/>
          <p:cNvSpPr/>
          <p:nvPr/>
        </p:nvSpPr>
        <p:spPr>
          <a:xfrm>
            <a:off x="816863" y="1775460"/>
            <a:ext cx="6665976" cy="165506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284470" y="1432698"/>
            <a:ext cx="3013710" cy="516255"/>
          </a:xfrm>
          <a:prstGeom prst="rect">
            <a:avLst/>
          </a:prstGeom>
        </p:spPr>
        <p:txBody>
          <a:bodyPr vert="horz" wrap="square" lIns="0" tIns="0" rIns="0" bIns="0" rtlCol="0">
            <a:spAutoFit/>
          </a:bodyPr>
          <a:lstStyle/>
          <a:p>
            <a:pPr marL="12700" marR="5080" indent="522605">
              <a:lnSpc>
                <a:spcPts val="1930"/>
              </a:lnSpc>
            </a:pPr>
            <a:r>
              <a:rPr sz="2000" spc="10" dirty="0">
                <a:solidFill>
                  <a:srgbClr val="FF0000"/>
                </a:solidFill>
                <a:latin typeface="FangSong"/>
                <a:cs typeface="FangSong"/>
              </a:rPr>
              <a:t>条件</a:t>
            </a:r>
            <a:r>
              <a:rPr sz="2000" dirty="0">
                <a:solidFill>
                  <a:srgbClr val="FF0000"/>
                </a:solidFill>
                <a:latin typeface="FangSong"/>
                <a:cs typeface="FangSong"/>
              </a:rPr>
              <a:t>概</a:t>
            </a:r>
            <a:r>
              <a:rPr sz="2000" spc="5" dirty="0">
                <a:solidFill>
                  <a:srgbClr val="FF0000"/>
                </a:solidFill>
                <a:latin typeface="FangSong"/>
                <a:cs typeface="FangSong"/>
              </a:rPr>
              <a:t>率</a:t>
            </a:r>
            <a:r>
              <a:rPr sz="2000" dirty="0">
                <a:solidFill>
                  <a:srgbClr val="FF0000"/>
                </a:solidFill>
                <a:latin typeface="FangSong"/>
                <a:cs typeface="FangSong"/>
              </a:rPr>
              <a:t>表</a:t>
            </a:r>
            <a:r>
              <a:rPr sz="2000" spc="-40" dirty="0">
                <a:solidFill>
                  <a:srgbClr val="FF0000"/>
                </a:solidFill>
                <a:latin typeface="FangSong"/>
                <a:cs typeface="FangSong"/>
              </a:rPr>
              <a:t> </a:t>
            </a:r>
            <a:r>
              <a:rPr sz="1600" spc="-160" dirty="0">
                <a:solidFill>
                  <a:srgbClr val="FF0000"/>
                </a:solidFill>
                <a:latin typeface="Courier New"/>
                <a:cs typeface="Courier New"/>
              </a:rPr>
              <a:t>(</a:t>
            </a:r>
            <a:r>
              <a:rPr sz="1600" spc="-20" dirty="0">
                <a:solidFill>
                  <a:srgbClr val="FF0000"/>
                </a:solidFill>
                <a:latin typeface="Verdana"/>
                <a:cs typeface="Verdana"/>
              </a:rPr>
              <a:t>CP</a:t>
            </a:r>
            <a:r>
              <a:rPr sz="1600" spc="-240" dirty="0">
                <a:solidFill>
                  <a:srgbClr val="FF0000"/>
                </a:solidFill>
                <a:latin typeface="Verdana"/>
                <a:cs typeface="Verdana"/>
              </a:rPr>
              <a:t>T</a:t>
            </a:r>
            <a:r>
              <a:rPr sz="1600" spc="-10" dirty="0">
                <a:solidFill>
                  <a:srgbClr val="FF0000"/>
                </a:solidFill>
                <a:latin typeface="Verdana"/>
                <a:cs typeface="Verdana"/>
              </a:rPr>
              <a:t>, </a:t>
            </a:r>
            <a:r>
              <a:rPr sz="1600" spc="-20" dirty="0">
                <a:solidFill>
                  <a:srgbClr val="FF0000"/>
                </a:solidFill>
                <a:latin typeface="Verdana"/>
                <a:cs typeface="Verdana"/>
              </a:rPr>
              <a:t>C</a:t>
            </a:r>
            <a:r>
              <a:rPr sz="1600" spc="-10" dirty="0">
                <a:solidFill>
                  <a:srgbClr val="FF0000"/>
                </a:solidFill>
                <a:latin typeface="Verdana"/>
                <a:cs typeface="Verdana"/>
              </a:rPr>
              <a:t>onditi</a:t>
            </a:r>
            <a:r>
              <a:rPr sz="1600" spc="-15" dirty="0">
                <a:solidFill>
                  <a:srgbClr val="FF0000"/>
                </a:solidFill>
                <a:latin typeface="Verdana"/>
                <a:cs typeface="Verdana"/>
              </a:rPr>
              <a:t>on</a:t>
            </a:r>
            <a:r>
              <a:rPr sz="1600" dirty="0">
                <a:solidFill>
                  <a:srgbClr val="FF0000"/>
                </a:solidFill>
                <a:latin typeface="Verdana"/>
                <a:cs typeface="Verdana"/>
              </a:rPr>
              <a:t>a</a:t>
            </a:r>
            <a:r>
              <a:rPr sz="1600" spc="-5" dirty="0">
                <a:solidFill>
                  <a:srgbClr val="FF0000"/>
                </a:solidFill>
                <a:latin typeface="Verdana"/>
                <a:cs typeface="Verdana"/>
              </a:rPr>
              <a:t>l </a:t>
            </a:r>
            <a:r>
              <a:rPr sz="1600" spc="-10" dirty="0">
                <a:solidFill>
                  <a:srgbClr val="FF0000"/>
                </a:solidFill>
                <a:latin typeface="Verdana"/>
                <a:cs typeface="Verdana"/>
              </a:rPr>
              <a:t>P</a:t>
            </a:r>
            <a:r>
              <a:rPr sz="1600" dirty="0">
                <a:solidFill>
                  <a:srgbClr val="FF0000"/>
                </a:solidFill>
                <a:latin typeface="Verdana"/>
                <a:cs typeface="Verdana"/>
              </a:rPr>
              <a:t>ro</a:t>
            </a:r>
            <a:r>
              <a:rPr sz="1600" spc="-10" dirty="0">
                <a:solidFill>
                  <a:srgbClr val="FF0000"/>
                </a:solidFill>
                <a:latin typeface="Verdana"/>
                <a:cs typeface="Verdana"/>
              </a:rPr>
              <a:t>bab</a:t>
            </a:r>
            <a:r>
              <a:rPr sz="1600" dirty="0">
                <a:solidFill>
                  <a:srgbClr val="FF0000"/>
                </a:solidFill>
                <a:latin typeface="Verdana"/>
                <a:cs typeface="Verdana"/>
              </a:rPr>
              <a:t>i</a:t>
            </a:r>
            <a:r>
              <a:rPr sz="1600" spc="-10" dirty="0">
                <a:solidFill>
                  <a:srgbClr val="FF0000"/>
                </a:solidFill>
                <a:latin typeface="Verdana"/>
                <a:cs typeface="Verdana"/>
              </a:rPr>
              <a:t>l</a:t>
            </a:r>
            <a:r>
              <a:rPr sz="1600" spc="-5" dirty="0">
                <a:solidFill>
                  <a:srgbClr val="FF0000"/>
                </a:solidFill>
                <a:latin typeface="Verdana"/>
                <a:cs typeface="Verdana"/>
              </a:rPr>
              <a:t>i</a:t>
            </a:r>
            <a:r>
              <a:rPr sz="1600" spc="-30" dirty="0">
                <a:solidFill>
                  <a:srgbClr val="FF0000"/>
                </a:solidFill>
                <a:latin typeface="Verdana"/>
                <a:cs typeface="Verdana"/>
              </a:rPr>
              <a:t>t</a:t>
            </a:r>
            <a:r>
              <a:rPr sz="1600" spc="-10" dirty="0">
                <a:solidFill>
                  <a:srgbClr val="FF0000"/>
                </a:solidFill>
                <a:latin typeface="Verdana"/>
                <a:cs typeface="Verdana"/>
              </a:rPr>
              <a:t>y</a:t>
            </a:r>
            <a:r>
              <a:rPr sz="1600" spc="10" dirty="0">
                <a:solidFill>
                  <a:srgbClr val="FF0000"/>
                </a:solidFill>
                <a:latin typeface="Verdana"/>
                <a:cs typeface="Verdana"/>
              </a:rPr>
              <a:t> </a:t>
            </a:r>
            <a:r>
              <a:rPr sz="1600" spc="-190" dirty="0">
                <a:solidFill>
                  <a:srgbClr val="FF0000"/>
                </a:solidFill>
                <a:latin typeface="Verdana"/>
                <a:cs typeface="Verdana"/>
              </a:rPr>
              <a:t>T</a:t>
            </a:r>
            <a:r>
              <a:rPr sz="1600" spc="-10" dirty="0">
                <a:solidFill>
                  <a:srgbClr val="FF0000"/>
                </a:solidFill>
                <a:latin typeface="Verdana"/>
                <a:cs typeface="Verdana"/>
              </a:rPr>
              <a:t>ab</a:t>
            </a:r>
            <a:r>
              <a:rPr sz="1600" dirty="0">
                <a:solidFill>
                  <a:srgbClr val="FF0000"/>
                </a:solidFill>
                <a:latin typeface="Verdana"/>
                <a:cs typeface="Verdana"/>
              </a:rPr>
              <a:t>l</a:t>
            </a:r>
            <a:r>
              <a:rPr sz="1600" spc="-15" dirty="0">
                <a:solidFill>
                  <a:srgbClr val="FF0000"/>
                </a:solidFill>
                <a:latin typeface="Verdana"/>
                <a:cs typeface="Verdana"/>
              </a:rPr>
              <a:t>e</a:t>
            </a:r>
            <a:r>
              <a:rPr sz="1600" spc="-165" dirty="0">
                <a:solidFill>
                  <a:srgbClr val="FF0000"/>
                </a:solidFill>
                <a:latin typeface="Courier New"/>
                <a:cs typeface="Courier New"/>
              </a:rPr>
              <a:t>)</a:t>
            </a:r>
            <a:endParaRPr sz="1600">
              <a:latin typeface="Courier New"/>
              <a:cs typeface="Courier New"/>
            </a:endParaRPr>
          </a:p>
        </p:txBody>
      </p:sp>
      <p:sp>
        <p:nvSpPr>
          <p:cNvPr id="5" name="object 5"/>
          <p:cNvSpPr txBox="1"/>
          <p:nvPr/>
        </p:nvSpPr>
        <p:spPr>
          <a:xfrm>
            <a:off x="631342" y="1262649"/>
            <a:ext cx="2430145" cy="516890"/>
          </a:xfrm>
          <a:prstGeom prst="rect">
            <a:avLst/>
          </a:prstGeom>
        </p:spPr>
        <p:txBody>
          <a:bodyPr vert="horz" wrap="square" lIns="0" tIns="0" rIns="0" bIns="0" rtlCol="0">
            <a:spAutoFit/>
          </a:bodyPr>
          <a:lstStyle/>
          <a:p>
            <a:pPr marL="635" algn="ctr">
              <a:lnSpc>
                <a:spcPts val="2365"/>
              </a:lnSpc>
            </a:pPr>
            <a:r>
              <a:rPr sz="2000" spc="5" dirty="0">
                <a:solidFill>
                  <a:srgbClr val="0000FF"/>
                </a:solidFill>
                <a:latin typeface="FangSong"/>
                <a:cs typeface="FangSong"/>
              </a:rPr>
              <a:t>有向</a:t>
            </a:r>
            <a:r>
              <a:rPr sz="2000" dirty="0">
                <a:solidFill>
                  <a:srgbClr val="0000FF"/>
                </a:solidFill>
                <a:latin typeface="FangSong"/>
                <a:cs typeface="FangSong"/>
              </a:rPr>
              <a:t>无环</a:t>
            </a:r>
            <a:r>
              <a:rPr sz="2000" spc="-15" dirty="0">
                <a:solidFill>
                  <a:srgbClr val="0000FF"/>
                </a:solidFill>
                <a:latin typeface="FangSong"/>
                <a:cs typeface="FangSong"/>
              </a:rPr>
              <a:t>图</a:t>
            </a:r>
            <a:r>
              <a:rPr sz="1600" spc="-165" dirty="0">
                <a:solidFill>
                  <a:srgbClr val="0000FF"/>
                </a:solidFill>
                <a:latin typeface="Courier New"/>
                <a:cs typeface="Courier New"/>
              </a:rPr>
              <a:t>(</a:t>
            </a:r>
            <a:r>
              <a:rPr sz="1600" spc="-25" dirty="0">
                <a:solidFill>
                  <a:srgbClr val="0000FF"/>
                </a:solidFill>
                <a:latin typeface="Verdana"/>
                <a:cs typeface="Verdana"/>
              </a:rPr>
              <a:t>D</a:t>
            </a:r>
            <a:r>
              <a:rPr sz="1600" spc="-10" dirty="0">
                <a:solidFill>
                  <a:srgbClr val="0000FF"/>
                </a:solidFill>
                <a:latin typeface="Verdana"/>
                <a:cs typeface="Verdana"/>
              </a:rPr>
              <a:t>AG,</a:t>
            </a:r>
            <a:endParaRPr sz="1600">
              <a:latin typeface="Verdana"/>
              <a:cs typeface="Verdana"/>
            </a:endParaRPr>
          </a:p>
          <a:p>
            <a:pPr algn="ctr">
              <a:lnSpc>
                <a:spcPts val="1885"/>
              </a:lnSpc>
            </a:pPr>
            <a:r>
              <a:rPr sz="1600" spc="-25" dirty="0">
                <a:solidFill>
                  <a:srgbClr val="0000FF"/>
                </a:solidFill>
                <a:latin typeface="Verdana"/>
                <a:cs typeface="Verdana"/>
              </a:rPr>
              <a:t>D</a:t>
            </a:r>
            <a:r>
              <a:rPr sz="1600" spc="-15" dirty="0">
                <a:solidFill>
                  <a:srgbClr val="0000FF"/>
                </a:solidFill>
                <a:latin typeface="Verdana"/>
                <a:cs typeface="Verdana"/>
              </a:rPr>
              <a:t>ire</a:t>
            </a:r>
            <a:r>
              <a:rPr sz="1600" spc="-10" dirty="0">
                <a:solidFill>
                  <a:srgbClr val="0000FF"/>
                </a:solidFill>
                <a:latin typeface="Verdana"/>
                <a:cs typeface="Verdana"/>
              </a:rPr>
              <a:t>c</a:t>
            </a:r>
            <a:r>
              <a:rPr sz="1600" spc="-15" dirty="0">
                <a:solidFill>
                  <a:srgbClr val="0000FF"/>
                </a:solidFill>
                <a:latin typeface="Verdana"/>
                <a:cs typeface="Verdana"/>
              </a:rPr>
              <a:t>t</a:t>
            </a:r>
            <a:r>
              <a:rPr sz="1600" spc="-10" dirty="0">
                <a:solidFill>
                  <a:srgbClr val="0000FF"/>
                </a:solidFill>
                <a:latin typeface="Verdana"/>
                <a:cs typeface="Verdana"/>
              </a:rPr>
              <a:t>ed</a:t>
            </a:r>
            <a:r>
              <a:rPr sz="1600" spc="30" dirty="0">
                <a:solidFill>
                  <a:srgbClr val="0000FF"/>
                </a:solidFill>
                <a:latin typeface="Verdana"/>
                <a:cs typeface="Verdana"/>
              </a:rPr>
              <a:t> </a:t>
            </a:r>
            <a:r>
              <a:rPr sz="1600" spc="-10" dirty="0">
                <a:solidFill>
                  <a:srgbClr val="0000FF"/>
                </a:solidFill>
                <a:latin typeface="Verdana"/>
                <a:cs typeface="Verdana"/>
              </a:rPr>
              <a:t>Ac</a:t>
            </a:r>
            <a:r>
              <a:rPr sz="1600" spc="-25" dirty="0">
                <a:solidFill>
                  <a:srgbClr val="0000FF"/>
                </a:solidFill>
                <a:latin typeface="Verdana"/>
                <a:cs typeface="Verdana"/>
              </a:rPr>
              <a:t>y</a:t>
            </a:r>
            <a:r>
              <a:rPr sz="1600" spc="-10" dirty="0">
                <a:solidFill>
                  <a:srgbClr val="0000FF"/>
                </a:solidFill>
                <a:latin typeface="Verdana"/>
                <a:cs typeface="Verdana"/>
              </a:rPr>
              <a:t>c</a:t>
            </a:r>
            <a:r>
              <a:rPr sz="1600" spc="-20" dirty="0">
                <a:solidFill>
                  <a:srgbClr val="0000FF"/>
                </a:solidFill>
                <a:latin typeface="Verdana"/>
                <a:cs typeface="Verdana"/>
              </a:rPr>
              <a:t>l</a:t>
            </a:r>
            <a:r>
              <a:rPr sz="1600" spc="-10" dirty="0">
                <a:solidFill>
                  <a:srgbClr val="0000FF"/>
                </a:solidFill>
                <a:latin typeface="Verdana"/>
                <a:cs typeface="Verdana"/>
              </a:rPr>
              <a:t>ic</a:t>
            </a:r>
            <a:r>
              <a:rPr sz="1600" spc="45" dirty="0">
                <a:solidFill>
                  <a:srgbClr val="0000FF"/>
                </a:solidFill>
                <a:latin typeface="Verdana"/>
                <a:cs typeface="Verdana"/>
              </a:rPr>
              <a:t> </a:t>
            </a:r>
            <a:r>
              <a:rPr sz="1600" spc="-20" dirty="0">
                <a:solidFill>
                  <a:srgbClr val="0000FF"/>
                </a:solidFill>
                <a:latin typeface="Verdana"/>
                <a:cs typeface="Verdana"/>
              </a:rPr>
              <a:t>G</a:t>
            </a:r>
            <a:r>
              <a:rPr sz="1600" spc="-35" dirty="0">
                <a:solidFill>
                  <a:srgbClr val="0000FF"/>
                </a:solidFill>
                <a:latin typeface="Verdana"/>
                <a:cs typeface="Verdana"/>
              </a:rPr>
              <a:t>r</a:t>
            </a:r>
            <a:r>
              <a:rPr sz="1600" spc="-10" dirty="0">
                <a:solidFill>
                  <a:srgbClr val="0000FF"/>
                </a:solidFill>
                <a:latin typeface="Verdana"/>
                <a:cs typeface="Verdana"/>
              </a:rPr>
              <a:t>ap</a:t>
            </a:r>
            <a:r>
              <a:rPr sz="1600" spc="-20" dirty="0">
                <a:solidFill>
                  <a:srgbClr val="0000FF"/>
                </a:solidFill>
                <a:latin typeface="Verdana"/>
                <a:cs typeface="Verdana"/>
              </a:rPr>
              <a:t>h</a:t>
            </a:r>
            <a:r>
              <a:rPr sz="1600" spc="-165" dirty="0">
                <a:solidFill>
                  <a:srgbClr val="0000FF"/>
                </a:solidFill>
                <a:latin typeface="Courier New"/>
                <a:cs typeface="Courier New"/>
              </a:rPr>
              <a:t>)</a:t>
            </a:r>
            <a:endParaRPr sz="1600">
              <a:latin typeface="Courier New"/>
              <a:cs typeface="Courier New"/>
            </a:endParaRPr>
          </a:p>
        </p:txBody>
      </p:sp>
      <p:sp>
        <p:nvSpPr>
          <p:cNvPr id="6" name="object 6"/>
          <p:cNvSpPr txBox="1"/>
          <p:nvPr/>
        </p:nvSpPr>
        <p:spPr>
          <a:xfrm>
            <a:off x="435660" y="3934110"/>
            <a:ext cx="7951470" cy="369332"/>
          </a:xfrm>
          <a:prstGeom prst="rect">
            <a:avLst/>
          </a:prstGeom>
        </p:spPr>
        <p:txBody>
          <a:bodyPr vert="horz" wrap="square" lIns="0" tIns="0" rIns="0" bIns="0" rtlCol="0">
            <a:spAutoFit/>
          </a:bodyPr>
          <a:lstStyle/>
          <a:p>
            <a:pPr marL="12700">
              <a:lnSpc>
                <a:spcPct val="100000"/>
              </a:lnSpc>
            </a:pPr>
            <a:r>
              <a:rPr sz="2400" dirty="0">
                <a:solidFill>
                  <a:srgbClr val="151FFF"/>
                </a:solidFill>
                <a:latin typeface="FangSong"/>
                <a:cs typeface="FangSong"/>
              </a:rPr>
              <a:t>给定父结点集</a:t>
            </a:r>
            <a:r>
              <a:rPr sz="2400" dirty="0">
                <a:latin typeface="FangSong"/>
                <a:cs typeface="FangSong"/>
              </a:rPr>
              <a:t>，贝叶斯网假设</a:t>
            </a:r>
            <a:r>
              <a:rPr sz="2400" dirty="0">
                <a:solidFill>
                  <a:srgbClr val="151FFF"/>
                </a:solidFill>
                <a:latin typeface="FangSong"/>
                <a:cs typeface="FangSong"/>
              </a:rPr>
              <a:t>每个属</a:t>
            </a:r>
            <a:r>
              <a:rPr sz="2400" spc="5" dirty="0">
                <a:solidFill>
                  <a:srgbClr val="151FFF"/>
                </a:solidFill>
                <a:latin typeface="FangSong"/>
                <a:cs typeface="FangSong"/>
              </a:rPr>
              <a:t>性</a:t>
            </a:r>
            <a:r>
              <a:rPr sz="2400" dirty="0">
                <a:solidFill>
                  <a:srgbClr val="151FFF"/>
                </a:solidFill>
                <a:latin typeface="FangSong"/>
                <a:cs typeface="FangSong"/>
              </a:rPr>
              <a:t>与其</a:t>
            </a:r>
            <a:r>
              <a:rPr sz="2400" dirty="0">
                <a:solidFill>
                  <a:srgbClr val="FF0000"/>
                </a:solidFill>
                <a:latin typeface="FangSong"/>
                <a:cs typeface="FangSong"/>
              </a:rPr>
              <a:t>非后裔属性</a:t>
            </a:r>
            <a:r>
              <a:rPr sz="2400" dirty="0">
                <a:latin typeface="FangSong"/>
                <a:cs typeface="FangSong"/>
              </a:rPr>
              <a:t>独立</a:t>
            </a:r>
          </a:p>
        </p:txBody>
      </p:sp>
      <p:sp>
        <p:nvSpPr>
          <p:cNvPr id="7" name="object 7"/>
          <p:cNvSpPr/>
          <p:nvPr/>
        </p:nvSpPr>
        <p:spPr>
          <a:xfrm>
            <a:off x="1735047" y="4462233"/>
            <a:ext cx="5350142" cy="78309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735046" y="5257807"/>
            <a:ext cx="5350510" cy="0"/>
          </a:xfrm>
          <a:custGeom>
            <a:avLst/>
            <a:gdLst/>
            <a:ahLst/>
            <a:cxnLst/>
            <a:rect l="l" t="t" r="r" b="b"/>
            <a:pathLst>
              <a:path w="5350509">
                <a:moveTo>
                  <a:pt x="0" y="0"/>
                </a:moveTo>
                <a:lnTo>
                  <a:pt x="5350142" y="0"/>
                </a:lnTo>
              </a:path>
            </a:pathLst>
          </a:custGeom>
          <a:ln w="26227">
            <a:solidFill>
              <a:srgbClr val="FFFFFF"/>
            </a:solidFill>
          </a:ln>
        </p:spPr>
        <p:txBody>
          <a:bodyPr wrap="square" lIns="0" tIns="0" rIns="0" bIns="0" rtlCol="0"/>
          <a:lstStyle/>
          <a:p>
            <a:endParaRPr/>
          </a:p>
        </p:txBody>
      </p:sp>
      <p:sp>
        <p:nvSpPr>
          <p:cNvPr id="9" name="object 9"/>
          <p:cNvSpPr/>
          <p:nvPr/>
        </p:nvSpPr>
        <p:spPr>
          <a:xfrm>
            <a:off x="5430773" y="4630673"/>
            <a:ext cx="291465" cy="457200"/>
          </a:xfrm>
          <a:custGeom>
            <a:avLst/>
            <a:gdLst/>
            <a:ahLst/>
            <a:cxnLst/>
            <a:rect l="l" t="t" r="r" b="b"/>
            <a:pathLst>
              <a:path w="291464" h="457200">
                <a:moveTo>
                  <a:pt x="0" y="457200"/>
                </a:moveTo>
                <a:lnTo>
                  <a:pt x="291084" y="457200"/>
                </a:lnTo>
                <a:lnTo>
                  <a:pt x="291084" y="0"/>
                </a:lnTo>
                <a:lnTo>
                  <a:pt x="0" y="0"/>
                </a:lnTo>
                <a:lnTo>
                  <a:pt x="0" y="457200"/>
                </a:lnTo>
                <a:close/>
              </a:path>
            </a:pathLst>
          </a:custGeom>
          <a:ln w="25908">
            <a:solidFill>
              <a:srgbClr val="FF0000"/>
            </a:solidFill>
          </a:ln>
        </p:spPr>
        <p:txBody>
          <a:bodyPr wrap="square" lIns="0" tIns="0" rIns="0" bIns="0" rtlCol="0"/>
          <a:lstStyle/>
          <a:p>
            <a:endParaRPr/>
          </a:p>
        </p:txBody>
      </p:sp>
      <p:sp>
        <p:nvSpPr>
          <p:cNvPr id="10" name="object 10"/>
          <p:cNvSpPr txBox="1"/>
          <p:nvPr/>
        </p:nvSpPr>
        <p:spPr>
          <a:xfrm>
            <a:off x="4892166" y="5127426"/>
            <a:ext cx="939800" cy="254000"/>
          </a:xfrm>
          <a:prstGeom prst="rect">
            <a:avLst/>
          </a:prstGeom>
        </p:spPr>
        <p:txBody>
          <a:bodyPr vert="horz" wrap="square" lIns="0" tIns="0" rIns="0" bIns="0" rtlCol="0">
            <a:spAutoFit/>
          </a:bodyPr>
          <a:lstStyle/>
          <a:p>
            <a:pPr marL="12700">
              <a:lnSpc>
                <a:spcPct val="100000"/>
              </a:lnSpc>
            </a:pPr>
            <a:r>
              <a:rPr sz="1800" dirty="0">
                <a:solidFill>
                  <a:srgbClr val="FF0000"/>
                </a:solidFill>
                <a:latin typeface="FangSong"/>
                <a:cs typeface="FangSong"/>
              </a:rPr>
              <a:t>父结点集</a:t>
            </a:r>
            <a:endParaRPr sz="1800">
              <a:latin typeface="FangSong"/>
              <a:cs typeface="FangSong"/>
            </a:endParaRPr>
          </a:p>
        </p:txBody>
      </p:sp>
      <p:sp>
        <p:nvSpPr>
          <p:cNvPr id="11" name="object 11"/>
          <p:cNvSpPr/>
          <p:nvPr/>
        </p:nvSpPr>
        <p:spPr>
          <a:xfrm>
            <a:off x="6534150" y="4604765"/>
            <a:ext cx="597535" cy="457200"/>
          </a:xfrm>
          <a:custGeom>
            <a:avLst/>
            <a:gdLst/>
            <a:ahLst/>
            <a:cxnLst/>
            <a:rect l="l" t="t" r="r" b="b"/>
            <a:pathLst>
              <a:path w="597534" h="457200">
                <a:moveTo>
                  <a:pt x="0" y="457199"/>
                </a:moveTo>
                <a:lnTo>
                  <a:pt x="597407" y="457199"/>
                </a:lnTo>
                <a:lnTo>
                  <a:pt x="597407" y="0"/>
                </a:lnTo>
                <a:lnTo>
                  <a:pt x="0" y="0"/>
                </a:lnTo>
                <a:lnTo>
                  <a:pt x="0" y="457199"/>
                </a:lnTo>
                <a:close/>
              </a:path>
            </a:pathLst>
          </a:custGeom>
          <a:ln w="25908">
            <a:solidFill>
              <a:srgbClr val="FF0000"/>
            </a:solidFill>
          </a:ln>
        </p:spPr>
        <p:txBody>
          <a:bodyPr wrap="square" lIns="0" tIns="0" rIns="0" bIns="0" rtlCol="0"/>
          <a:lstStyle/>
          <a:p>
            <a:endParaRPr/>
          </a:p>
        </p:txBody>
      </p:sp>
      <p:sp>
        <p:nvSpPr>
          <p:cNvPr id="12" name="object 12"/>
          <p:cNvSpPr/>
          <p:nvPr/>
        </p:nvSpPr>
        <p:spPr>
          <a:xfrm>
            <a:off x="7156831" y="2964433"/>
            <a:ext cx="1597025" cy="1765300"/>
          </a:xfrm>
          <a:custGeom>
            <a:avLst/>
            <a:gdLst/>
            <a:ahLst/>
            <a:cxnLst/>
            <a:rect l="l" t="t" r="r" b="b"/>
            <a:pathLst>
              <a:path w="1597025" h="1765300">
                <a:moveTo>
                  <a:pt x="160528" y="1727200"/>
                </a:moveTo>
                <a:lnTo>
                  <a:pt x="55880" y="1727200"/>
                </a:lnTo>
                <a:lnTo>
                  <a:pt x="0" y="1752600"/>
                </a:lnTo>
                <a:lnTo>
                  <a:pt x="7365" y="1765300"/>
                </a:lnTo>
                <a:lnTo>
                  <a:pt x="35179" y="1765300"/>
                </a:lnTo>
                <a:lnTo>
                  <a:pt x="63119" y="1752600"/>
                </a:lnTo>
                <a:lnTo>
                  <a:pt x="79629" y="1739900"/>
                </a:lnTo>
                <a:lnTo>
                  <a:pt x="127000" y="1739900"/>
                </a:lnTo>
                <a:lnTo>
                  <a:pt x="160528" y="1727200"/>
                </a:lnTo>
                <a:close/>
              </a:path>
              <a:path w="1597025" h="1765300">
                <a:moveTo>
                  <a:pt x="259461" y="1714500"/>
                </a:moveTo>
                <a:lnTo>
                  <a:pt x="91313" y="1714500"/>
                </a:lnTo>
                <a:lnTo>
                  <a:pt x="81788" y="1727200"/>
                </a:lnTo>
                <a:lnTo>
                  <a:pt x="238125" y="1727200"/>
                </a:lnTo>
                <a:lnTo>
                  <a:pt x="259461" y="1714500"/>
                </a:lnTo>
                <a:close/>
              </a:path>
              <a:path w="1597025" h="1765300">
                <a:moveTo>
                  <a:pt x="226060" y="1701800"/>
                </a:moveTo>
                <a:lnTo>
                  <a:pt x="192532" y="1714500"/>
                </a:lnTo>
                <a:lnTo>
                  <a:pt x="223647" y="1714500"/>
                </a:lnTo>
                <a:lnTo>
                  <a:pt x="226060" y="1701800"/>
                </a:lnTo>
                <a:close/>
              </a:path>
              <a:path w="1597025" h="1765300">
                <a:moveTo>
                  <a:pt x="276352" y="1689100"/>
                </a:moveTo>
                <a:lnTo>
                  <a:pt x="264668" y="1689100"/>
                </a:lnTo>
                <a:lnTo>
                  <a:pt x="253111" y="1701800"/>
                </a:lnTo>
                <a:lnTo>
                  <a:pt x="231775" y="1701800"/>
                </a:lnTo>
                <a:lnTo>
                  <a:pt x="223647" y="1714500"/>
                </a:lnTo>
                <a:lnTo>
                  <a:pt x="280416" y="1714500"/>
                </a:lnTo>
                <a:lnTo>
                  <a:pt x="282926" y="1710450"/>
                </a:lnTo>
                <a:lnTo>
                  <a:pt x="276352" y="1701800"/>
                </a:lnTo>
                <a:lnTo>
                  <a:pt x="276352" y="1689100"/>
                </a:lnTo>
                <a:close/>
              </a:path>
              <a:path w="1597025" h="1765300">
                <a:moveTo>
                  <a:pt x="304800" y="1701800"/>
                </a:moveTo>
                <a:lnTo>
                  <a:pt x="288290" y="1701800"/>
                </a:lnTo>
                <a:lnTo>
                  <a:pt x="282926" y="1710450"/>
                </a:lnTo>
                <a:lnTo>
                  <a:pt x="286004" y="1714500"/>
                </a:lnTo>
                <a:lnTo>
                  <a:pt x="298450" y="1714500"/>
                </a:lnTo>
                <a:lnTo>
                  <a:pt x="304800" y="1701800"/>
                </a:lnTo>
                <a:close/>
              </a:path>
              <a:path w="1597025" h="1765300">
                <a:moveTo>
                  <a:pt x="289179" y="1689100"/>
                </a:moveTo>
                <a:lnTo>
                  <a:pt x="276352" y="1689100"/>
                </a:lnTo>
                <a:lnTo>
                  <a:pt x="276352" y="1701800"/>
                </a:lnTo>
                <a:lnTo>
                  <a:pt x="282926" y="1710450"/>
                </a:lnTo>
                <a:lnTo>
                  <a:pt x="288290" y="1701800"/>
                </a:lnTo>
                <a:lnTo>
                  <a:pt x="296164" y="1701800"/>
                </a:lnTo>
                <a:lnTo>
                  <a:pt x="289179" y="1689100"/>
                </a:lnTo>
                <a:close/>
              </a:path>
              <a:path w="1597025" h="1765300">
                <a:moveTo>
                  <a:pt x="292227" y="1689100"/>
                </a:moveTo>
                <a:lnTo>
                  <a:pt x="289179" y="1689100"/>
                </a:lnTo>
                <a:lnTo>
                  <a:pt x="296164" y="1701800"/>
                </a:lnTo>
                <a:lnTo>
                  <a:pt x="306070" y="1701800"/>
                </a:lnTo>
                <a:lnTo>
                  <a:pt x="292227" y="1689100"/>
                </a:lnTo>
                <a:close/>
              </a:path>
              <a:path w="1597025" h="1765300">
                <a:moveTo>
                  <a:pt x="312039" y="1676400"/>
                </a:moveTo>
                <a:lnTo>
                  <a:pt x="297688" y="1689100"/>
                </a:lnTo>
                <a:lnTo>
                  <a:pt x="292227" y="1689100"/>
                </a:lnTo>
                <a:lnTo>
                  <a:pt x="306070" y="1701800"/>
                </a:lnTo>
                <a:lnTo>
                  <a:pt x="312039" y="1701800"/>
                </a:lnTo>
                <a:lnTo>
                  <a:pt x="312039" y="1676400"/>
                </a:lnTo>
                <a:close/>
              </a:path>
              <a:path w="1597025" h="1765300">
                <a:moveTo>
                  <a:pt x="362839" y="1689100"/>
                </a:moveTo>
                <a:lnTo>
                  <a:pt x="312039" y="1689100"/>
                </a:lnTo>
                <a:lnTo>
                  <a:pt x="312039" y="1701800"/>
                </a:lnTo>
                <a:lnTo>
                  <a:pt x="347091" y="1701800"/>
                </a:lnTo>
                <a:lnTo>
                  <a:pt x="362839" y="1689100"/>
                </a:lnTo>
                <a:close/>
              </a:path>
              <a:path w="1597025" h="1765300">
                <a:moveTo>
                  <a:pt x="397510" y="1676400"/>
                </a:moveTo>
                <a:lnTo>
                  <a:pt x="342392" y="1676400"/>
                </a:lnTo>
                <a:lnTo>
                  <a:pt x="317627" y="1689100"/>
                </a:lnTo>
                <a:lnTo>
                  <a:pt x="380873" y="1689100"/>
                </a:lnTo>
                <a:lnTo>
                  <a:pt x="397510" y="1676400"/>
                </a:lnTo>
                <a:close/>
              </a:path>
              <a:path w="1597025" h="1765300">
                <a:moveTo>
                  <a:pt x="467995" y="1663700"/>
                </a:moveTo>
                <a:lnTo>
                  <a:pt x="374015" y="1663700"/>
                </a:lnTo>
                <a:lnTo>
                  <a:pt x="365760" y="1676400"/>
                </a:lnTo>
                <a:lnTo>
                  <a:pt x="429006" y="1676400"/>
                </a:lnTo>
                <a:lnTo>
                  <a:pt x="467995" y="1663700"/>
                </a:lnTo>
                <a:close/>
              </a:path>
              <a:path w="1597025" h="1765300">
                <a:moveTo>
                  <a:pt x="580771" y="1651000"/>
                </a:moveTo>
                <a:lnTo>
                  <a:pt x="407289" y="1651000"/>
                </a:lnTo>
                <a:lnTo>
                  <a:pt x="390271" y="1663700"/>
                </a:lnTo>
                <a:lnTo>
                  <a:pt x="506348" y="1663700"/>
                </a:lnTo>
                <a:lnTo>
                  <a:pt x="580771" y="1651000"/>
                </a:lnTo>
                <a:close/>
              </a:path>
              <a:path w="1597025" h="1765300">
                <a:moveTo>
                  <a:pt x="885571" y="1638300"/>
                </a:moveTo>
                <a:lnTo>
                  <a:pt x="484631" y="1638300"/>
                </a:lnTo>
                <a:lnTo>
                  <a:pt x="464947" y="1651000"/>
                </a:lnTo>
                <a:lnTo>
                  <a:pt x="809117" y="1651000"/>
                </a:lnTo>
                <a:lnTo>
                  <a:pt x="885571" y="1638300"/>
                </a:lnTo>
                <a:close/>
              </a:path>
              <a:path w="1597025" h="1765300">
                <a:moveTo>
                  <a:pt x="1154811" y="1625600"/>
                </a:moveTo>
                <a:lnTo>
                  <a:pt x="655066" y="1625600"/>
                </a:lnTo>
                <a:lnTo>
                  <a:pt x="579247" y="1638300"/>
                </a:lnTo>
                <a:lnTo>
                  <a:pt x="1132332" y="1638300"/>
                </a:lnTo>
                <a:lnTo>
                  <a:pt x="1154811" y="1625600"/>
                </a:lnTo>
                <a:close/>
              </a:path>
              <a:path w="1597025" h="1765300">
                <a:moveTo>
                  <a:pt x="1199896" y="1612900"/>
                </a:moveTo>
                <a:lnTo>
                  <a:pt x="1107440" y="1612900"/>
                </a:lnTo>
                <a:lnTo>
                  <a:pt x="1071499" y="1625600"/>
                </a:lnTo>
                <a:lnTo>
                  <a:pt x="1177417" y="1625600"/>
                </a:lnTo>
                <a:lnTo>
                  <a:pt x="1199896" y="1612900"/>
                </a:lnTo>
                <a:close/>
              </a:path>
              <a:path w="1597025" h="1765300">
                <a:moveTo>
                  <a:pt x="1242314" y="1600200"/>
                </a:moveTo>
                <a:lnTo>
                  <a:pt x="1172464" y="1600200"/>
                </a:lnTo>
                <a:lnTo>
                  <a:pt x="1150239" y="1612900"/>
                </a:lnTo>
                <a:lnTo>
                  <a:pt x="1225423" y="1612900"/>
                </a:lnTo>
                <a:lnTo>
                  <a:pt x="1242314" y="1600200"/>
                </a:lnTo>
                <a:close/>
              </a:path>
              <a:path w="1597025" h="1765300">
                <a:moveTo>
                  <a:pt x="1267841" y="1587500"/>
                </a:moveTo>
                <a:lnTo>
                  <a:pt x="1207643" y="1587500"/>
                </a:lnTo>
                <a:lnTo>
                  <a:pt x="1201039" y="1600200"/>
                </a:lnTo>
                <a:lnTo>
                  <a:pt x="1260729" y="1600200"/>
                </a:lnTo>
                <a:lnTo>
                  <a:pt x="1267841" y="1587500"/>
                </a:lnTo>
                <a:close/>
              </a:path>
              <a:path w="1597025" h="1765300">
                <a:moveTo>
                  <a:pt x="1326261" y="1562100"/>
                </a:moveTo>
                <a:lnTo>
                  <a:pt x="1294511" y="1562100"/>
                </a:lnTo>
                <a:lnTo>
                  <a:pt x="1285240" y="1574800"/>
                </a:lnTo>
                <a:lnTo>
                  <a:pt x="1242060" y="1574800"/>
                </a:lnTo>
                <a:lnTo>
                  <a:pt x="1235964" y="1587500"/>
                </a:lnTo>
                <a:lnTo>
                  <a:pt x="1314577" y="1587500"/>
                </a:lnTo>
                <a:lnTo>
                  <a:pt x="1321816" y="1574800"/>
                </a:lnTo>
                <a:lnTo>
                  <a:pt x="1326261" y="1562100"/>
                </a:lnTo>
                <a:close/>
              </a:path>
              <a:path w="1597025" h="1765300">
                <a:moveTo>
                  <a:pt x="1320165" y="1536700"/>
                </a:moveTo>
                <a:lnTo>
                  <a:pt x="1316482" y="1536700"/>
                </a:lnTo>
                <a:lnTo>
                  <a:pt x="1309751" y="1549400"/>
                </a:lnTo>
                <a:lnTo>
                  <a:pt x="1305306" y="1562100"/>
                </a:lnTo>
                <a:lnTo>
                  <a:pt x="1325372" y="1562100"/>
                </a:lnTo>
                <a:lnTo>
                  <a:pt x="1319276" y="1549400"/>
                </a:lnTo>
                <a:lnTo>
                  <a:pt x="1320165" y="1536700"/>
                </a:lnTo>
                <a:close/>
              </a:path>
              <a:path w="1597025" h="1765300">
                <a:moveTo>
                  <a:pt x="1337945" y="1536700"/>
                </a:moveTo>
                <a:lnTo>
                  <a:pt x="1320165" y="1536700"/>
                </a:lnTo>
                <a:lnTo>
                  <a:pt x="1319276" y="1549400"/>
                </a:lnTo>
                <a:lnTo>
                  <a:pt x="1325372" y="1562100"/>
                </a:lnTo>
                <a:lnTo>
                  <a:pt x="1332121" y="1553556"/>
                </a:lnTo>
                <a:lnTo>
                  <a:pt x="1333119" y="1549400"/>
                </a:lnTo>
                <a:lnTo>
                  <a:pt x="1338961" y="1549400"/>
                </a:lnTo>
                <a:lnTo>
                  <a:pt x="1339132" y="1547495"/>
                </a:lnTo>
                <a:lnTo>
                  <a:pt x="1337945" y="1536700"/>
                </a:lnTo>
                <a:close/>
              </a:path>
              <a:path w="1597025" h="1765300">
                <a:moveTo>
                  <a:pt x="1332121" y="1553556"/>
                </a:moveTo>
                <a:lnTo>
                  <a:pt x="1325372" y="1562100"/>
                </a:lnTo>
                <a:lnTo>
                  <a:pt x="1330071" y="1562100"/>
                </a:lnTo>
                <a:lnTo>
                  <a:pt x="1332121" y="1553556"/>
                </a:lnTo>
                <a:close/>
              </a:path>
              <a:path w="1597025" h="1765300">
                <a:moveTo>
                  <a:pt x="1335405" y="1549400"/>
                </a:moveTo>
                <a:lnTo>
                  <a:pt x="1333119" y="1549400"/>
                </a:lnTo>
                <a:lnTo>
                  <a:pt x="1332121" y="1553556"/>
                </a:lnTo>
                <a:lnTo>
                  <a:pt x="1335405" y="1549400"/>
                </a:lnTo>
                <a:close/>
              </a:path>
              <a:path w="1597025" h="1765300">
                <a:moveTo>
                  <a:pt x="1339132" y="1547495"/>
                </a:moveTo>
                <a:lnTo>
                  <a:pt x="1338961" y="1549400"/>
                </a:lnTo>
                <a:lnTo>
                  <a:pt x="1339215" y="1549400"/>
                </a:lnTo>
                <a:lnTo>
                  <a:pt x="1339264" y="1548694"/>
                </a:lnTo>
                <a:lnTo>
                  <a:pt x="1339132" y="1547495"/>
                </a:lnTo>
                <a:close/>
              </a:path>
              <a:path w="1597025" h="1765300">
                <a:moveTo>
                  <a:pt x="1340104" y="1536700"/>
                </a:moveTo>
                <a:lnTo>
                  <a:pt x="1339348" y="1547495"/>
                </a:lnTo>
                <a:lnTo>
                  <a:pt x="1339342" y="1549400"/>
                </a:lnTo>
                <a:lnTo>
                  <a:pt x="1339596" y="1549400"/>
                </a:lnTo>
                <a:lnTo>
                  <a:pt x="1340104" y="1536700"/>
                </a:lnTo>
                <a:close/>
              </a:path>
              <a:path w="1597025" h="1765300">
                <a:moveTo>
                  <a:pt x="1340739" y="1536700"/>
                </a:moveTo>
                <a:lnTo>
                  <a:pt x="1340104" y="1536700"/>
                </a:lnTo>
                <a:lnTo>
                  <a:pt x="1339596" y="1549400"/>
                </a:lnTo>
                <a:lnTo>
                  <a:pt x="1340739" y="1536700"/>
                </a:lnTo>
                <a:close/>
              </a:path>
              <a:path w="1597025" h="1765300">
                <a:moveTo>
                  <a:pt x="1353693" y="1536700"/>
                </a:moveTo>
                <a:lnTo>
                  <a:pt x="1340739" y="1536700"/>
                </a:lnTo>
                <a:lnTo>
                  <a:pt x="1339596" y="1549400"/>
                </a:lnTo>
                <a:lnTo>
                  <a:pt x="1349375" y="1549400"/>
                </a:lnTo>
                <a:lnTo>
                  <a:pt x="1353693" y="1536700"/>
                </a:lnTo>
                <a:close/>
              </a:path>
              <a:path w="1597025" h="1765300">
                <a:moveTo>
                  <a:pt x="1340104" y="1536700"/>
                </a:moveTo>
                <a:lnTo>
                  <a:pt x="1339132" y="1547495"/>
                </a:lnTo>
                <a:lnTo>
                  <a:pt x="1339264" y="1548694"/>
                </a:lnTo>
                <a:lnTo>
                  <a:pt x="1340104" y="1536700"/>
                </a:lnTo>
                <a:close/>
              </a:path>
              <a:path w="1597025" h="1765300">
                <a:moveTo>
                  <a:pt x="1340104" y="1536700"/>
                </a:moveTo>
                <a:lnTo>
                  <a:pt x="1337945" y="1536700"/>
                </a:lnTo>
                <a:lnTo>
                  <a:pt x="1339132" y="1547495"/>
                </a:lnTo>
                <a:lnTo>
                  <a:pt x="1340104" y="1536700"/>
                </a:lnTo>
                <a:close/>
              </a:path>
              <a:path w="1597025" h="1765300">
                <a:moveTo>
                  <a:pt x="1367028" y="1460500"/>
                </a:moveTo>
                <a:lnTo>
                  <a:pt x="1359027" y="1460500"/>
                </a:lnTo>
                <a:lnTo>
                  <a:pt x="1323594" y="1536700"/>
                </a:lnTo>
                <a:lnTo>
                  <a:pt x="1333119" y="1536700"/>
                </a:lnTo>
                <a:lnTo>
                  <a:pt x="1336675" y="1524000"/>
                </a:lnTo>
                <a:lnTo>
                  <a:pt x="1345057" y="1524000"/>
                </a:lnTo>
                <a:lnTo>
                  <a:pt x="1348753" y="1515598"/>
                </a:lnTo>
                <a:lnTo>
                  <a:pt x="1367028" y="1460500"/>
                </a:lnTo>
                <a:close/>
              </a:path>
              <a:path w="1597025" h="1765300">
                <a:moveTo>
                  <a:pt x="1348753" y="1515598"/>
                </a:moveTo>
                <a:lnTo>
                  <a:pt x="1345057" y="1524000"/>
                </a:lnTo>
                <a:lnTo>
                  <a:pt x="1336675" y="1524000"/>
                </a:lnTo>
                <a:lnTo>
                  <a:pt x="1333119" y="1536700"/>
                </a:lnTo>
                <a:lnTo>
                  <a:pt x="1341755" y="1536700"/>
                </a:lnTo>
                <a:lnTo>
                  <a:pt x="1348753" y="1515598"/>
                </a:lnTo>
                <a:close/>
              </a:path>
              <a:path w="1597025" h="1765300">
                <a:moveTo>
                  <a:pt x="1378585" y="1511300"/>
                </a:moveTo>
                <a:lnTo>
                  <a:pt x="1350645" y="1511300"/>
                </a:lnTo>
                <a:lnTo>
                  <a:pt x="1348753" y="1515598"/>
                </a:lnTo>
                <a:lnTo>
                  <a:pt x="1341755" y="1536700"/>
                </a:lnTo>
                <a:lnTo>
                  <a:pt x="1364488" y="1536700"/>
                </a:lnTo>
                <a:lnTo>
                  <a:pt x="1371473" y="1524000"/>
                </a:lnTo>
                <a:lnTo>
                  <a:pt x="1378585" y="1511300"/>
                </a:lnTo>
                <a:close/>
              </a:path>
              <a:path w="1597025" h="1765300">
                <a:moveTo>
                  <a:pt x="1389253" y="1498600"/>
                </a:moveTo>
                <a:lnTo>
                  <a:pt x="1362710" y="1498600"/>
                </a:lnTo>
                <a:lnTo>
                  <a:pt x="1356360" y="1511300"/>
                </a:lnTo>
                <a:lnTo>
                  <a:pt x="1384173" y="1511300"/>
                </a:lnTo>
                <a:lnTo>
                  <a:pt x="1389253" y="1498600"/>
                </a:lnTo>
                <a:close/>
              </a:path>
              <a:path w="1597025" h="1765300">
                <a:moveTo>
                  <a:pt x="1476756" y="1346200"/>
                </a:moveTo>
                <a:lnTo>
                  <a:pt x="1475232" y="1346200"/>
                </a:lnTo>
                <a:lnTo>
                  <a:pt x="1472438" y="1358900"/>
                </a:lnTo>
                <a:lnTo>
                  <a:pt x="1469263" y="1371600"/>
                </a:lnTo>
                <a:lnTo>
                  <a:pt x="1465453" y="1371600"/>
                </a:lnTo>
                <a:lnTo>
                  <a:pt x="1460754" y="1384300"/>
                </a:lnTo>
                <a:lnTo>
                  <a:pt x="1455293" y="1397000"/>
                </a:lnTo>
                <a:lnTo>
                  <a:pt x="1457579" y="1397000"/>
                </a:lnTo>
                <a:lnTo>
                  <a:pt x="1435227" y="1422400"/>
                </a:lnTo>
                <a:lnTo>
                  <a:pt x="1392682" y="1460500"/>
                </a:lnTo>
                <a:lnTo>
                  <a:pt x="1378712" y="1473200"/>
                </a:lnTo>
                <a:lnTo>
                  <a:pt x="1372235" y="1485900"/>
                </a:lnTo>
                <a:lnTo>
                  <a:pt x="1367028" y="1498600"/>
                </a:lnTo>
                <a:lnTo>
                  <a:pt x="1388745" y="1498600"/>
                </a:lnTo>
                <a:lnTo>
                  <a:pt x="1394460" y="1485900"/>
                </a:lnTo>
                <a:lnTo>
                  <a:pt x="1393698" y="1485900"/>
                </a:lnTo>
                <a:lnTo>
                  <a:pt x="1407160" y="1473200"/>
                </a:lnTo>
                <a:lnTo>
                  <a:pt x="1406779" y="1473200"/>
                </a:lnTo>
                <a:lnTo>
                  <a:pt x="1420876" y="1460500"/>
                </a:lnTo>
                <a:lnTo>
                  <a:pt x="1472946" y="1409700"/>
                </a:lnTo>
                <a:lnTo>
                  <a:pt x="1487558" y="1371350"/>
                </a:lnTo>
                <a:lnTo>
                  <a:pt x="1481582" y="1358900"/>
                </a:lnTo>
                <a:lnTo>
                  <a:pt x="1477899" y="1358900"/>
                </a:lnTo>
                <a:lnTo>
                  <a:pt x="1476756" y="1346200"/>
                </a:lnTo>
                <a:close/>
              </a:path>
              <a:path w="1597025" h="1765300">
                <a:moveTo>
                  <a:pt x="1497838" y="1358900"/>
                </a:moveTo>
                <a:lnTo>
                  <a:pt x="1491107" y="1358900"/>
                </a:lnTo>
                <a:lnTo>
                  <a:pt x="1487558" y="1371350"/>
                </a:lnTo>
                <a:lnTo>
                  <a:pt x="1487678" y="1371600"/>
                </a:lnTo>
                <a:lnTo>
                  <a:pt x="1493520" y="1371600"/>
                </a:lnTo>
                <a:lnTo>
                  <a:pt x="1497838" y="1358900"/>
                </a:lnTo>
                <a:close/>
              </a:path>
              <a:path w="1597025" h="1765300">
                <a:moveTo>
                  <a:pt x="1491107" y="1358900"/>
                </a:moveTo>
                <a:lnTo>
                  <a:pt x="1481582" y="1358900"/>
                </a:lnTo>
                <a:lnTo>
                  <a:pt x="1487558" y="1371350"/>
                </a:lnTo>
                <a:lnTo>
                  <a:pt x="1491107" y="1358900"/>
                </a:lnTo>
                <a:close/>
              </a:path>
              <a:path w="1597025" h="1765300">
                <a:moveTo>
                  <a:pt x="1495298" y="1346200"/>
                </a:moveTo>
                <a:lnTo>
                  <a:pt x="1476756" y="1346200"/>
                </a:lnTo>
                <a:lnTo>
                  <a:pt x="1477899" y="1358900"/>
                </a:lnTo>
                <a:lnTo>
                  <a:pt x="1493774" y="1358900"/>
                </a:lnTo>
                <a:lnTo>
                  <a:pt x="1495535" y="1347893"/>
                </a:lnTo>
                <a:lnTo>
                  <a:pt x="1495298" y="1346200"/>
                </a:lnTo>
                <a:close/>
              </a:path>
              <a:path w="1597025" h="1765300">
                <a:moveTo>
                  <a:pt x="1495535" y="1347893"/>
                </a:moveTo>
                <a:lnTo>
                  <a:pt x="1493774" y="1358900"/>
                </a:lnTo>
                <a:lnTo>
                  <a:pt x="1496568" y="1358900"/>
                </a:lnTo>
                <a:lnTo>
                  <a:pt x="1496528" y="1354992"/>
                </a:lnTo>
                <a:lnTo>
                  <a:pt x="1495535" y="1347893"/>
                </a:lnTo>
                <a:close/>
              </a:path>
              <a:path w="1597025" h="1765300">
                <a:moveTo>
                  <a:pt x="1496528" y="1354992"/>
                </a:moveTo>
                <a:lnTo>
                  <a:pt x="1496568" y="1358900"/>
                </a:lnTo>
                <a:lnTo>
                  <a:pt x="1496657" y="1355911"/>
                </a:lnTo>
                <a:lnTo>
                  <a:pt x="1496528" y="1354992"/>
                </a:lnTo>
                <a:close/>
              </a:path>
              <a:path w="1597025" h="1765300">
                <a:moveTo>
                  <a:pt x="1496657" y="1355911"/>
                </a:moveTo>
                <a:lnTo>
                  <a:pt x="1496568" y="1358900"/>
                </a:lnTo>
                <a:lnTo>
                  <a:pt x="1497076" y="1358900"/>
                </a:lnTo>
                <a:lnTo>
                  <a:pt x="1496657" y="1355911"/>
                </a:lnTo>
                <a:close/>
              </a:path>
              <a:path w="1597025" h="1765300">
                <a:moveTo>
                  <a:pt x="1496758" y="1352550"/>
                </a:moveTo>
                <a:lnTo>
                  <a:pt x="1496657" y="1355911"/>
                </a:lnTo>
                <a:lnTo>
                  <a:pt x="1497076" y="1358900"/>
                </a:lnTo>
                <a:lnTo>
                  <a:pt x="1496758" y="1352550"/>
                </a:lnTo>
                <a:close/>
              </a:path>
              <a:path w="1597025" h="1765300">
                <a:moveTo>
                  <a:pt x="1515491" y="1346200"/>
                </a:moveTo>
                <a:lnTo>
                  <a:pt x="1496949" y="1346200"/>
                </a:lnTo>
                <a:lnTo>
                  <a:pt x="1496880" y="1354992"/>
                </a:lnTo>
                <a:lnTo>
                  <a:pt x="1497076" y="1358900"/>
                </a:lnTo>
                <a:lnTo>
                  <a:pt x="1510411" y="1358900"/>
                </a:lnTo>
                <a:lnTo>
                  <a:pt x="1515491" y="1346200"/>
                </a:lnTo>
                <a:close/>
              </a:path>
              <a:path w="1597025" h="1765300">
                <a:moveTo>
                  <a:pt x="1496441" y="1346200"/>
                </a:moveTo>
                <a:lnTo>
                  <a:pt x="1496528" y="1354992"/>
                </a:lnTo>
                <a:lnTo>
                  <a:pt x="1496657" y="1355911"/>
                </a:lnTo>
                <a:lnTo>
                  <a:pt x="1496758" y="1352550"/>
                </a:lnTo>
                <a:lnTo>
                  <a:pt x="1496441" y="1346200"/>
                </a:lnTo>
                <a:close/>
              </a:path>
              <a:path w="1597025" h="1765300">
                <a:moveTo>
                  <a:pt x="1496441" y="1346200"/>
                </a:moveTo>
                <a:lnTo>
                  <a:pt x="1495806" y="1346200"/>
                </a:lnTo>
                <a:lnTo>
                  <a:pt x="1495535" y="1347893"/>
                </a:lnTo>
                <a:lnTo>
                  <a:pt x="1496528" y="1354992"/>
                </a:lnTo>
                <a:lnTo>
                  <a:pt x="1496441" y="1346200"/>
                </a:lnTo>
                <a:close/>
              </a:path>
              <a:path w="1597025" h="1765300">
                <a:moveTo>
                  <a:pt x="1496949" y="1346200"/>
                </a:moveTo>
                <a:lnTo>
                  <a:pt x="1496441" y="1346200"/>
                </a:lnTo>
                <a:lnTo>
                  <a:pt x="1496758" y="1352550"/>
                </a:lnTo>
                <a:lnTo>
                  <a:pt x="1496949" y="1346200"/>
                </a:lnTo>
                <a:close/>
              </a:path>
              <a:path w="1597025" h="1765300">
                <a:moveTo>
                  <a:pt x="1495806" y="1346200"/>
                </a:moveTo>
                <a:lnTo>
                  <a:pt x="1495298" y="1346200"/>
                </a:lnTo>
                <a:lnTo>
                  <a:pt x="1495535" y="1347893"/>
                </a:lnTo>
                <a:lnTo>
                  <a:pt x="1495806" y="1346200"/>
                </a:lnTo>
                <a:close/>
              </a:path>
              <a:path w="1597025" h="1765300">
                <a:moveTo>
                  <a:pt x="1478806" y="1344385"/>
                </a:moveTo>
                <a:lnTo>
                  <a:pt x="1478534" y="1346200"/>
                </a:lnTo>
                <a:lnTo>
                  <a:pt x="1478661" y="1346200"/>
                </a:lnTo>
                <a:lnTo>
                  <a:pt x="1478806" y="1344385"/>
                </a:lnTo>
                <a:close/>
              </a:path>
              <a:path w="1597025" h="1765300">
                <a:moveTo>
                  <a:pt x="1480426" y="1333585"/>
                </a:moveTo>
                <a:lnTo>
                  <a:pt x="1478806" y="1344385"/>
                </a:lnTo>
                <a:lnTo>
                  <a:pt x="1478661" y="1346200"/>
                </a:lnTo>
                <a:lnTo>
                  <a:pt x="1496187" y="1346200"/>
                </a:lnTo>
                <a:lnTo>
                  <a:pt x="1496408" y="1345602"/>
                </a:lnTo>
                <a:lnTo>
                  <a:pt x="1480426" y="1333585"/>
                </a:lnTo>
                <a:close/>
              </a:path>
              <a:path w="1597025" h="1765300">
                <a:moveTo>
                  <a:pt x="1496408" y="1345602"/>
                </a:moveTo>
                <a:lnTo>
                  <a:pt x="1496187" y="1346200"/>
                </a:lnTo>
                <a:lnTo>
                  <a:pt x="1497203" y="1346200"/>
                </a:lnTo>
                <a:lnTo>
                  <a:pt x="1496408" y="1345602"/>
                </a:lnTo>
                <a:close/>
              </a:path>
              <a:path w="1597025" h="1765300">
                <a:moveTo>
                  <a:pt x="1499976" y="1335958"/>
                </a:moveTo>
                <a:lnTo>
                  <a:pt x="1496408" y="1345602"/>
                </a:lnTo>
                <a:lnTo>
                  <a:pt x="1497203" y="1346200"/>
                </a:lnTo>
                <a:lnTo>
                  <a:pt x="1499362" y="1346200"/>
                </a:lnTo>
                <a:lnTo>
                  <a:pt x="1499976" y="1335958"/>
                </a:lnTo>
                <a:close/>
              </a:path>
              <a:path w="1597025" h="1765300">
                <a:moveTo>
                  <a:pt x="1528191" y="1333500"/>
                </a:moveTo>
                <a:lnTo>
                  <a:pt x="1500886" y="1333500"/>
                </a:lnTo>
                <a:lnTo>
                  <a:pt x="1499976" y="1335958"/>
                </a:lnTo>
                <a:lnTo>
                  <a:pt x="1499362" y="1346200"/>
                </a:lnTo>
                <a:lnTo>
                  <a:pt x="1521333" y="1346200"/>
                </a:lnTo>
                <a:lnTo>
                  <a:pt x="1528191" y="1333500"/>
                </a:lnTo>
                <a:close/>
              </a:path>
              <a:path w="1597025" h="1765300">
                <a:moveTo>
                  <a:pt x="1500124" y="1308100"/>
                </a:moveTo>
                <a:lnTo>
                  <a:pt x="1481455" y="1333500"/>
                </a:lnTo>
                <a:lnTo>
                  <a:pt x="1480439" y="1333500"/>
                </a:lnTo>
                <a:lnTo>
                  <a:pt x="1496408" y="1345602"/>
                </a:lnTo>
                <a:lnTo>
                  <a:pt x="1499976" y="1335958"/>
                </a:lnTo>
                <a:lnTo>
                  <a:pt x="1500118" y="1333585"/>
                </a:lnTo>
                <a:lnTo>
                  <a:pt x="1500124" y="1308100"/>
                </a:lnTo>
                <a:close/>
              </a:path>
              <a:path w="1597025" h="1765300">
                <a:moveTo>
                  <a:pt x="1480312" y="1333500"/>
                </a:moveTo>
                <a:lnTo>
                  <a:pt x="1479677" y="1333500"/>
                </a:lnTo>
                <a:lnTo>
                  <a:pt x="1478806" y="1344385"/>
                </a:lnTo>
                <a:lnTo>
                  <a:pt x="1480426" y="1333585"/>
                </a:lnTo>
                <a:close/>
              </a:path>
              <a:path w="1597025" h="1765300">
                <a:moveTo>
                  <a:pt x="1536446" y="1308100"/>
                </a:moveTo>
                <a:lnTo>
                  <a:pt x="1517269" y="1308100"/>
                </a:lnTo>
                <a:lnTo>
                  <a:pt x="1514856" y="1320800"/>
                </a:lnTo>
                <a:lnTo>
                  <a:pt x="1512570" y="1320800"/>
                </a:lnTo>
                <a:lnTo>
                  <a:pt x="1506093" y="1333500"/>
                </a:lnTo>
                <a:lnTo>
                  <a:pt x="1531366" y="1333500"/>
                </a:lnTo>
                <a:lnTo>
                  <a:pt x="1533779" y="1320800"/>
                </a:lnTo>
                <a:lnTo>
                  <a:pt x="1536446" y="1308100"/>
                </a:lnTo>
                <a:close/>
              </a:path>
              <a:path w="1597025" h="1765300">
                <a:moveTo>
                  <a:pt x="1540891" y="1295400"/>
                </a:moveTo>
                <a:lnTo>
                  <a:pt x="1519174" y="1295400"/>
                </a:lnTo>
                <a:lnTo>
                  <a:pt x="1517142" y="1308100"/>
                </a:lnTo>
                <a:lnTo>
                  <a:pt x="1538224" y="1308100"/>
                </a:lnTo>
                <a:lnTo>
                  <a:pt x="1540891" y="1295400"/>
                </a:lnTo>
                <a:close/>
              </a:path>
              <a:path w="1597025" h="1765300">
                <a:moveTo>
                  <a:pt x="1544320" y="1257300"/>
                </a:moveTo>
                <a:lnTo>
                  <a:pt x="1535303" y="1257300"/>
                </a:lnTo>
                <a:lnTo>
                  <a:pt x="1532636" y="1270000"/>
                </a:lnTo>
                <a:lnTo>
                  <a:pt x="1526286" y="1282700"/>
                </a:lnTo>
                <a:lnTo>
                  <a:pt x="1522095" y="1295400"/>
                </a:lnTo>
                <a:lnTo>
                  <a:pt x="1544320" y="1295400"/>
                </a:lnTo>
                <a:lnTo>
                  <a:pt x="1550670" y="1270000"/>
                </a:lnTo>
                <a:lnTo>
                  <a:pt x="1546606" y="1270000"/>
                </a:lnTo>
                <a:lnTo>
                  <a:pt x="1544320" y="1257300"/>
                </a:lnTo>
                <a:close/>
              </a:path>
              <a:path w="1597025" h="1765300">
                <a:moveTo>
                  <a:pt x="1557020" y="1257300"/>
                </a:moveTo>
                <a:lnTo>
                  <a:pt x="1544320" y="1257300"/>
                </a:lnTo>
                <a:lnTo>
                  <a:pt x="1546606" y="1270000"/>
                </a:lnTo>
                <a:lnTo>
                  <a:pt x="1556311" y="1262357"/>
                </a:lnTo>
                <a:lnTo>
                  <a:pt x="1557020" y="1257300"/>
                </a:lnTo>
                <a:close/>
              </a:path>
              <a:path w="1597025" h="1765300">
                <a:moveTo>
                  <a:pt x="1556311" y="1262357"/>
                </a:moveTo>
                <a:lnTo>
                  <a:pt x="1546606" y="1270000"/>
                </a:lnTo>
                <a:lnTo>
                  <a:pt x="1555242" y="1270000"/>
                </a:lnTo>
                <a:lnTo>
                  <a:pt x="1556311" y="1262357"/>
                </a:lnTo>
                <a:close/>
              </a:path>
              <a:path w="1597025" h="1765300">
                <a:moveTo>
                  <a:pt x="1562735" y="1257300"/>
                </a:moveTo>
                <a:lnTo>
                  <a:pt x="1557020" y="1257300"/>
                </a:lnTo>
                <a:lnTo>
                  <a:pt x="1556311" y="1262357"/>
                </a:lnTo>
                <a:lnTo>
                  <a:pt x="1562735" y="1257300"/>
                </a:lnTo>
                <a:close/>
              </a:path>
              <a:path w="1597025" h="1765300">
                <a:moveTo>
                  <a:pt x="1564767" y="1244600"/>
                </a:moveTo>
                <a:lnTo>
                  <a:pt x="1541145" y="1244600"/>
                </a:lnTo>
                <a:lnTo>
                  <a:pt x="1539494" y="1257300"/>
                </a:lnTo>
                <a:lnTo>
                  <a:pt x="1564386" y="1257300"/>
                </a:lnTo>
                <a:lnTo>
                  <a:pt x="1564767" y="1244600"/>
                </a:lnTo>
                <a:close/>
              </a:path>
              <a:path w="1597025" h="1765300">
                <a:moveTo>
                  <a:pt x="1546700" y="1243248"/>
                </a:moveTo>
                <a:lnTo>
                  <a:pt x="1545971" y="1244600"/>
                </a:lnTo>
                <a:lnTo>
                  <a:pt x="1546606" y="1244600"/>
                </a:lnTo>
                <a:lnTo>
                  <a:pt x="1546700" y="1243248"/>
                </a:lnTo>
                <a:close/>
              </a:path>
              <a:path w="1597025" h="1765300">
                <a:moveTo>
                  <a:pt x="1552829" y="1231900"/>
                </a:moveTo>
                <a:lnTo>
                  <a:pt x="1546700" y="1243248"/>
                </a:lnTo>
                <a:lnTo>
                  <a:pt x="1546606" y="1244600"/>
                </a:lnTo>
                <a:lnTo>
                  <a:pt x="1563116" y="1244600"/>
                </a:lnTo>
                <a:lnTo>
                  <a:pt x="1552829" y="1231900"/>
                </a:lnTo>
                <a:close/>
              </a:path>
              <a:path w="1597025" h="1765300">
                <a:moveTo>
                  <a:pt x="1567815" y="1231900"/>
                </a:moveTo>
                <a:lnTo>
                  <a:pt x="1552829" y="1231900"/>
                </a:lnTo>
                <a:lnTo>
                  <a:pt x="1563116" y="1244600"/>
                </a:lnTo>
                <a:lnTo>
                  <a:pt x="1566672" y="1244600"/>
                </a:lnTo>
                <a:lnTo>
                  <a:pt x="1567815" y="1231900"/>
                </a:lnTo>
                <a:close/>
              </a:path>
              <a:path w="1597025" h="1765300">
                <a:moveTo>
                  <a:pt x="1552829" y="1231900"/>
                </a:moveTo>
                <a:lnTo>
                  <a:pt x="1547495" y="1231900"/>
                </a:lnTo>
                <a:lnTo>
                  <a:pt x="1546700" y="1243248"/>
                </a:lnTo>
                <a:lnTo>
                  <a:pt x="1552829" y="1231900"/>
                </a:lnTo>
                <a:close/>
              </a:path>
              <a:path w="1597025" h="1765300">
                <a:moveTo>
                  <a:pt x="1546733" y="723900"/>
                </a:moveTo>
                <a:lnTo>
                  <a:pt x="1525778" y="723900"/>
                </a:lnTo>
                <a:lnTo>
                  <a:pt x="1528064" y="736600"/>
                </a:lnTo>
                <a:lnTo>
                  <a:pt x="1530350" y="736600"/>
                </a:lnTo>
                <a:lnTo>
                  <a:pt x="1533017" y="749300"/>
                </a:lnTo>
                <a:lnTo>
                  <a:pt x="1536827" y="762000"/>
                </a:lnTo>
                <a:lnTo>
                  <a:pt x="1536700" y="762000"/>
                </a:lnTo>
                <a:lnTo>
                  <a:pt x="1539367" y="787400"/>
                </a:lnTo>
                <a:lnTo>
                  <a:pt x="1541526" y="800100"/>
                </a:lnTo>
                <a:lnTo>
                  <a:pt x="1544066" y="812800"/>
                </a:lnTo>
                <a:lnTo>
                  <a:pt x="1550289" y="838200"/>
                </a:lnTo>
                <a:lnTo>
                  <a:pt x="1552956" y="838200"/>
                </a:lnTo>
                <a:lnTo>
                  <a:pt x="1555242" y="850900"/>
                </a:lnTo>
                <a:lnTo>
                  <a:pt x="1561592" y="876300"/>
                </a:lnTo>
                <a:lnTo>
                  <a:pt x="1566545" y="901700"/>
                </a:lnTo>
                <a:lnTo>
                  <a:pt x="1570355" y="939800"/>
                </a:lnTo>
                <a:lnTo>
                  <a:pt x="1573276" y="965200"/>
                </a:lnTo>
                <a:lnTo>
                  <a:pt x="1575181" y="990600"/>
                </a:lnTo>
                <a:lnTo>
                  <a:pt x="1577086" y="1054100"/>
                </a:lnTo>
                <a:lnTo>
                  <a:pt x="1576959" y="1054100"/>
                </a:lnTo>
                <a:lnTo>
                  <a:pt x="1577213" y="1079500"/>
                </a:lnTo>
                <a:lnTo>
                  <a:pt x="1576959" y="1092200"/>
                </a:lnTo>
                <a:lnTo>
                  <a:pt x="1576070" y="1104900"/>
                </a:lnTo>
                <a:lnTo>
                  <a:pt x="1573149" y="1130300"/>
                </a:lnTo>
                <a:lnTo>
                  <a:pt x="1569466" y="1143000"/>
                </a:lnTo>
                <a:lnTo>
                  <a:pt x="1566164" y="1168400"/>
                </a:lnTo>
                <a:lnTo>
                  <a:pt x="1566418" y="1168400"/>
                </a:lnTo>
                <a:lnTo>
                  <a:pt x="1562608" y="1181100"/>
                </a:lnTo>
                <a:lnTo>
                  <a:pt x="1559433" y="1193800"/>
                </a:lnTo>
                <a:lnTo>
                  <a:pt x="1556512" y="1206500"/>
                </a:lnTo>
                <a:lnTo>
                  <a:pt x="1554099" y="1219200"/>
                </a:lnTo>
                <a:lnTo>
                  <a:pt x="1551940" y="1219200"/>
                </a:lnTo>
                <a:lnTo>
                  <a:pt x="1550162" y="1231900"/>
                </a:lnTo>
                <a:lnTo>
                  <a:pt x="1570990" y="1231900"/>
                </a:lnTo>
                <a:lnTo>
                  <a:pt x="1573149" y="1219200"/>
                </a:lnTo>
                <a:lnTo>
                  <a:pt x="1575562" y="1206500"/>
                </a:lnTo>
                <a:lnTo>
                  <a:pt x="1578483" y="1193800"/>
                </a:lnTo>
                <a:lnTo>
                  <a:pt x="1581658" y="1181100"/>
                </a:lnTo>
                <a:lnTo>
                  <a:pt x="1583690" y="1181100"/>
                </a:lnTo>
                <a:lnTo>
                  <a:pt x="1585722" y="1168400"/>
                </a:lnTo>
                <a:lnTo>
                  <a:pt x="1589151" y="1155700"/>
                </a:lnTo>
                <a:lnTo>
                  <a:pt x="1592707" y="1130300"/>
                </a:lnTo>
                <a:lnTo>
                  <a:pt x="1595755" y="1104900"/>
                </a:lnTo>
                <a:lnTo>
                  <a:pt x="1596771" y="1092200"/>
                </a:lnTo>
                <a:lnTo>
                  <a:pt x="1597025" y="1079500"/>
                </a:lnTo>
                <a:lnTo>
                  <a:pt x="1596771" y="1054100"/>
                </a:lnTo>
                <a:lnTo>
                  <a:pt x="1596136" y="1028700"/>
                </a:lnTo>
                <a:lnTo>
                  <a:pt x="1594866" y="990600"/>
                </a:lnTo>
                <a:lnTo>
                  <a:pt x="1592961" y="965200"/>
                </a:lnTo>
                <a:lnTo>
                  <a:pt x="1590040" y="939800"/>
                </a:lnTo>
                <a:lnTo>
                  <a:pt x="1586103" y="901700"/>
                </a:lnTo>
                <a:lnTo>
                  <a:pt x="1580896" y="876300"/>
                </a:lnTo>
                <a:lnTo>
                  <a:pt x="1574419" y="850900"/>
                </a:lnTo>
                <a:lnTo>
                  <a:pt x="1571879" y="838200"/>
                </a:lnTo>
                <a:lnTo>
                  <a:pt x="1568958" y="825500"/>
                </a:lnTo>
                <a:lnTo>
                  <a:pt x="1562989" y="812800"/>
                </a:lnTo>
                <a:lnTo>
                  <a:pt x="1563497" y="812800"/>
                </a:lnTo>
                <a:lnTo>
                  <a:pt x="1561084" y="800100"/>
                </a:lnTo>
                <a:lnTo>
                  <a:pt x="1558925" y="774700"/>
                </a:lnTo>
                <a:lnTo>
                  <a:pt x="1556131" y="762000"/>
                </a:lnTo>
                <a:lnTo>
                  <a:pt x="1552067" y="749300"/>
                </a:lnTo>
                <a:lnTo>
                  <a:pt x="1549273" y="736600"/>
                </a:lnTo>
                <a:lnTo>
                  <a:pt x="1546733" y="723900"/>
                </a:lnTo>
                <a:close/>
              </a:path>
              <a:path w="1597025" h="1765300">
                <a:moveTo>
                  <a:pt x="1583690" y="1181100"/>
                </a:moveTo>
                <a:lnTo>
                  <a:pt x="1581658" y="1181100"/>
                </a:lnTo>
                <a:lnTo>
                  <a:pt x="1581658" y="1193800"/>
                </a:lnTo>
                <a:lnTo>
                  <a:pt x="1583690" y="1181100"/>
                </a:lnTo>
                <a:close/>
              </a:path>
              <a:path w="1597025" h="1765300">
                <a:moveTo>
                  <a:pt x="1541907" y="711200"/>
                </a:moveTo>
                <a:lnTo>
                  <a:pt x="1516761" y="711200"/>
                </a:lnTo>
                <a:lnTo>
                  <a:pt x="1520952" y="723900"/>
                </a:lnTo>
                <a:lnTo>
                  <a:pt x="1544320" y="723900"/>
                </a:lnTo>
                <a:lnTo>
                  <a:pt x="1541907" y="711200"/>
                </a:lnTo>
                <a:close/>
              </a:path>
              <a:path w="1597025" h="1765300">
                <a:moveTo>
                  <a:pt x="1531874" y="698500"/>
                </a:moveTo>
                <a:lnTo>
                  <a:pt x="1503807" y="698500"/>
                </a:lnTo>
                <a:lnTo>
                  <a:pt x="1507363" y="711200"/>
                </a:lnTo>
                <a:lnTo>
                  <a:pt x="1537081" y="711200"/>
                </a:lnTo>
                <a:lnTo>
                  <a:pt x="1531874" y="698500"/>
                </a:lnTo>
                <a:close/>
              </a:path>
              <a:path w="1597025" h="1765300">
                <a:moveTo>
                  <a:pt x="1467104" y="622300"/>
                </a:moveTo>
                <a:lnTo>
                  <a:pt x="1445133" y="622300"/>
                </a:lnTo>
                <a:lnTo>
                  <a:pt x="1450594" y="635000"/>
                </a:lnTo>
                <a:lnTo>
                  <a:pt x="1456436" y="647700"/>
                </a:lnTo>
                <a:lnTo>
                  <a:pt x="1472946" y="660400"/>
                </a:lnTo>
                <a:lnTo>
                  <a:pt x="1490345" y="685800"/>
                </a:lnTo>
                <a:lnTo>
                  <a:pt x="1495298" y="698500"/>
                </a:lnTo>
                <a:lnTo>
                  <a:pt x="1526413" y="698500"/>
                </a:lnTo>
                <a:lnTo>
                  <a:pt x="1520444" y="685800"/>
                </a:lnTo>
                <a:lnTo>
                  <a:pt x="1510157" y="685800"/>
                </a:lnTo>
                <a:lnTo>
                  <a:pt x="1505458" y="673100"/>
                </a:lnTo>
                <a:lnTo>
                  <a:pt x="1505839" y="673100"/>
                </a:lnTo>
                <a:lnTo>
                  <a:pt x="1488694" y="647700"/>
                </a:lnTo>
                <a:lnTo>
                  <a:pt x="1488821" y="647700"/>
                </a:lnTo>
                <a:lnTo>
                  <a:pt x="1472565" y="635000"/>
                </a:lnTo>
                <a:lnTo>
                  <a:pt x="1472819" y="635000"/>
                </a:lnTo>
                <a:lnTo>
                  <a:pt x="1467104" y="622300"/>
                </a:lnTo>
                <a:close/>
              </a:path>
              <a:path w="1597025" h="1765300">
                <a:moveTo>
                  <a:pt x="1461897" y="609600"/>
                </a:moveTo>
                <a:lnTo>
                  <a:pt x="1434211" y="609600"/>
                </a:lnTo>
                <a:lnTo>
                  <a:pt x="1440180" y="622300"/>
                </a:lnTo>
                <a:lnTo>
                  <a:pt x="1467358" y="622300"/>
                </a:lnTo>
                <a:lnTo>
                  <a:pt x="1461897" y="609600"/>
                </a:lnTo>
                <a:close/>
              </a:path>
              <a:path w="1597025" h="1765300">
                <a:moveTo>
                  <a:pt x="1443863" y="584200"/>
                </a:moveTo>
                <a:lnTo>
                  <a:pt x="1412240" y="584200"/>
                </a:lnTo>
                <a:lnTo>
                  <a:pt x="1418209" y="596900"/>
                </a:lnTo>
                <a:lnTo>
                  <a:pt x="1424432" y="596900"/>
                </a:lnTo>
                <a:lnTo>
                  <a:pt x="1430147" y="609600"/>
                </a:lnTo>
                <a:lnTo>
                  <a:pt x="1456309" y="609600"/>
                </a:lnTo>
                <a:lnTo>
                  <a:pt x="1449959" y="596900"/>
                </a:lnTo>
                <a:lnTo>
                  <a:pt x="1443863" y="584200"/>
                </a:lnTo>
                <a:close/>
              </a:path>
              <a:path w="1597025" h="1765300">
                <a:moveTo>
                  <a:pt x="1427099" y="571500"/>
                </a:moveTo>
                <a:lnTo>
                  <a:pt x="1403985" y="571500"/>
                </a:lnTo>
                <a:lnTo>
                  <a:pt x="1407795" y="584200"/>
                </a:lnTo>
                <a:lnTo>
                  <a:pt x="1432433" y="584200"/>
                </a:lnTo>
                <a:lnTo>
                  <a:pt x="1427099" y="571500"/>
                </a:lnTo>
                <a:close/>
              </a:path>
              <a:path w="1597025" h="1765300">
                <a:moveTo>
                  <a:pt x="1420241" y="558800"/>
                </a:moveTo>
                <a:lnTo>
                  <a:pt x="1392428" y="558800"/>
                </a:lnTo>
                <a:lnTo>
                  <a:pt x="1397635" y="571500"/>
                </a:lnTo>
                <a:lnTo>
                  <a:pt x="1423797" y="571500"/>
                </a:lnTo>
                <a:lnTo>
                  <a:pt x="1420241" y="558800"/>
                </a:lnTo>
                <a:close/>
              </a:path>
              <a:path w="1597025" h="1765300">
                <a:moveTo>
                  <a:pt x="1404239" y="533400"/>
                </a:moveTo>
                <a:lnTo>
                  <a:pt x="1376553" y="533400"/>
                </a:lnTo>
                <a:lnTo>
                  <a:pt x="1383157" y="546100"/>
                </a:lnTo>
                <a:lnTo>
                  <a:pt x="1387602" y="546100"/>
                </a:lnTo>
                <a:lnTo>
                  <a:pt x="1392555" y="558800"/>
                </a:lnTo>
                <a:lnTo>
                  <a:pt x="1414526" y="558800"/>
                </a:lnTo>
                <a:lnTo>
                  <a:pt x="1409319" y="546100"/>
                </a:lnTo>
                <a:lnTo>
                  <a:pt x="1404239" y="533400"/>
                </a:lnTo>
                <a:close/>
              </a:path>
              <a:path w="1597025" h="1765300">
                <a:moveTo>
                  <a:pt x="1391031" y="520700"/>
                </a:moveTo>
                <a:lnTo>
                  <a:pt x="1364107" y="520700"/>
                </a:lnTo>
                <a:lnTo>
                  <a:pt x="1369314" y="533400"/>
                </a:lnTo>
                <a:lnTo>
                  <a:pt x="1398397" y="533400"/>
                </a:lnTo>
                <a:lnTo>
                  <a:pt x="1391031" y="520700"/>
                </a:lnTo>
                <a:close/>
              </a:path>
              <a:path w="1597025" h="1765300">
                <a:moveTo>
                  <a:pt x="1281938" y="444500"/>
                </a:moveTo>
                <a:lnTo>
                  <a:pt x="1262126" y="444500"/>
                </a:lnTo>
                <a:lnTo>
                  <a:pt x="1267714" y="457200"/>
                </a:lnTo>
                <a:lnTo>
                  <a:pt x="1325499" y="508000"/>
                </a:lnTo>
                <a:lnTo>
                  <a:pt x="1336675" y="520700"/>
                </a:lnTo>
                <a:lnTo>
                  <a:pt x="1386586" y="520700"/>
                </a:lnTo>
                <a:lnTo>
                  <a:pt x="1381633" y="508000"/>
                </a:lnTo>
                <a:lnTo>
                  <a:pt x="1369187" y="508000"/>
                </a:lnTo>
                <a:lnTo>
                  <a:pt x="1360043" y="495300"/>
                </a:lnTo>
                <a:lnTo>
                  <a:pt x="1337691" y="495300"/>
                </a:lnTo>
                <a:lnTo>
                  <a:pt x="1281938" y="444500"/>
                </a:lnTo>
                <a:close/>
              </a:path>
              <a:path w="1597025" h="1765300">
                <a:moveTo>
                  <a:pt x="1276731" y="431800"/>
                </a:moveTo>
                <a:lnTo>
                  <a:pt x="1251585" y="431800"/>
                </a:lnTo>
                <a:lnTo>
                  <a:pt x="1257046" y="444500"/>
                </a:lnTo>
                <a:lnTo>
                  <a:pt x="1282065" y="444500"/>
                </a:lnTo>
                <a:lnTo>
                  <a:pt x="1276731" y="431800"/>
                </a:lnTo>
                <a:close/>
              </a:path>
              <a:path w="1597025" h="1765300">
                <a:moveTo>
                  <a:pt x="1265428" y="419100"/>
                </a:moveTo>
                <a:lnTo>
                  <a:pt x="1230249" y="419100"/>
                </a:lnTo>
                <a:lnTo>
                  <a:pt x="1247267" y="431800"/>
                </a:lnTo>
                <a:lnTo>
                  <a:pt x="1271524" y="431800"/>
                </a:lnTo>
                <a:lnTo>
                  <a:pt x="1265428" y="419100"/>
                </a:lnTo>
                <a:close/>
              </a:path>
              <a:path w="1597025" h="1765300">
                <a:moveTo>
                  <a:pt x="1240917" y="406400"/>
                </a:moveTo>
                <a:lnTo>
                  <a:pt x="1212723" y="406400"/>
                </a:lnTo>
                <a:lnTo>
                  <a:pt x="1221613" y="419100"/>
                </a:lnTo>
                <a:lnTo>
                  <a:pt x="1258316" y="419100"/>
                </a:lnTo>
                <a:lnTo>
                  <a:pt x="1240917" y="406400"/>
                </a:lnTo>
                <a:close/>
              </a:path>
              <a:path w="1597025" h="1765300">
                <a:moveTo>
                  <a:pt x="1225042" y="393700"/>
                </a:moveTo>
                <a:lnTo>
                  <a:pt x="1200785" y="393700"/>
                </a:lnTo>
                <a:lnTo>
                  <a:pt x="1206246" y="406400"/>
                </a:lnTo>
                <a:lnTo>
                  <a:pt x="1233170" y="406400"/>
                </a:lnTo>
                <a:lnTo>
                  <a:pt x="1225042" y="393700"/>
                </a:lnTo>
                <a:close/>
              </a:path>
              <a:path w="1597025" h="1765300">
                <a:moveTo>
                  <a:pt x="1232662" y="393700"/>
                </a:moveTo>
                <a:lnTo>
                  <a:pt x="1233170" y="406400"/>
                </a:lnTo>
                <a:lnTo>
                  <a:pt x="1241044" y="406400"/>
                </a:lnTo>
                <a:lnTo>
                  <a:pt x="1232662" y="393700"/>
                </a:lnTo>
                <a:close/>
              </a:path>
              <a:path w="1597025" h="1765300">
                <a:moveTo>
                  <a:pt x="1216025" y="381000"/>
                </a:moveTo>
                <a:lnTo>
                  <a:pt x="1187704" y="381000"/>
                </a:lnTo>
                <a:lnTo>
                  <a:pt x="1192911" y="393700"/>
                </a:lnTo>
                <a:lnTo>
                  <a:pt x="1221232" y="393700"/>
                </a:lnTo>
                <a:lnTo>
                  <a:pt x="1216025" y="381000"/>
                </a:lnTo>
                <a:close/>
              </a:path>
              <a:path w="1597025" h="1765300">
                <a:moveTo>
                  <a:pt x="1165479" y="355600"/>
                </a:moveTo>
                <a:lnTo>
                  <a:pt x="1121156" y="355600"/>
                </a:lnTo>
                <a:lnTo>
                  <a:pt x="1129919" y="368300"/>
                </a:lnTo>
                <a:lnTo>
                  <a:pt x="1148461" y="381000"/>
                </a:lnTo>
                <a:lnTo>
                  <a:pt x="1210056" y="381000"/>
                </a:lnTo>
                <a:lnTo>
                  <a:pt x="1206119" y="368300"/>
                </a:lnTo>
                <a:lnTo>
                  <a:pt x="1177163" y="368300"/>
                </a:lnTo>
                <a:lnTo>
                  <a:pt x="1165479" y="355600"/>
                </a:lnTo>
                <a:close/>
              </a:path>
              <a:path w="1597025" h="1765300">
                <a:moveTo>
                  <a:pt x="1132332" y="342900"/>
                </a:moveTo>
                <a:lnTo>
                  <a:pt x="1105916" y="342900"/>
                </a:lnTo>
                <a:lnTo>
                  <a:pt x="1112393" y="355600"/>
                </a:lnTo>
                <a:lnTo>
                  <a:pt x="1140714" y="355600"/>
                </a:lnTo>
                <a:lnTo>
                  <a:pt x="1132332" y="342900"/>
                </a:lnTo>
                <a:close/>
              </a:path>
              <a:path w="1597025" h="1765300">
                <a:moveTo>
                  <a:pt x="1095121" y="330200"/>
                </a:moveTo>
                <a:lnTo>
                  <a:pt x="1090041" y="330200"/>
                </a:lnTo>
                <a:lnTo>
                  <a:pt x="1095883" y="342900"/>
                </a:lnTo>
                <a:lnTo>
                  <a:pt x="1095121" y="330200"/>
                </a:lnTo>
                <a:close/>
              </a:path>
              <a:path w="1597025" h="1765300">
                <a:moveTo>
                  <a:pt x="1119886" y="330200"/>
                </a:moveTo>
                <a:lnTo>
                  <a:pt x="1095121" y="330200"/>
                </a:lnTo>
                <a:lnTo>
                  <a:pt x="1100582" y="342900"/>
                </a:lnTo>
                <a:lnTo>
                  <a:pt x="1125601" y="342900"/>
                </a:lnTo>
                <a:lnTo>
                  <a:pt x="1119886" y="330200"/>
                </a:lnTo>
                <a:close/>
              </a:path>
              <a:path w="1597025" h="1765300">
                <a:moveTo>
                  <a:pt x="1109218" y="317500"/>
                </a:moveTo>
                <a:lnTo>
                  <a:pt x="1063879" y="317500"/>
                </a:lnTo>
                <a:lnTo>
                  <a:pt x="1091057" y="330200"/>
                </a:lnTo>
                <a:lnTo>
                  <a:pt x="1115187" y="330200"/>
                </a:lnTo>
                <a:lnTo>
                  <a:pt x="1109218" y="317500"/>
                </a:lnTo>
                <a:close/>
              </a:path>
              <a:path w="1597025" h="1765300">
                <a:moveTo>
                  <a:pt x="1045337" y="279400"/>
                </a:moveTo>
                <a:lnTo>
                  <a:pt x="1019175" y="279400"/>
                </a:lnTo>
                <a:lnTo>
                  <a:pt x="1021715" y="292100"/>
                </a:lnTo>
                <a:lnTo>
                  <a:pt x="1028191" y="292100"/>
                </a:lnTo>
                <a:lnTo>
                  <a:pt x="1036447" y="304800"/>
                </a:lnTo>
                <a:lnTo>
                  <a:pt x="1036066" y="304800"/>
                </a:lnTo>
                <a:lnTo>
                  <a:pt x="1064641" y="317500"/>
                </a:lnTo>
                <a:lnTo>
                  <a:pt x="1102487" y="317500"/>
                </a:lnTo>
                <a:lnTo>
                  <a:pt x="1074420" y="292100"/>
                </a:lnTo>
                <a:lnTo>
                  <a:pt x="1045337" y="279400"/>
                </a:lnTo>
                <a:close/>
              </a:path>
              <a:path w="1597025" h="1765300">
                <a:moveTo>
                  <a:pt x="1024128" y="292100"/>
                </a:moveTo>
                <a:lnTo>
                  <a:pt x="996569" y="292100"/>
                </a:lnTo>
                <a:lnTo>
                  <a:pt x="1001141" y="304800"/>
                </a:lnTo>
                <a:lnTo>
                  <a:pt x="1021207" y="304800"/>
                </a:lnTo>
                <a:lnTo>
                  <a:pt x="1024128" y="292100"/>
                </a:lnTo>
                <a:close/>
              </a:path>
              <a:path w="1597025" h="1765300">
                <a:moveTo>
                  <a:pt x="997712" y="279400"/>
                </a:moveTo>
                <a:lnTo>
                  <a:pt x="976376" y="279400"/>
                </a:lnTo>
                <a:lnTo>
                  <a:pt x="990981" y="292100"/>
                </a:lnTo>
                <a:lnTo>
                  <a:pt x="999997" y="292100"/>
                </a:lnTo>
                <a:lnTo>
                  <a:pt x="997712" y="279400"/>
                </a:lnTo>
                <a:close/>
              </a:path>
              <a:path w="1597025" h="1765300">
                <a:moveTo>
                  <a:pt x="1012444" y="279400"/>
                </a:moveTo>
                <a:lnTo>
                  <a:pt x="997712" y="279400"/>
                </a:lnTo>
                <a:lnTo>
                  <a:pt x="999997" y="292100"/>
                </a:lnTo>
                <a:lnTo>
                  <a:pt x="1003935" y="292100"/>
                </a:lnTo>
                <a:lnTo>
                  <a:pt x="1012444" y="279400"/>
                </a:lnTo>
                <a:close/>
              </a:path>
              <a:path w="1597025" h="1765300">
                <a:moveTo>
                  <a:pt x="1016888" y="279400"/>
                </a:moveTo>
                <a:lnTo>
                  <a:pt x="1012444" y="279400"/>
                </a:lnTo>
                <a:lnTo>
                  <a:pt x="1003935" y="292100"/>
                </a:lnTo>
                <a:lnTo>
                  <a:pt x="1013079" y="292100"/>
                </a:lnTo>
                <a:lnTo>
                  <a:pt x="1016888" y="279400"/>
                </a:lnTo>
                <a:close/>
              </a:path>
              <a:path w="1597025" h="1765300">
                <a:moveTo>
                  <a:pt x="1019175" y="279400"/>
                </a:moveTo>
                <a:lnTo>
                  <a:pt x="1016888" y="279400"/>
                </a:lnTo>
                <a:lnTo>
                  <a:pt x="1013079" y="292100"/>
                </a:lnTo>
                <a:lnTo>
                  <a:pt x="1021715" y="292100"/>
                </a:lnTo>
                <a:lnTo>
                  <a:pt x="1019175" y="279400"/>
                </a:lnTo>
                <a:close/>
              </a:path>
              <a:path w="1597025" h="1765300">
                <a:moveTo>
                  <a:pt x="986916" y="266700"/>
                </a:moveTo>
                <a:lnTo>
                  <a:pt x="955929" y="266700"/>
                </a:lnTo>
                <a:lnTo>
                  <a:pt x="966851" y="279400"/>
                </a:lnTo>
                <a:lnTo>
                  <a:pt x="994791" y="279400"/>
                </a:lnTo>
                <a:lnTo>
                  <a:pt x="986916" y="266700"/>
                </a:lnTo>
                <a:close/>
              </a:path>
              <a:path w="1597025" h="1765300">
                <a:moveTo>
                  <a:pt x="1023747" y="266700"/>
                </a:moveTo>
                <a:lnTo>
                  <a:pt x="1004951" y="266700"/>
                </a:lnTo>
                <a:lnTo>
                  <a:pt x="998982" y="279400"/>
                </a:lnTo>
                <a:lnTo>
                  <a:pt x="1029716" y="279400"/>
                </a:lnTo>
                <a:lnTo>
                  <a:pt x="1023747" y="266700"/>
                </a:lnTo>
                <a:close/>
              </a:path>
              <a:path w="1597025" h="1765300">
                <a:moveTo>
                  <a:pt x="954024" y="241300"/>
                </a:moveTo>
                <a:lnTo>
                  <a:pt x="912368" y="241300"/>
                </a:lnTo>
                <a:lnTo>
                  <a:pt x="928751" y="254000"/>
                </a:lnTo>
                <a:lnTo>
                  <a:pt x="943229" y="266700"/>
                </a:lnTo>
                <a:lnTo>
                  <a:pt x="977646" y="266700"/>
                </a:lnTo>
                <a:lnTo>
                  <a:pt x="954024" y="241300"/>
                </a:lnTo>
                <a:close/>
              </a:path>
              <a:path w="1597025" h="1765300">
                <a:moveTo>
                  <a:pt x="923544" y="228600"/>
                </a:moveTo>
                <a:lnTo>
                  <a:pt x="895858" y="228600"/>
                </a:lnTo>
                <a:lnTo>
                  <a:pt x="903986" y="241300"/>
                </a:lnTo>
                <a:lnTo>
                  <a:pt x="954151" y="241300"/>
                </a:lnTo>
                <a:lnTo>
                  <a:pt x="923544" y="228600"/>
                </a:lnTo>
                <a:close/>
              </a:path>
              <a:path w="1597025" h="1765300">
                <a:moveTo>
                  <a:pt x="915797" y="215900"/>
                </a:moveTo>
                <a:lnTo>
                  <a:pt x="880237" y="215900"/>
                </a:lnTo>
                <a:lnTo>
                  <a:pt x="889254" y="228600"/>
                </a:lnTo>
                <a:lnTo>
                  <a:pt x="923925" y="228600"/>
                </a:lnTo>
                <a:lnTo>
                  <a:pt x="915797" y="215900"/>
                </a:lnTo>
                <a:close/>
              </a:path>
              <a:path w="1597025" h="1765300">
                <a:moveTo>
                  <a:pt x="898652" y="203200"/>
                </a:moveTo>
                <a:lnTo>
                  <a:pt x="826897" y="203200"/>
                </a:lnTo>
                <a:lnTo>
                  <a:pt x="841502" y="215900"/>
                </a:lnTo>
                <a:lnTo>
                  <a:pt x="907796" y="215900"/>
                </a:lnTo>
                <a:lnTo>
                  <a:pt x="898652" y="203200"/>
                </a:lnTo>
                <a:close/>
              </a:path>
              <a:path w="1597025" h="1765300">
                <a:moveTo>
                  <a:pt x="861060" y="190500"/>
                </a:moveTo>
                <a:lnTo>
                  <a:pt x="781304" y="190500"/>
                </a:lnTo>
                <a:lnTo>
                  <a:pt x="791591" y="203200"/>
                </a:lnTo>
                <a:lnTo>
                  <a:pt x="875411" y="203200"/>
                </a:lnTo>
                <a:lnTo>
                  <a:pt x="861060" y="190500"/>
                </a:lnTo>
                <a:close/>
              </a:path>
              <a:path w="1597025" h="1765300">
                <a:moveTo>
                  <a:pt x="812292" y="177800"/>
                </a:moveTo>
                <a:lnTo>
                  <a:pt x="765175" y="177800"/>
                </a:lnTo>
                <a:lnTo>
                  <a:pt x="773430" y="190500"/>
                </a:lnTo>
                <a:lnTo>
                  <a:pt x="824611" y="190500"/>
                </a:lnTo>
                <a:lnTo>
                  <a:pt x="812292" y="177800"/>
                </a:lnTo>
                <a:close/>
              </a:path>
              <a:path w="1597025" h="1765300">
                <a:moveTo>
                  <a:pt x="784860" y="165100"/>
                </a:moveTo>
                <a:lnTo>
                  <a:pt x="735330" y="165100"/>
                </a:lnTo>
                <a:lnTo>
                  <a:pt x="745871" y="177800"/>
                </a:lnTo>
                <a:lnTo>
                  <a:pt x="793115" y="177800"/>
                </a:lnTo>
                <a:lnTo>
                  <a:pt x="784860" y="165100"/>
                </a:lnTo>
                <a:close/>
              </a:path>
              <a:path w="1597025" h="1765300">
                <a:moveTo>
                  <a:pt x="753872" y="152400"/>
                </a:moveTo>
                <a:lnTo>
                  <a:pt x="711581" y="152400"/>
                </a:lnTo>
                <a:lnTo>
                  <a:pt x="718312" y="165100"/>
                </a:lnTo>
                <a:lnTo>
                  <a:pt x="766318" y="165100"/>
                </a:lnTo>
                <a:lnTo>
                  <a:pt x="753872" y="152400"/>
                </a:lnTo>
                <a:close/>
              </a:path>
              <a:path w="1597025" h="1765300">
                <a:moveTo>
                  <a:pt x="682117" y="139700"/>
                </a:moveTo>
                <a:lnTo>
                  <a:pt x="647065" y="139700"/>
                </a:lnTo>
                <a:lnTo>
                  <a:pt x="656209" y="152400"/>
                </a:lnTo>
                <a:lnTo>
                  <a:pt x="684657" y="152400"/>
                </a:lnTo>
                <a:lnTo>
                  <a:pt x="682117" y="139700"/>
                </a:lnTo>
                <a:close/>
              </a:path>
              <a:path w="1597025" h="1765300">
                <a:moveTo>
                  <a:pt x="704342" y="127000"/>
                </a:moveTo>
                <a:lnTo>
                  <a:pt x="688467" y="127000"/>
                </a:lnTo>
                <a:lnTo>
                  <a:pt x="682117" y="139700"/>
                </a:lnTo>
                <a:lnTo>
                  <a:pt x="684657" y="152400"/>
                </a:lnTo>
                <a:lnTo>
                  <a:pt x="685927" y="152400"/>
                </a:lnTo>
                <a:lnTo>
                  <a:pt x="686054" y="139700"/>
                </a:lnTo>
                <a:lnTo>
                  <a:pt x="708406" y="139700"/>
                </a:lnTo>
                <a:lnTo>
                  <a:pt x="704342" y="127000"/>
                </a:lnTo>
                <a:close/>
              </a:path>
              <a:path w="1597025" h="1765300">
                <a:moveTo>
                  <a:pt x="702564" y="139700"/>
                </a:moveTo>
                <a:lnTo>
                  <a:pt x="686054" y="139700"/>
                </a:lnTo>
                <a:lnTo>
                  <a:pt x="685927" y="152400"/>
                </a:lnTo>
                <a:lnTo>
                  <a:pt x="701167" y="152400"/>
                </a:lnTo>
                <a:lnTo>
                  <a:pt x="702564" y="139700"/>
                </a:lnTo>
                <a:close/>
              </a:path>
              <a:path w="1597025" h="1765300">
                <a:moveTo>
                  <a:pt x="703580" y="139700"/>
                </a:moveTo>
                <a:lnTo>
                  <a:pt x="702564" y="139700"/>
                </a:lnTo>
                <a:lnTo>
                  <a:pt x="701167" y="152400"/>
                </a:lnTo>
                <a:lnTo>
                  <a:pt x="705866" y="152400"/>
                </a:lnTo>
                <a:lnTo>
                  <a:pt x="703580" y="139700"/>
                </a:lnTo>
                <a:close/>
              </a:path>
              <a:path w="1597025" h="1765300">
                <a:moveTo>
                  <a:pt x="733806" y="139700"/>
                </a:moveTo>
                <a:lnTo>
                  <a:pt x="703580" y="139700"/>
                </a:lnTo>
                <a:lnTo>
                  <a:pt x="705866" y="152400"/>
                </a:lnTo>
                <a:lnTo>
                  <a:pt x="743204" y="152400"/>
                </a:lnTo>
                <a:lnTo>
                  <a:pt x="733806" y="139700"/>
                </a:lnTo>
                <a:close/>
              </a:path>
              <a:path w="1597025" h="1765300">
                <a:moveTo>
                  <a:pt x="662813" y="127000"/>
                </a:moveTo>
                <a:lnTo>
                  <a:pt x="612775" y="127000"/>
                </a:lnTo>
                <a:lnTo>
                  <a:pt x="619506" y="139700"/>
                </a:lnTo>
                <a:lnTo>
                  <a:pt x="677164" y="139700"/>
                </a:lnTo>
                <a:lnTo>
                  <a:pt x="662813" y="127000"/>
                </a:lnTo>
                <a:close/>
              </a:path>
              <a:path w="1597025" h="1765300">
                <a:moveTo>
                  <a:pt x="589788" y="101600"/>
                </a:moveTo>
                <a:lnTo>
                  <a:pt x="588645" y="101600"/>
                </a:lnTo>
                <a:lnTo>
                  <a:pt x="585470" y="114300"/>
                </a:lnTo>
                <a:lnTo>
                  <a:pt x="591439" y="127000"/>
                </a:lnTo>
                <a:lnTo>
                  <a:pt x="598170" y="127000"/>
                </a:lnTo>
                <a:lnTo>
                  <a:pt x="606298" y="114300"/>
                </a:lnTo>
                <a:lnTo>
                  <a:pt x="594233" y="114300"/>
                </a:lnTo>
                <a:lnTo>
                  <a:pt x="589788" y="101600"/>
                </a:lnTo>
                <a:close/>
              </a:path>
              <a:path w="1597025" h="1765300">
                <a:moveTo>
                  <a:pt x="616331" y="114300"/>
                </a:moveTo>
                <a:lnTo>
                  <a:pt x="606298" y="114300"/>
                </a:lnTo>
                <a:lnTo>
                  <a:pt x="598170" y="127000"/>
                </a:lnTo>
                <a:lnTo>
                  <a:pt x="608584" y="127000"/>
                </a:lnTo>
                <a:lnTo>
                  <a:pt x="616331" y="114300"/>
                </a:lnTo>
                <a:close/>
              </a:path>
              <a:path w="1597025" h="1765300">
                <a:moveTo>
                  <a:pt x="634365" y="114300"/>
                </a:moveTo>
                <a:lnTo>
                  <a:pt x="616331" y="114300"/>
                </a:lnTo>
                <a:lnTo>
                  <a:pt x="608584" y="127000"/>
                </a:lnTo>
                <a:lnTo>
                  <a:pt x="643636" y="127000"/>
                </a:lnTo>
                <a:lnTo>
                  <a:pt x="634365" y="114300"/>
                </a:lnTo>
                <a:close/>
              </a:path>
              <a:path w="1597025" h="1765300">
                <a:moveTo>
                  <a:pt x="519303" y="0"/>
                </a:moveTo>
                <a:lnTo>
                  <a:pt x="382905" y="38100"/>
                </a:lnTo>
                <a:lnTo>
                  <a:pt x="496062" y="114300"/>
                </a:lnTo>
                <a:lnTo>
                  <a:pt x="465480" y="63500"/>
                </a:lnTo>
                <a:lnTo>
                  <a:pt x="456945" y="63500"/>
                </a:lnTo>
                <a:lnTo>
                  <a:pt x="458597" y="38100"/>
                </a:lnTo>
                <a:lnTo>
                  <a:pt x="473202" y="38100"/>
                </a:lnTo>
                <a:lnTo>
                  <a:pt x="519303" y="0"/>
                </a:lnTo>
                <a:close/>
              </a:path>
              <a:path w="1597025" h="1765300">
                <a:moveTo>
                  <a:pt x="599694" y="101600"/>
                </a:moveTo>
                <a:lnTo>
                  <a:pt x="589788" y="101600"/>
                </a:lnTo>
                <a:lnTo>
                  <a:pt x="594233" y="114300"/>
                </a:lnTo>
                <a:lnTo>
                  <a:pt x="599186" y="114300"/>
                </a:lnTo>
                <a:lnTo>
                  <a:pt x="599694" y="101600"/>
                </a:lnTo>
                <a:close/>
              </a:path>
              <a:path w="1597025" h="1765300">
                <a:moveTo>
                  <a:pt x="599694" y="101600"/>
                </a:moveTo>
                <a:lnTo>
                  <a:pt x="599186" y="114300"/>
                </a:lnTo>
                <a:lnTo>
                  <a:pt x="599807" y="112977"/>
                </a:lnTo>
                <a:lnTo>
                  <a:pt x="599694" y="101600"/>
                </a:lnTo>
                <a:close/>
              </a:path>
              <a:path w="1597025" h="1765300">
                <a:moveTo>
                  <a:pt x="599807" y="112977"/>
                </a:moveTo>
                <a:lnTo>
                  <a:pt x="599186" y="114300"/>
                </a:lnTo>
                <a:lnTo>
                  <a:pt x="599821" y="114300"/>
                </a:lnTo>
                <a:lnTo>
                  <a:pt x="599807" y="112977"/>
                </a:lnTo>
                <a:close/>
              </a:path>
              <a:path w="1597025" h="1765300">
                <a:moveTo>
                  <a:pt x="603745" y="104598"/>
                </a:moveTo>
                <a:lnTo>
                  <a:pt x="599807" y="112977"/>
                </a:lnTo>
                <a:lnTo>
                  <a:pt x="599821" y="114300"/>
                </a:lnTo>
                <a:lnTo>
                  <a:pt x="606171" y="114300"/>
                </a:lnTo>
                <a:lnTo>
                  <a:pt x="603745" y="104598"/>
                </a:lnTo>
                <a:close/>
              </a:path>
              <a:path w="1597025" h="1765300">
                <a:moveTo>
                  <a:pt x="606679" y="101600"/>
                </a:moveTo>
                <a:lnTo>
                  <a:pt x="605155" y="101600"/>
                </a:lnTo>
                <a:lnTo>
                  <a:pt x="603745" y="104598"/>
                </a:lnTo>
                <a:lnTo>
                  <a:pt x="606171" y="114300"/>
                </a:lnTo>
                <a:lnTo>
                  <a:pt x="610235" y="114300"/>
                </a:lnTo>
                <a:lnTo>
                  <a:pt x="606679" y="101600"/>
                </a:lnTo>
                <a:close/>
              </a:path>
              <a:path w="1597025" h="1765300">
                <a:moveTo>
                  <a:pt x="617474" y="101600"/>
                </a:moveTo>
                <a:lnTo>
                  <a:pt x="606679" y="101600"/>
                </a:lnTo>
                <a:lnTo>
                  <a:pt x="610235" y="114300"/>
                </a:lnTo>
                <a:lnTo>
                  <a:pt x="619633" y="114300"/>
                </a:lnTo>
                <a:lnTo>
                  <a:pt x="617474" y="101600"/>
                </a:lnTo>
                <a:close/>
              </a:path>
              <a:path w="1597025" h="1765300">
                <a:moveTo>
                  <a:pt x="602996" y="101600"/>
                </a:moveTo>
                <a:lnTo>
                  <a:pt x="599694" y="101600"/>
                </a:lnTo>
                <a:lnTo>
                  <a:pt x="599807" y="112977"/>
                </a:lnTo>
                <a:lnTo>
                  <a:pt x="603745" y="104598"/>
                </a:lnTo>
                <a:lnTo>
                  <a:pt x="602996" y="101600"/>
                </a:lnTo>
                <a:close/>
              </a:path>
              <a:path w="1597025" h="1765300">
                <a:moveTo>
                  <a:pt x="605155" y="101600"/>
                </a:moveTo>
                <a:lnTo>
                  <a:pt x="602996" y="101600"/>
                </a:lnTo>
                <a:lnTo>
                  <a:pt x="603745" y="104598"/>
                </a:lnTo>
                <a:lnTo>
                  <a:pt x="605155" y="101600"/>
                </a:lnTo>
                <a:close/>
              </a:path>
              <a:path w="1597025" h="1765300">
                <a:moveTo>
                  <a:pt x="605663" y="88900"/>
                </a:moveTo>
                <a:lnTo>
                  <a:pt x="564388" y="88900"/>
                </a:lnTo>
                <a:lnTo>
                  <a:pt x="573024" y="101600"/>
                </a:lnTo>
                <a:lnTo>
                  <a:pt x="609473" y="101600"/>
                </a:lnTo>
                <a:lnTo>
                  <a:pt x="605663" y="88900"/>
                </a:lnTo>
                <a:close/>
              </a:path>
              <a:path w="1597025" h="1765300">
                <a:moveTo>
                  <a:pt x="588137" y="76200"/>
                </a:moveTo>
                <a:lnTo>
                  <a:pt x="535559" y="76200"/>
                </a:lnTo>
                <a:lnTo>
                  <a:pt x="540385" y="88900"/>
                </a:lnTo>
                <a:lnTo>
                  <a:pt x="600964" y="88900"/>
                </a:lnTo>
                <a:lnTo>
                  <a:pt x="588137" y="76200"/>
                </a:lnTo>
                <a:close/>
              </a:path>
              <a:path w="1597025" h="1765300">
                <a:moveTo>
                  <a:pt x="550799" y="63500"/>
                </a:moveTo>
                <a:lnTo>
                  <a:pt x="519684" y="63500"/>
                </a:lnTo>
                <a:lnTo>
                  <a:pt x="527812" y="76200"/>
                </a:lnTo>
                <a:lnTo>
                  <a:pt x="555117" y="76200"/>
                </a:lnTo>
                <a:lnTo>
                  <a:pt x="550799" y="63500"/>
                </a:lnTo>
                <a:close/>
              </a:path>
              <a:path w="1597025" h="1765300">
                <a:moveTo>
                  <a:pt x="553720" y="63500"/>
                </a:moveTo>
                <a:lnTo>
                  <a:pt x="555117" y="76200"/>
                </a:lnTo>
                <a:lnTo>
                  <a:pt x="561848" y="76200"/>
                </a:lnTo>
                <a:lnTo>
                  <a:pt x="553720" y="63500"/>
                </a:lnTo>
                <a:close/>
              </a:path>
              <a:path w="1597025" h="1765300">
                <a:moveTo>
                  <a:pt x="473202" y="38100"/>
                </a:moveTo>
                <a:lnTo>
                  <a:pt x="458597" y="38100"/>
                </a:lnTo>
                <a:lnTo>
                  <a:pt x="456945" y="63500"/>
                </a:lnTo>
                <a:lnTo>
                  <a:pt x="465480" y="63500"/>
                </a:lnTo>
                <a:lnTo>
                  <a:pt x="457834" y="50800"/>
                </a:lnTo>
                <a:lnTo>
                  <a:pt x="473202" y="38100"/>
                </a:lnTo>
                <a:close/>
              </a:path>
              <a:path w="1597025" h="1765300">
                <a:moveTo>
                  <a:pt x="507745" y="38100"/>
                </a:moveTo>
                <a:lnTo>
                  <a:pt x="473202" y="38100"/>
                </a:lnTo>
                <a:lnTo>
                  <a:pt x="457834" y="50800"/>
                </a:lnTo>
                <a:lnTo>
                  <a:pt x="465480" y="63500"/>
                </a:lnTo>
                <a:lnTo>
                  <a:pt x="539877" y="63500"/>
                </a:lnTo>
                <a:lnTo>
                  <a:pt x="531114" y="50800"/>
                </a:lnTo>
                <a:lnTo>
                  <a:pt x="519556" y="50800"/>
                </a:lnTo>
                <a:lnTo>
                  <a:pt x="507745" y="38100"/>
                </a:lnTo>
                <a:close/>
              </a:path>
            </a:pathLst>
          </a:custGeom>
          <a:solidFill>
            <a:srgbClr val="FF0000"/>
          </a:solidFill>
        </p:spPr>
        <p:txBody>
          <a:bodyPr wrap="square" lIns="0" tIns="0" rIns="0" bIns="0" rtlCol="0"/>
          <a:lstStyle/>
          <a:p>
            <a:endParaRPr/>
          </a:p>
        </p:txBody>
      </p:sp>
      <p:sp>
        <p:nvSpPr>
          <p:cNvPr id="13" name="object 13"/>
          <p:cNvSpPr/>
          <p:nvPr/>
        </p:nvSpPr>
        <p:spPr>
          <a:xfrm>
            <a:off x="166027" y="2576868"/>
            <a:ext cx="1053465" cy="3187700"/>
          </a:xfrm>
          <a:custGeom>
            <a:avLst/>
            <a:gdLst/>
            <a:ahLst/>
            <a:cxnLst/>
            <a:rect l="l" t="t" r="r" b="b"/>
            <a:pathLst>
              <a:path w="1053465" h="3187700">
                <a:moveTo>
                  <a:pt x="585348" y="3144629"/>
                </a:moveTo>
                <a:lnTo>
                  <a:pt x="536270" y="3187700"/>
                </a:lnTo>
                <a:lnTo>
                  <a:pt x="637692" y="3149600"/>
                </a:lnTo>
                <a:lnTo>
                  <a:pt x="590423" y="3149600"/>
                </a:lnTo>
                <a:lnTo>
                  <a:pt x="585348" y="3144629"/>
                </a:lnTo>
                <a:close/>
              </a:path>
              <a:path w="1053465" h="3187700">
                <a:moveTo>
                  <a:pt x="594148" y="3136907"/>
                </a:moveTo>
                <a:lnTo>
                  <a:pt x="585348" y="3144629"/>
                </a:lnTo>
                <a:lnTo>
                  <a:pt x="590423" y="3149600"/>
                </a:lnTo>
                <a:lnTo>
                  <a:pt x="594148" y="3136907"/>
                </a:lnTo>
                <a:close/>
              </a:path>
              <a:path w="1053465" h="3187700">
                <a:moveTo>
                  <a:pt x="630626" y="3111500"/>
                </a:moveTo>
                <a:lnTo>
                  <a:pt x="584619" y="3111500"/>
                </a:lnTo>
                <a:lnTo>
                  <a:pt x="588048" y="3124200"/>
                </a:lnTo>
                <a:lnTo>
                  <a:pt x="597877" y="3124200"/>
                </a:lnTo>
                <a:lnTo>
                  <a:pt x="590423" y="3149600"/>
                </a:lnTo>
                <a:lnTo>
                  <a:pt x="637692" y="3149600"/>
                </a:lnTo>
                <a:lnTo>
                  <a:pt x="671488" y="3136892"/>
                </a:lnTo>
                <a:lnTo>
                  <a:pt x="630626" y="3111500"/>
                </a:lnTo>
                <a:close/>
              </a:path>
              <a:path w="1053465" h="3187700">
                <a:moveTo>
                  <a:pt x="585367" y="3122108"/>
                </a:moveTo>
                <a:lnTo>
                  <a:pt x="585685" y="3124200"/>
                </a:lnTo>
                <a:lnTo>
                  <a:pt x="560476" y="3124200"/>
                </a:lnTo>
                <a:lnTo>
                  <a:pt x="566750" y="3136900"/>
                </a:lnTo>
                <a:lnTo>
                  <a:pt x="577463" y="3136907"/>
                </a:lnTo>
                <a:lnTo>
                  <a:pt x="585348" y="3144629"/>
                </a:lnTo>
                <a:lnTo>
                  <a:pt x="594152" y="3136892"/>
                </a:lnTo>
                <a:lnTo>
                  <a:pt x="585367" y="3122108"/>
                </a:lnTo>
                <a:close/>
              </a:path>
              <a:path w="1053465" h="3187700">
                <a:moveTo>
                  <a:pt x="583755" y="3111500"/>
                </a:moveTo>
                <a:lnTo>
                  <a:pt x="585367" y="3122108"/>
                </a:lnTo>
                <a:lnTo>
                  <a:pt x="594152" y="3136892"/>
                </a:lnTo>
                <a:lnTo>
                  <a:pt x="597877" y="3124200"/>
                </a:lnTo>
                <a:lnTo>
                  <a:pt x="586803" y="3124200"/>
                </a:lnTo>
                <a:lnTo>
                  <a:pt x="583755" y="3111500"/>
                </a:lnTo>
                <a:close/>
              </a:path>
              <a:path w="1053465" h="3187700">
                <a:moveTo>
                  <a:pt x="579064" y="3111500"/>
                </a:moveTo>
                <a:lnTo>
                  <a:pt x="540702" y="3111500"/>
                </a:lnTo>
                <a:lnTo>
                  <a:pt x="552983" y="3124200"/>
                </a:lnTo>
                <a:lnTo>
                  <a:pt x="585685" y="3124200"/>
                </a:lnTo>
                <a:lnTo>
                  <a:pt x="583705" y="3119310"/>
                </a:lnTo>
                <a:lnTo>
                  <a:pt x="579064" y="3111500"/>
                </a:lnTo>
                <a:close/>
              </a:path>
              <a:path w="1053465" h="3187700">
                <a:moveTo>
                  <a:pt x="584619" y="3111500"/>
                </a:moveTo>
                <a:lnTo>
                  <a:pt x="583755" y="3111500"/>
                </a:lnTo>
                <a:lnTo>
                  <a:pt x="586803" y="3124200"/>
                </a:lnTo>
                <a:lnTo>
                  <a:pt x="584619" y="3111500"/>
                </a:lnTo>
                <a:close/>
              </a:path>
              <a:path w="1053465" h="3187700">
                <a:moveTo>
                  <a:pt x="584619" y="3111500"/>
                </a:moveTo>
                <a:lnTo>
                  <a:pt x="586803" y="3124200"/>
                </a:lnTo>
                <a:lnTo>
                  <a:pt x="588048" y="3124200"/>
                </a:lnTo>
                <a:lnTo>
                  <a:pt x="584619" y="3111500"/>
                </a:lnTo>
                <a:close/>
              </a:path>
              <a:path w="1053465" h="3187700">
                <a:moveTo>
                  <a:pt x="583755" y="3111500"/>
                </a:moveTo>
                <a:lnTo>
                  <a:pt x="580542" y="3111500"/>
                </a:lnTo>
                <a:lnTo>
                  <a:pt x="583705" y="3119310"/>
                </a:lnTo>
                <a:lnTo>
                  <a:pt x="585367" y="3122108"/>
                </a:lnTo>
                <a:lnTo>
                  <a:pt x="583755" y="3111500"/>
                </a:lnTo>
                <a:close/>
              </a:path>
              <a:path w="1053465" h="3187700">
                <a:moveTo>
                  <a:pt x="610190" y="3098800"/>
                </a:moveTo>
                <a:lnTo>
                  <a:pt x="571779" y="3098800"/>
                </a:lnTo>
                <a:lnTo>
                  <a:pt x="572052" y="3099697"/>
                </a:lnTo>
                <a:lnTo>
                  <a:pt x="583705" y="3119310"/>
                </a:lnTo>
                <a:lnTo>
                  <a:pt x="580542" y="3111500"/>
                </a:lnTo>
                <a:lnTo>
                  <a:pt x="630626" y="3111500"/>
                </a:lnTo>
                <a:lnTo>
                  <a:pt x="610190" y="3098800"/>
                </a:lnTo>
                <a:close/>
              </a:path>
              <a:path w="1053465" h="3187700">
                <a:moveTo>
                  <a:pt x="571519" y="3098800"/>
                </a:moveTo>
                <a:lnTo>
                  <a:pt x="521284" y="3098800"/>
                </a:lnTo>
                <a:lnTo>
                  <a:pt x="531380" y="3111500"/>
                </a:lnTo>
                <a:lnTo>
                  <a:pt x="575640" y="3111500"/>
                </a:lnTo>
                <a:lnTo>
                  <a:pt x="572052" y="3099697"/>
                </a:lnTo>
                <a:lnTo>
                  <a:pt x="571519" y="3098800"/>
                </a:lnTo>
                <a:close/>
              </a:path>
              <a:path w="1053465" h="3187700">
                <a:moveTo>
                  <a:pt x="548881" y="3060700"/>
                </a:moveTo>
                <a:lnTo>
                  <a:pt x="572052" y="3099697"/>
                </a:lnTo>
                <a:lnTo>
                  <a:pt x="571779" y="3098800"/>
                </a:lnTo>
                <a:lnTo>
                  <a:pt x="610190" y="3098800"/>
                </a:lnTo>
                <a:lnTo>
                  <a:pt x="548881" y="3060700"/>
                </a:lnTo>
                <a:close/>
              </a:path>
              <a:path w="1053465" h="3187700">
                <a:moveTo>
                  <a:pt x="554164" y="3086100"/>
                </a:moveTo>
                <a:lnTo>
                  <a:pt x="481253" y="3086100"/>
                </a:lnTo>
                <a:lnTo>
                  <a:pt x="493344" y="3098800"/>
                </a:lnTo>
                <a:lnTo>
                  <a:pt x="567423" y="3098800"/>
                </a:lnTo>
                <a:lnTo>
                  <a:pt x="554164" y="3086100"/>
                </a:lnTo>
                <a:close/>
              </a:path>
              <a:path w="1053465" h="3187700">
                <a:moveTo>
                  <a:pt x="531495" y="3073400"/>
                </a:moveTo>
                <a:lnTo>
                  <a:pt x="354203" y="3073400"/>
                </a:lnTo>
                <a:lnTo>
                  <a:pt x="367334" y="3086100"/>
                </a:lnTo>
                <a:lnTo>
                  <a:pt x="542544" y="3086100"/>
                </a:lnTo>
                <a:lnTo>
                  <a:pt x="531495" y="3073400"/>
                </a:lnTo>
                <a:close/>
              </a:path>
              <a:path w="1053465" h="3187700">
                <a:moveTo>
                  <a:pt x="487146" y="3060700"/>
                </a:moveTo>
                <a:lnTo>
                  <a:pt x="297942" y="3060700"/>
                </a:lnTo>
                <a:lnTo>
                  <a:pt x="307530" y="3073400"/>
                </a:lnTo>
                <a:lnTo>
                  <a:pt x="499275" y="3073400"/>
                </a:lnTo>
                <a:lnTo>
                  <a:pt x="487146" y="3060700"/>
                </a:lnTo>
                <a:close/>
              </a:path>
              <a:path w="1053465" h="3187700">
                <a:moveTo>
                  <a:pt x="370306" y="3048000"/>
                </a:moveTo>
                <a:lnTo>
                  <a:pt x="278536" y="3048000"/>
                </a:lnTo>
                <a:lnTo>
                  <a:pt x="287528" y="3060700"/>
                </a:lnTo>
                <a:lnTo>
                  <a:pt x="396405" y="3060700"/>
                </a:lnTo>
                <a:lnTo>
                  <a:pt x="370306" y="3048000"/>
                </a:lnTo>
                <a:close/>
              </a:path>
              <a:path w="1053465" h="3187700">
                <a:moveTo>
                  <a:pt x="262610" y="3035300"/>
                </a:moveTo>
                <a:lnTo>
                  <a:pt x="252742" y="3035300"/>
                </a:lnTo>
                <a:lnTo>
                  <a:pt x="263791" y="3048000"/>
                </a:lnTo>
                <a:lnTo>
                  <a:pt x="262610" y="3035300"/>
                </a:lnTo>
                <a:close/>
              </a:path>
              <a:path w="1053465" h="3187700">
                <a:moveTo>
                  <a:pt x="307746" y="3035300"/>
                </a:moveTo>
                <a:lnTo>
                  <a:pt x="262610" y="3035300"/>
                </a:lnTo>
                <a:lnTo>
                  <a:pt x="270992" y="3048000"/>
                </a:lnTo>
                <a:lnTo>
                  <a:pt x="316026" y="3048000"/>
                </a:lnTo>
                <a:lnTo>
                  <a:pt x="307746" y="3035300"/>
                </a:lnTo>
                <a:close/>
              </a:path>
              <a:path w="1053465" h="3187700">
                <a:moveTo>
                  <a:pt x="285584" y="3022600"/>
                </a:moveTo>
                <a:lnTo>
                  <a:pt x="230124" y="3022600"/>
                </a:lnTo>
                <a:lnTo>
                  <a:pt x="241884" y="3035300"/>
                </a:lnTo>
                <a:lnTo>
                  <a:pt x="294017" y="3035300"/>
                </a:lnTo>
                <a:lnTo>
                  <a:pt x="285584" y="3022600"/>
                </a:lnTo>
                <a:close/>
              </a:path>
              <a:path w="1053465" h="3187700">
                <a:moveTo>
                  <a:pt x="264388" y="3009900"/>
                </a:moveTo>
                <a:lnTo>
                  <a:pt x="210553" y="3009900"/>
                </a:lnTo>
                <a:lnTo>
                  <a:pt x="218579" y="3022600"/>
                </a:lnTo>
                <a:lnTo>
                  <a:pt x="276301" y="3022600"/>
                </a:lnTo>
                <a:lnTo>
                  <a:pt x="264388" y="3009900"/>
                </a:lnTo>
                <a:close/>
              </a:path>
              <a:path w="1053465" h="3187700">
                <a:moveTo>
                  <a:pt x="241541" y="2997200"/>
                </a:moveTo>
                <a:lnTo>
                  <a:pt x="192468" y="2997200"/>
                </a:lnTo>
                <a:lnTo>
                  <a:pt x="197688" y="3009900"/>
                </a:lnTo>
                <a:lnTo>
                  <a:pt x="252869" y="3009900"/>
                </a:lnTo>
                <a:lnTo>
                  <a:pt x="241541" y="2997200"/>
                </a:lnTo>
                <a:close/>
              </a:path>
              <a:path w="1053465" h="3187700">
                <a:moveTo>
                  <a:pt x="217512" y="2984500"/>
                </a:moveTo>
                <a:lnTo>
                  <a:pt x="173774" y="2984500"/>
                </a:lnTo>
                <a:lnTo>
                  <a:pt x="178155" y="2997200"/>
                </a:lnTo>
                <a:lnTo>
                  <a:pt x="224307" y="2997200"/>
                </a:lnTo>
                <a:lnTo>
                  <a:pt x="217512" y="2984500"/>
                </a:lnTo>
                <a:close/>
              </a:path>
              <a:path w="1053465" h="3187700">
                <a:moveTo>
                  <a:pt x="166415" y="2979483"/>
                </a:moveTo>
                <a:lnTo>
                  <a:pt x="165989" y="2984500"/>
                </a:lnTo>
                <a:lnTo>
                  <a:pt x="167995" y="2984500"/>
                </a:lnTo>
                <a:lnTo>
                  <a:pt x="166415" y="2979483"/>
                </a:lnTo>
                <a:close/>
              </a:path>
              <a:path w="1053465" h="3187700">
                <a:moveTo>
                  <a:pt x="167055" y="2971958"/>
                </a:moveTo>
                <a:lnTo>
                  <a:pt x="166415" y="2979483"/>
                </a:lnTo>
                <a:lnTo>
                  <a:pt x="167995" y="2984500"/>
                </a:lnTo>
                <a:lnTo>
                  <a:pt x="167055" y="2971958"/>
                </a:lnTo>
                <a:close/>
              </a:path>
              <a:path w="1053465" h="3187700">
                <a:moveTo>
                  <a:pt x="167060" y="2971895"/>
                </a:moveTo>
                <a:lnTo>
                  <a:pt x="167995" y="2984500"/>
                </a:lnTo>
                <a:lnTo>
                  <a:pt x="168935" y="2984500"/>
                </a:lnTo>
                <a:lnTo>
                  <a:pt x="168238" y="2978441"/>
                </a:lnTo>
                <a:lnTo>
                  <a:pt x="167060" y="2971895"/>
                </a:lnTo>
                <a:close/>
              </a:path>
              <a:path w="1053465" h="3187700">
                <a:moveTo>
                  <a:pt x="190220" y="2971800"/>
                </a:moveTo>
                <a:lnTo>
                  <a:pt x="167487" y="2971800"/>
                </a:lnTo>
                <a:lnTo>
                  <a:pt x="168255" y="2978534"/>
                </a:lnTo>
                <a:lnTo>
                  <a:pt x="169329" y="2984500"/>
                </a:lnTo>
                <a:lnTo>
                  <a:pt x="190322" y="2984500"/>
                </a:lnTo>
                <a:lnTo>
                  <a:pt x="191309" y="2978441"/>
                </a:lnTo>
                <a:lnTo>
                  <a:pt x="190220" y="2971800"/>
                </a:lnTo>
                <a:close/>
              </a:path>
              <a:path w="1053465" h="3187700">
                <a:moveTo>
                  <a:pt x="191309" y="2978441"/>
                </a:moveTo>
                <a:lnTo>
                  <a:pt x="190322" y="2984500"/>
                </a:lnTo>
                <a:lnTo>
                  <a:pt x="192303" y="2984500"/>
                </a:lnTo>
                <a:lnTo>
                  <a:pt x="191309" y="2978441"/>
                </a:lnTo>
                <a:close/>
              </a:path>
              <a:path w="1053465" h="3187700">
                <a:moveTo>
                  <a:pt x="192392" y="2971800"/>
                </a:moveTo>
                <a:lnTo>
                  <a:pt x="191309" y="2978441"/>
                </a:lnTo>
                <a:lnTo>
                  <a:pt x="192303" y="2984500"/>
                </a:lnTo>
                <a:lnTo>
                  <a:pt x="192392" y="2971800"/>
                </a:lnTo>
                <a:close/>
              </a:path>
              <a:path w="1053465" h="3187700">
                <a:moveTo>
                  <a:pt x="190334" y="2959100"/>
                </a:moveTo>
                <a:lnTo>
                  <a:pt x="150114" y="2959100"/>
                </a:lnTo>
                <a:lnTo>
                  <a:pt x="154876" y="2971800"/>
                </a:lnTo>
                <a:lnTo>
                  <a:pt x="192392" y="2971800"/>
                </a:lnTo>
                <a:lnTo>
                  <a:pt x="192303" y="2984500"/>
                </a:lnTo>
                <a:lnTo>
                  <a:pt x="193776" y="2984500"/>
                </a:lnTo>
                <a:lnTo>
                  <a:pt x="193090" y="2971800"/>
                </a:lnTo>
                <a:lnTo>
                  <a:pt x="190334" y="2959100"/>
                </a:lnTo>
                <a:close/>
              </a:path>
              <a:path w="1053465" h="3187700">
                <a:moveTo>
                  <a:pt x="198412" y="2971800"/>
                </a:moveTo>
                <a:lnTo>
                  <a:pt x="193090" y="2971800"/>
                </a:lnTo>
                <a:lnTo>
                  <a:pt x="193776" y="2984500"/>
                </a:lnTo>
                <a:lnTo>
                  <a:pt x="202222" y="2984500"/>
                </a:lnTo>
                <a:lnTo>
                  <a:pt x="198412" y="2971800"/>
                </a:lnTo>
                <a:close/>
              </a:path>
              <a:path w="1053465" h="3187700">
                <a:moveTo>
                  <a:pt x="167043" y="2971800"/>
                </a:moveTo>
                <a:lnTo>
                  <a:pt x="163995" y="2971800"/>
                </a:lnTo>
                <a:lnTo>
                  <a:pt x="166415" y="2979483"/>
                </a:lnTo>
                <a:lnTo>
                  <a:pt x="167055" y="2971958"/>
                </a:lnTo>
                <a:lnTo>
                  <a:pt x="167043" y="2971800"/>
                </a:lnTo>
                <a:close/>
              </a:path>
              <a:path w="1053465" h="3187700">
                <a:moveTo>
                  <a:pt x="167487" y="2971800"/>
                </a:moveTo>
                <a:lnTo>
                  <a:pt x="167068" y="2971800"/>
                </a:lnTo>
                <a:lnTo>
                  <a:pt x="167071" y="2971958"/>
                </a:lnTo>
                <a:lnTo>
                  <a:pt x="168255" y="2978534"/>
                </a:lnTo>
                <a:lnTo>
                  <a:pt x="167487" y="2971800"/>
                </a:lnTo>
                <a:close/>
              </a:path>
              <a:path w="1053465" h="3187700">
                <a:moveTo>
                  <a:pt x="192392" y="2971800"/>
                </a:moveTo>
                <a:lnTo>
                  <a:pt x="190220" y="2971800"/>
                </a:lnTo>
                <a:lnTo>
                  <a:pt x="191309" y="2978441"/>
                </a:lnTo>
                <a:lnTo>
                  <a:pt x="192392" y="2971800"/>
                </a:lnTo>
                <a:close/>
              </a:path>
              <a:path w="1053465" h="3187700">
                <a:moveTo>
                  <a:pt x="167068" y="2971800"/>
                </a:moveTo>
                <a:close/>
              </a:path>
              <a:path w="1053465" h="3187700">
                <a:moveTo>
                  <a:pt x="158978" y="2933700"/>
                </a:moveTo>
                <a:lnTo>
                  <a:pt x="112903" y="2933700"/>
                </a:lnTo>
                <a:lnTo>
                  <a:pt x="121259" y="2946400"/>
                </a:lnTo>
                <a:lnTo>
                  <a:pt x="137198" y="2959100"/>
                </a:lnTo>
                <a:lnTo>
                  <a:pt x="178943" y="2959100"/>
                </a:lnTo>
                <a:lnTo>
                  <a:pt x="171234" y="2946400"/>
                </a:lnTo>
                <a:lnTo>
                  <a:pt x="166052" y="2946400"/>
                </a:lnTo>
                <a:lnTo>
                  <a:pt x="158978" y="2933700"/>
                </a:lnTo>
                <a:close/>
              </a:path>
              <a:path w="1053465" h="3187700">
                <a:moveTo>
                  <a:pt x="135483" y="2921000"/>
                </a:moveTo>
                <a:lnTo>
                  <a:pt x="97332" y="2921000"/>
                </a:lnTo>
                <a:lnTo>
                  <a:pt x="104825" y="2933700"/>
                </a:lnTo>
                <a:lnTo>
                  <a:pt x="151244" y="2933700"/>
                </a:lnTo>
                <a:lnTo>
                  <a:pt x="135483" y="2921000"/>
                </a:lnTo>
                <a:close/>
              </a:path>
              <a:path w="1053465" h="3187700">
                <a:moveTo>
                  <a:pt x="102933" y="2870200"/>
                </a:moveTo>
                <a:lnTo>
                  <a:pt x="73647" y="2870200"/>
                </a:lnTo>
                <a:lnTo>
                  <a:pt x="78549" y="2882900"/>
                </a:lnTo>
                <a:lnTo>
                  <a:pt x="83896" y="2895600"/>
                </a:lnTo>
                <a:lnTo>
                  <a:pt x="87274" y="2908300"/>
                </a:lnTo>
                <a:lnTo>
                  <a:pt x="91274" y="2921000"/>
                </a:lnTo>
                <a:lnTo>
                  <a:pt x="129019" y="2921000"/>
                </a:lnTo>
                <a:lnTo>
                  <a:pt x="121881" y="2908300"/>
                </a:lnTo>
                <a:lnTo>
                  <a:pt x="113906" y="2908300"/>
                </a:lnTo>
                <a:lnTo>
                  <a:pt x="110477" y="2895600"/>
                </a:lnTo>
                <a:lnTo>
                  <a:pt x="108077" y="2895600"/>
                </a:lnTo>
                <a:lnTo>
                  <a:pt x="102933" y="2870200"/>
                </a:lnTo>
                <a:close/>
              </a:path>
              <a:path w="1053465" h="3187700">
                <a:moveTo>
                  <a:pt x="112991" y="2895600"/>
                </a:moveTo>
                <a:lnTo>
                  <a:pt x="113906" y="2908300"/>
                </a:lnTo>
                <a:lnTo>
                  <a:pt x="117944" y="2908300"/>
                </a:lnTo>
                <a:lnTo>
                  <a:pt x="112991" y="2895600"/>
                </a:lnTo>
                <a:close/>
              </a:path>
              <a:path w="1053465" h="3187700">
                <a:moveTo>
                  <a:pt x="91757" y="2844800"/>
                </a:moveTo>
                <a:lnTo>
                  <a:pt x="62725" y="2844800"/>
                </a:lnTo>
                <a:lnTo>
                  <a:pt x="65582" y="2857500"/>
                </a:lnTo>
                <a:lnTo>
                  <a:pt x="68097" y="2857500"/>
                </a:lnTo>
                <a:lnTo>
                  <a:pt x="74002" y="2870200"/>
                </a:lnTo>
                <a:lnTo>
                  <a:pt x="103035" y="2870200"/>
                </a:lnTo>
                <a:lnTo>
                  <a:pt x="98018" y="2857500"/>
                </a:lnTo>
                <a:lnTo>
                  <a:pt x="91757" y="2844800"/>
                </a:lnTo>
                <a:close/>
              </a:path>
              <a:path w="1053465" h="3187700">
                <a:moveTo>
                  <a:pt x="85445" y="2832100"/>
                </a:moveTo>
                <a:lnTo>
                  <a:pt x="56311" y="2832100"/>
                </a:lnTo>
                <a:lnTo>
                  <a:pt x="58318" y="2844800"/>
                </a:lnTo>
                <a:lnTo>
                  <a:pt x="88442" y="2844800"/>
                </a:lnTo>
                <a:lnTo>
                  <a:pt x="85445" y="2832100"/>
                </a:lnTo>
                <a:close/>
              </a:path>
              <a:path w="1053465" h="3187700">
                <a:moveTo>
                  <a:pt x="78206" y="2819400"/>
                </a:moveTo>
                <a:lnTo>
                  <a:pt x="42240" y="2819400"/>
                </a:lnTo>
                <a:lnTo>
                  <a:pt x="45542" y="2832100"/>
                </a:lnTo>
                <a:lnTo>
                  <a:pt x="80441" y="2832100"/>
                </a:lnTo>
                <a:lnTo>
                  <a:pt x="78206" y="2819400"/>
                </a:lnTo>
                <a:close/>
              </a:path>
              <a:path w="1053465" h="3187700">
                <a:moveTo>
                  <a:pt x="68503" y="2806700"/>
                </a:moveTo>
                <a:lnTo>
                  <a:pt x="37579" y="2806700"/>
                </a:lnTo>
                <a:lnTo>
                  <a:pt x="39903" y="2819400"/>
                </a:lnTo>
                <a:lnTo>
                  <a:pt x="72364" y="2819400"/>
                </a:lnTo>
                <a:lnTo>
                  <a:pt x="68503" y="2806700"/>
                </a:lnTo>
                <a:close/>
              </a:path>
              <a:path w="1053465" h="3187700">
                <a:moveTo>
                  <a:pt x="59486" y="2794000"/>
                </a:moveTo>
                <a:lnTo>
                  <a:pt x="31927" y="2794000"/>
                </a:lnTo>
                <a:lnTo>
                  <a:pt x="33566" y="2806700"/>
                </a:lnTo>
                <a:lnTo>
                  <a:pt x="60896" y="2806700"/>
                </a:lnTo>
                <a:lnTo>
                  <a:pt x="59486" y="2794000"/>
                </a:lnTo>
                <a:close/>
              </a:path>
              <a:path w="1053465" h="3187700">
                <a:moveTo>
                  <a:pt x="110871" y="1422400"/>
                </a:moveTo>
                <a:lnTo>
                  <a:pt x="83642" y="1422400"/>
                </a:lnTo>
                <a:lnTo>
                  <a:pt x="81254" y="1435100"/>
                </a:lnTo>
                <a:lnTo>
                  <a:pt x="78638" y="1447800"/>
                </a:lnTo>
                <a:lnTo>
                  <a:pt x="73469" y="1473200"/>
                </a:lnTo>
                <a:lnTo>
                  <a:pt x="70815" y="1473200"/>
                </a:lnTo>
                <a:lnTo>
                  <a:pt x="67576" y="1485900"/>
                </a:lnTo>
                <a:lnTo>
                  <a:pt x="67792" y="1485900"/>
                </a:lnTo>
                <a:lnTo>
                  <a:pt x="61861" y="1498600"/>
                </a:lnTo>
                <a:lnTo>
                  <a:pt x="58864" y="1511300"/>
                </a:lnTo>
                <a:lnTo>
                  <a:pt x="56286" y="1524000"/>
                </a:lnTo>
                <a:lnTo>
                  <a:pt x="53124" y="1536700"/>
                </a:lnTo>
                <a:lnTo>
                  <a:pt x="50406" y="1549400"/>
                </a:lnTo>
                <a:lnTo>
                  <a:pt x="47828" y="1562100"/>
                </a:lnTo>
                <a:lnTo>
                  <a:pt x="45021" y="1574800"/>
                </a:lnTo>
                <a:lnTo>
                  <a:pt x="39700" y="1600200"/>
                </a:lnTo>
                <a:lnTo>
                  <a:pt x="33642" y="1625600"/>
                </a:lnTo>
                <a:lnTo>
                  <a:pt x="31140" y="1803400"/>
                </a:lnTo>
                <a:lnTo>
                  <a:pt x="28956" y="1993900"/>
                </a:lnTo>
                <a:lnTo>
                  <a:pt x="26289" y="2171700"/>
                </a:lnTo>
                <a:lnTo>
                  <a:pt x="22478" y="2362200"/>
                </a:lnTo>
                <a:lnTo>
                  <a:pt x="21907" y="2387600"/>
                </a:lnTo>
                <a:lnTo>
                  <a:pt x="20764" y="2413000"/>
                </a:lnTo>
                <a:lnTo>
                  <a:pt x="19443" y="2438400"/>
                </a:lnTo>
                <a:lnTo>
                  <a:pt x="18605" y="2451100"/>
                </a:lnTo>
                <a:lnTo>
                  <a:pt x="17665" y="2463800"/>
                </a:lnTo>
                <a:lnTo>
                  <a:pt x="16637" y="2476500"/>
                </a:lnTo>
                <a:lnTo>
                  <a:pt x="13944" y="2489200"/>
                </a:lnTo>
                <a:lnTo>
                  <a:pt x="12369" y="2501900"/>
                </a:lnTo>
                <a:lnTo>
                  <a:pt x="10515" y="2514600"/>
                </a:lnTo>
                <a:lnTo>
                  <a:pt x="8432" y="2514600"/>
                </a:lnTo>
                <a:lnTo>
                  <a:pt x="6057" y="2527300"/>
                </a:lnTo>
                <a:lnTo>
                  <a:pt x="3302" y="2540000"/>
                </a:lnTo>
                <a:lnTo>
                  <a:pt x="0" y="2565400"/>
                </a:lnTo>
                <a:lnTo>
                  <a:pt x="787" y="2578100"/>
                </a:lnTo>
                <a:lnTo>
                  <a:pt x="1346" y="2578100"/>
                </a:lnTo>
                <a:lnTo>
                  <a:pt x="2679" y="2603500"/>
                </a:lnTo>
                <a:lnTo>
                  <a:pt x="4216" y="2628900"/>
                </a:lnTo>
                <a:lnTo>
                  <a:pt x="6223" y="2654300"/>
                </a:lnTo>
                <a:lnTo>
                  <a:pt x="8826" y="2692400"/>
                </a:lnTo>
                <a:lnTo>
                  <a:pt x="14566" y="2730500"/>
                </a:lnTo>
                <a:lnTo>
                  <a:pt x="22974" y="2768600"/>
                </a:lnTo>
                <a:lnTo>
                  <a:pt x="27901" y="2781300"/>
                </a:lnTo>
                <a:lnTo>
                  <a:pt x="30035" y="2794000"/>
                </a:lnTo>
                <a:lnTo>
                  <a:pt x="56616" y="2794000"/>
                </a:lnTo>
                <a:lnTo>
                  <a:pt x="54686" y="2781300"/>
                </a:lnTo>
                <a:lnTo>
                  <a:pt x="52679" y="2781300"/>
                </a:lnTo>
                <a:lnTo>
                  <a:pt x="50393" y="2768600"/>
                </a:lnTo>
                <a:lnTo>
                  <a:pt x="47828" y="2755900"/>
                </a:lnTo>
                <a:lnTo>
                  <a:pt x="44869" y="2743200"/>
                </a:lnTo>
                <a:lnTo>
                  <a:pt x="42443" y="2743200"/>
                </a:lnTo>
                <a:lnTo>
                  <a:pt x="40055" y="2730500"/>
                </a:lnTo>
                <a:lnTo>
                  <a:pt x="38023" y="2717800"/>
                </a:lnTo>
                <a:lnTo>
                  <a:pt x="34556" y="2679700"/>
                </a:lnTo>
                <a:lnTo>
                  <a:pt x="32042" y="2654300"/>
                </a:lnTo>
                <a:lnTo>
                  <a:pt x="30060" y="2628900"/>
                </a:lnTo>
                <a:lnTo>
                  <a:pt x="28549" y="2603500"/>
                </a:lnTo>
                <a:lnTo>
                  <a:pt x="27876" y="2590800"/>
                </a:lnTo>
                <a:lnTo>
                  <a:pt x="26631" y="2565400"/>
                </a:lnTo>
                <a:lnTo>
                  <a:pt x="25742" y="2565400"/>
                </a:lnTo>
                <a:lnTo>
                  <a:pt x="28702" y="2552700"/>
                </a:lnTo>
                <a:lnTo>
                  <a:pt x="31445" y="2540000"/>
                </a:lnTo>
                <a:lnTo>
                  <a:pt x="33845" y="2527300"/>
                </a:lnTo>
                <a:lnTo>
                  <a:pt x="35953" y="2514600"/>
                </a:lnTo>
                <a:lnTo>
                  <a:pt x="37884" y="2501900"/>
                </a:lnTo>
                <a:lnTo>
                  <a:pt x="39547" y="2489200"/>
                </a:lnTo>
                <a:lnTo>
                  <a:pt x="42367" y="2476500"/>
                </a:lnTo>
                <a:lnTo>
                  <a:pt x="45300" y="2438400"/>
                </a:lnTo>
                <a:lnTo>
                  <a:pt x="47523" y="2387600"/>
                </a:lnTo>
                <a:lnTo>
                  <a:pt x="48094" y="2374900"/>
                </a:lnTo>
                <a:lnTo>
                  <a:pt x="48374" y="2362200"/>
                </a:lnTo>
                <a:lnTo>
                  <a:pt x="52184" y="2171700"/>
                </a:lnTo>
                <a:lnTo>
                  <a:pt x="54851" y="1993900"/>
                </a:lnTo>
                <a:lnTo>
                  <a:pt x="57048" y="1816100"/>
                </a:lnTo>
                <a:lnTo>
                  <a:pt x="59524" y="1625600"/>
                </a:lnTo>
                <a:lnTo>
                  <a:pt x="59118" y="1625600"/>
                </a:lnTo>
                <a:lnTo>
                  <a:pt x="64858" y="1600200"/>
                </a:lnTo>
                <a:lnTo>
                  <a:pt x="70358" y="1587500"/>
                </a:lnTo>
                <a:lnTo>
                  <a:pt x="73291" y="1574800"/>
                </a:lnTo>
                <a:lnTo>
                  <a:pt x="75882" y="1549400"/>
                </a:lnTo>
                <a:lnTo>
                  <a:pt x="78536" y="1536700"/>
                </a:lnTo>
                <a:lnTo>
                  <a:pt x="81508" y="1524000"/>
                </a:lnTo>
                <a:lnTo>
                  <a:pt x="83502" y="1524000"/>
                </a:lnTo>
                <a:lnTo>
                  <a:pt x="86359" y="1511300"/>
                </a:lnTo>
                <a:lnTo>
                  <a:pt x="92328" y="1498600"/>
                </a:lnTo>
                <a:lnTo>
                  <a:pt x="95732" y="1485900"/>
                </a:lnTo>
                <a:lnTo>
                  <a:pt x="98691" y="1473200"/>
                </a:lnTo>
                <a:lnTo>
                  <a:pt x="103873" y="1447800"/>
                </a:lnTo>
                <a:lnTo>
                  <a:pt x="106387" y="1435100"/>
                </a:lnTo>
                <a:lnTo>
                  <a:pt x="108762" y="1435100"/>
                </a:lnTo>
                <a:lnTo>
                  <a:pt x="110871" y="1422400"/>
                </a:lnTo>
                <a:close/>
              </a:path>
              <a:path w="1053465" h="3187700">
                <a:moveTo>
                  <a:pt x="73545" y="1460500"/>
                </a:moveTo>
                <a:lnTo>
                  <a:pt x="70688" y="1473200"/>
                </a:lnTo>
                <a:lnTo>
                  <a:pt x="73469" y="1473200"/>
                </a:lnTo>
                <a:lnTo>
                  <a:pt x="73545" y="1460500"/>
                </a:lnTo>
                <a:close/>
              </a:path>
              <a:path w="1053465" h="3187700">
                <a:moveTo>
                  <a:pt x="116027" y="1397000"/>
                </a:moveTo>
                <a:lnTo>
                  <a:pt x="89331" y="1397000"/>
                </a:lnTo>
                <a:lnTo>
                  <a:pt x="87617" y="1409700"/>
                </a:lnTo>
                <a:lnTo>
                  <a:pt x="85712" y="1409700"/>
                </a:lnTo>
                <a:lnTo>
                  <a:pt x="83616" y="1422400"/>
                </a:lnTo>
                <a:lnTo>
                  <a:pt x="110858" y="1422400"/>
                </a:lnTo>
                <a:lnTo>
                  <a:pt x="112763" y="1409700"/>
                </a:lnTo>
                <a:lnTo>
                  <a:pt x="116027" y="1397000"/>
                </a:lnTo>
                <a:close/>
              </a:path>
              <a:path w="1053465" h="3187700">
                <a:moveTo>
                  <a:pt x="118681" y="1384300"/>
                </a:moveTo>
                <a:lnTo>
                  <a:pt x="92316" y="1384300"/>
                </a:lnTo>
                <a:lnTo>
                  <a:pt x="90868" y="1397000"/>
                </a:lnTo>
                <a:lnTo>
                  <a:pt x="117424" y="1397000"/>
                </a:lnTo>
                <a:lnTo>
                  <a:pt x="118681" y="1384300"/>
                </a:lnTo>
                <a:close/>
              </a:path>
              <a:path w="1053465" h="3187700">
                <a:moveTo>
                  <a:pt x="122504" y="1371600"/>
                </a:moveTo>
                <a:lnTo>
                  <a:pt x="95605" y="1371600"/>
                </a:lnTo>
                <a:lnTo>
                  <a:pt x="92278" y="1384300"/>
                </a:lnTo>
                <a:lnTo>
                  <a:pt x="120789" y="1384300"/>
                </a:lnTo>
                <a:lnTo>
                  <a:pt x="122504" y="1371600"/>
                </a:lnTo>
                <a:close/>
              </a:path>
              <a:path w="1053465" h="3187700">
                <a:moveTo>
                  <a:pt x="125336" y="1358900"/>
                </a:moveTo>
                <a:lnTo>
                  <a:pt x="98894" y="1358900"/>
                </a:lnTo>
                <a:lnTo>
                  <a:pt x="97345" y="1371600"/>
                </a:lnTo>
                <a:lnTo>
                  <a:pt x="123990" y="1371600"/>
                </a:lnTo>
                <a:lnTo>
                  <a:pt x="125336" y="1358900"/>
                </a:lnTo>
                <a:close/>
              </a:path>
              <a:path w="1053465" h="3187700">
                <a:moveTo>
                  <a:pt x="130111" y="1346200"/>
                </a:moveTo>
                <a:lnTo>
                  <a:pt x="101714" y="1346200"/>
                </a:lnTo>
                <a:lnTo>
                  <a:pt x="100241" y="1358900"/>
                </a:lnTo>
                <a:lnTo>
                  <a:pt x="128295" y="1358900"/>
                </a:lnTo>
                <a:lnTo>
                  <a:pt x="130111" y="1346200"/>
                </a:lnTo>
                <a:close/>
              </a:path>
              <a:path w="1053465" h="3187700">
                <a:moveTo>
                  <a:pt x="136855" y="1320800"/>
                </a:moveTo>
                <a:lnTo>
                  <a:pt x="110337" y="1320800"/>
                </a:lnTo>
                <a:lnTo>
                  <a:pt x="105156" y="1333500"/>
                </a:lnTo>
                <a:lnTo>
                  <a:pt x="103327" y="1346200"/>
                </a:lnTo>
                <a:lnTo>
                  <a:pt x="130073" y="1346200"/>
                </a:lnTo>
                <a:lnTo>
                  <a:pt x="133680" y="1333500"/>
                </a:lnTo>
                <a:lnTo>
                  <a:pt x="136855" y="1320800"/>
                </a:lnTo>
                <a:close/>
              </a:path>
              <a:path w="1053465" h="3187700">
                <a:moveTo>
                  <a:pt x="140766" y="1308100"/>
                </a:moveTo>
                <a:lnTo>
                  <a:pt x="113880" y="1308100"/>
                </a:lnTo>
                <a:lnTo>
                  <a:pt x="111950" y="1320800"/>
                </a:lnTo>
                <a:lnTo>
                  <a:pt x="138734" y="1320800"/>
                </a:lnTo>
                <a:lnTo>
                  <a:pt x="140766" y="1308100"/>
                </a:lnTo>
                <a:close/>
              </a:path>
              <a:path w="1053465" h="3187700">
                <a:moveTo>
                  <a:pt x="192354" y="1168400"/>
                </a:moveTo>
                <a:lnTo>
                  <a:pt x="163639" y="1168400"/>
                </a:lnTo>
                <a:lnTo>
                  <a:pt x="157708" y="1181100"/>
                </a:lnTo>
                <a:lnTo>
                  <a:pt x="151701" y="1193800"/>
                </a:lnTo>
                <a:lnTo>
                  <a:pt x="146240" y="1206500"/>
                </a:lnTo>
                <a:lnTo>
                  <a:pt x="139738" y="1219200"/>
                </a:lnTo>
                <a:lnTo>
                  <a:pt x="133883" y="1244600"/>
                </a:lnTo>
                <a:lnTo>
                  <a:pt x="123405" y="1270000"/>
                </a:lnTo>
                <a:lnTo>
                  <a:pt x="118122" y="1295400"/>
                </a:lnTo>
                <a:lnTo>
                  <a:pt x="113817" y="1308100"/>
                </a:lnTo>
                <a:lnTo>
                  <a:pt x="143027" y="1308100"/>
                </a:lnTo>
                <a:lnTo>
                  <a:pt x="145503" y="1295400"/>
                </a:lnTo>
                <a:lnTo>
                  <a:pt x="148272" y="1282700"/>
                </a:lnTo>
                <a:lnTo>
                  <a:pt x="158584" y="1244600"/>
                </a:lnTo>
                <a:lnTo>
                  <a:pt x="158457" y="1244600"/>
                </a:lnTo>
                <a:lnTo>
                  <a:pt x="164172" y="1231900"/>
                </a:lnTo>
                <a:lnTo>
                  <a:pt x="164020" y="1231900"/>
                </a:lnTo>
                <a:lnTo>
                  <a:pt x="170306" y="1219200"/>
                </a:lnTo>
                <a:lnTo>
                  <a:pt x="170002" y="1219200"/>
                </a:lnTo>
                <a:lnTo>
                  <a:pt x="175145" y="1206500"/>
                </a:lnTo>
                <a:lnTo>
                  <a:pt x="174815" y="1206500"/>
                </a:lnTo>
                <a:lnTo>
                  <a:pt x="180619" y="1193800"/>
                </a:lnTo>
                <a:lnTo>
                  <a:pt x="186613" y="1181100"/>
                </a:lnTo>
                <a:lnTo>
                  <a:pt x="192354" y="1168400"/>
                </a:lnTo>
                <a:close/>
              </a:path>
              <a:path w="1053465" h="3187700">
                <a:moveTo>
                  <a:pt x="279844" y="927100"/>
                </a:moveTo>
                <a:lnTo>
                  <a:pt x="252183" y="927100"/>
                </a:lnTo>
                <a:lnTo>
                  <a:pt x="249516" y="939800"/>
                </a:lnTo>
                <a:lnTo>
                  <a:pt x="249796" y="939800"/>
                </a:lnTo>
                <a:lnTo>
                  <a:pt x="246278" y="952500"/>
                </a:lnTo>
                <a:lnTo>
                  <a:pt x="246710" y="952500"/>
                </a:lnTo>
                <a:lnTo>
                  <a:pt x="241757" y="965200"/>
                </a:lnTo>
                <a:lnTo>
                  <a:pt x="242176" y="965200"/>
                </a:lnTo>
                <a:lnTo>
                  <a:pt x="236372" y="977900"/>
                </a:lnTo>
                <a:lnTo>
                  <a:pt x="230339" y="977900"/>
                </a:lnTo>
                <a:lnTo>
                  <a:pt x="224523" y="990600"/>
                </a:lnTo>
                <a:lnTo>
                  <a:pt x="212661" y="1028700"/>
                </a:lnTo>
                <a:lnTo>
                  <a:pt x="201777" y="1054100"/>
                </a:lnTo>
                <a:lnTo>
                  <a:pt x="195732" y="1066800"/>
                </a:lnTo>
                <a:lnTo>
                  <a:pt x="190322" y="1092200"/>
                </a:lnTo>
                <a:lnTo>
                  <a:pt x="184873" y="1104900"/>
                </a:lnTo>
                <a:lnTo>
                  <a:pt x="180276" y="1130300"/>
                </a:lnTo>
                <a:lnTo>
                  <a:pt x="175145" y="1143000"/>
                </a:lnTo>
                <a:lnTo>
                  <a:pt x="175361" y="1143000"/>
                </a:lnTo>
                <a:lnTo>
                  <a:pt x="172123" y="1155700"/>
                </a:lnTo>
                <a:lnTo>
                  <a:pt x="172364" y="1155700"/>
                </a:lnTo>
                <a:lnTo>
                  <a:pt x="168452" y="1168400"/>
                </a:lnTo>
                <a:lnTo>
                  <a:pt x="196557" y="1168400"/>
                </a:lnTo>
                <a:lnTo>
                  <a:pt x="200025" y="1155700"/>
                </a:lnTo>
                <a:lnTo>
                  <a:pt x="205422" y="1130300"/>
                </a:lnTo>
                <a:lnTo>
                  <a:pt x="210045" y="1117600"/>
                </a:lnTo>
                <a:lnTo>
                  <a:pt x="215315" y="1092200"/>
                </a:lnTo>
                <a:lnTo>
                  <a:pt x="215150" y="1092200"/>
                </a:lnTo>
                <a:lnTo>
                  <a:pt x="220395" y="1079500"/>
                </a:lnTo>
                <a:lnTo>
                  <a:pt x="220218" y="1079500"/>
                </a:lnTo>
                <a:lnTo>
                  <a:pt x="226123" y="1066800"/>
                </a:lnTo>
                <a:lnTo>
                  <a:pt x="236778" y="1028700"/>
                </a:lnTo>
                <a:lnTo>
                  <a:pt x="236639" y="1028700"/>
                </a:lnTo>
                <a:lnTo>
                  <a:pt x="248259" y="1003300"/>
                </a:lnTo>
                <a:lnTo>
                  <a:pt x="247916" y="1003300"/>
                </a:lnTo>
                <a:lnTo>
                  <a:pt x="253441" y="990600"/>
                </a:lnTo>
                <a:lnTo>
                  <a:pt x="259245" y="990600"/>
                </a:lnTo>
                <a:lnTo>
                  <a:pt x="265341" y="977900"/>
                </a:lnTo>
                <a:lnTo>
                  <a:pt x="270725" y="965200"/>
                </a:lnTo>
                <a:lnTo>
                  <a:pt x="274599" y="952500"/>
                </a:lnTo>
                <a:lnTo>
                  <a:pt x="277431" y="939800"/>
                </a:lnTo>
                <a:lnTo>
                  <a:pt x="279844" y="927100"/>
                </a:lnTo>
                <a:close/>
              </a:path>
              <a:path w="1053465" h="3187700">
                <a:moveTo>
                  <a:pt x="290690" y="901700"/>
                </a:moveTo>
                <a:lnTo>
                  <a:pt x="257644" y="901700"/>
                </a:lnTo>
                <a:lnTo>
                  <a:pt x="254520" y="914400"/>
                </a:lnTo>
                <a:lnTo>
                  <a:pt x="252120" y="927100"/>
                </a:lnTo>
                <a:lnTo>
                  <a:pt x="279793" y="927100"/>
                </a:lnTo>
                <a:lnTo>
                  <a:pt x="282371" y="914400"/>
                </a:lnTo>
                <a:lnTo>
                  <a:pt x="286016" y="914400"/>
                </a:lnTo>
                <a:lnTo>
                  <a:pt x="290690" y="901700"/>
                </a:lnTo>
                <a:close/>
              </a:path>
              <a:path w="1053465" h="3187700">
                <a:moveTo>
                  <a:pt x="305841" y="876300"/>
                </a:moveTo>
                <a:lnTo>
                  <a:pt x="276250" y="876300"/>
                </a:lnTo>
                <a:lnTo>
                  <a:pt x="273189" y="889000"/>
                </a:lnTo>
                <a:lnTo>
                  <a:pt x="264655" y="901700"/>
                </a:lnTo>
                <a:lnTo>
                  <a:pt x="294474" y="901700"/>
                </a:lnTo>
                <a:lnTo>
                  <a:pt x="297611" y="889000"/>
                </a:lnTo>
                <a:lnTo>
                  <a:pt x="302628" y="889000"/>
                </a:lnTo>
                <a:lnTo>
                  <a:pt x="305841" y="876300"/>
                </a:lnTo>
                <a:close/>
              </a:path>
              <a:path w="1053465" h="3187700">
                <a:moveTo>
                  <a:pt x="281825" y="863600"/>
                </a:moveTo>
                <a:lnTo>
                  <a:pt x="279349" y="876300"/>
                </a:lnTo>
                <a:lnTo>
                  <a:pt x="281203" y="876300"/>
                </a:lnTo>
                <a:lnTo>
                  <a:pt x="281825" y="863600"/>
                </a:lnTo>
                <a:close/>
              </a:path>
              <a:path w="1053465" h="3187700">
                <a:moveTo>
                  <a:pt x="308813" y="863600"/>
                </a:moveTo>
                <a:lnTo>
                  <a:pt x="282067" y="863600"/>
                </a:lnTo>
                <a:lnTo>
                  <a:pt x="281203" y="876300"/>
                </a:lnTo>
                <a:lnTo>
                  <a:pt x="307975" y="876300"/>
                </a:lnTo>
                <a:lnTo>
                  <a:pt x="308813" y="863600"/>
                </a:lnTo>
                <a:close/>
              </a:path>
              <a:path w="1053465" h="3187700">
                <a:moveTo>
                  <a:pt x="310629" y="850900"/>
                </a:moveTo>
                <a:lnTo>
                  <a:pt x="283984" y="850900"/>
                </a:lnTo>
                <a:lnTo>
                  <a:pt x="283210" y="863600"/>
                </a:lnTo>
                <a:lnTo>
                  <a:pt x="309575" y="863600"/>
                </a:lnTo>
                <a:lnTo>
                  <a:pt x="310629" y="850900"/>
                </a:lnTo>
                <a:close/>
              </a:path>
              <a:path w="1053465" h="3187700">
                <a:moveTo>
                  <a:pt x="314769" y="825500"/>
                </a:moveTo>
                <a:lnTo>
                  <a:pt x="289306" y="825500"/>
                </a:lnTo>
                <a:lnTo>
                  <a:pt x="286410" y="838200"/>
                </a:lnTo>
                <a:lnTo>
                  <a:pt x="285051" y="850900"/>
                </a:lnTo>
                <a:lnTo>
                  <a:pt x="311912" y="850900"/>
                </a:lnTo>
                <a:lnTo>
                  <a:pt x="313715" y="838200"/>
                </a:lnTo>
                <a:lnTo>
                  <a:pt x="314769" y="825500"/>
                </a:lnTo>
                <a:close/>
              </a:path>
              <a:path w="1053465" h="3187700">
                <a:moveTo>
                  <a:pt x="307733" y="762000"/>
                </a:moveTo>
                <a:lnTo>
                  <a:pt x="301383" y="787400"/>
                </a:lnTo>
                <a:lnTo>
                  <a:pt x="295402" y="800100"/>
                </a:lnTo>
                <a:lnTo>
                  <a:pt x="292735" y="812800"/>
                </a:lnTo>
                <a:lnTo>
                  <a:pt x="290601" y="825500"/>
                </a:lnTo>
                <a:lnTo>
                  <a:pt x="315887" y="825500"/>
                </a:lnTo>
                <a:lnTo>
                  <a:pt x="317881" y="812800"/>
                </a:lnTo>
                <a:lnTo>
                  <a:pt x="319976" y="812800"/>
                </a:lnTo>
                <a:lnTo>
                  <a:pt x="325780" y="787400"/>
                </a:lnTo>
                <a:lnTo>
                  <a:pt x="328847" y="787400"/>
                </a:lnTo>
                <a:lnTo>
                  <a:pt x="332028" y="774700"/>
                </a:lnTo>
                <a:lnTo>
                  <a:pt x="307594" y="774700"/>
                </a:lnTo>
                <a:lnTo>
                  <a:pt x="307733" y="762000"/>
                </a:lnTo>
                <a:close/>
              </a:path>
              <a:path w="1053465" h="3187700">
                <a:moveTo>
                  <a:pt x="328847" y="787400"/>
                </a:moveTo>
                <a:lnTo>
                  <a:pt x="325780" y="787400"/>
                </a:lnTo>
                <a:lnTo>
                  <a:pt x="325666" y="800100"/>
                </a:lnTo>
                <a:lnTo>
                  <a:pt x="328847" y="787400"/>
                </a:lnTo>
                <a:close/>
              </a:path>
              <a:path w="1053465" h="3187700">
                <a:moveTo>
                  <a:pt x="422694" y="520700"/>
                </a:moveTo>
                <a:lnTo>
                  <a:pt x="395160" y="520700"/>
                </a:lnTo>
                <a:lnTo>
                  <a:pt x="383540" y="546100"/>
                </a:lnTo>
                <a:lnTo>
                  <a:pt x="377393" y="546100"/>
                </a:lnTo>
                <a:lnTo>
                  <a:pt x="369316" y="558800"/>
                </a:lnTo>
                <a:lnTo>
                  <a:pt x="363435" y="584200"/>
                </a:lnTo>
                <a:lnTo>
                  <a:pt x="357695" y="609600"/>
                </a:lnTo>
                <a:lnTo>
                  <a:pt x="357911" y="609600"/>
                </a:lnTo>
                <a:lnTo>
                  <a:pt x="346964" y="635000"/>
                </a:lnTo>
                <a:lnTo>
                  <a:pt x="335584" y="673100"/>
                </a:lnTo>
                <a:lnTo>
                  <a:pt x="329704" y="685800"/>
                </a:lnTo>
                <a:lnTo>
                  <a:pt x="326707" y="698500"/>
                </a:lnTo>
                <a:lnTo>
                  <a:pt x="324154" y="711200"/>
                </a:lnTo>
                <a:lnTo>
                  <a:pt x="318770" y="736600"/>
                </a:lnTo>
                <a:lnTo>
                  <a:pt x="313029" y="749300"/>
                </a:lnTo>
                <a:lnTo>
                  <a:pt x="313309" y="749300"/>
                </a:lnTo>
                <a:lnTo>
                  <a:pt x="307594" y="774700"/>
                </a:lnTo>
                <a:lnTo>
                  <a:pt x="332028" y="774700"/>
                </a:lnTo>
                <a:lnTo>
                  <a:pt x="337972" y="762000"/>
                </a:lnTo>
                <a:lnTo>
                  <a:pt x="343941" y="736600"/>
                </a:lnTo>
                <a:lnTo>
                  <a:pt x="349300" y="711200"/>
                </a:lnTo>
                <a:lnTo>
                  <a:pt x="351345" y="711200"/>
                </a:lnTo>
                <a:lnTo>
                  <a:pt x="354203" y="698500"/>
                </a:lnTo>
                <a:lnTo>
                  <a:pt x="360083" y="685800"/>
                </a:lnTo>
                <a:lnTo>
                  <a:pt x="371563" y="647700"/>
                </a:lnTo>
                <a:lnTo>
                  <a:pt x="382663" y="609600"/>
                </a:lnTo>
                <a:lnTo>
                  <a:pt x="388607" y="596900"/>
                </a:lnTo>
                <a:lnTo>
                  <a:pt x="393979" y="571500"/>
                </a:lnTo>
                <a:lnTo>
                  <a:pt x="392099" y="571500"/>
                </a:lnTo>
                <a:lnTo>
                  <a:pt x="398881" y="558800"/>
                </a:lnTo>
                <a:lnTo>
                  <a:pt x="405244" y="558800"/>
                </a:lnTo>
                <a:lnTo>
                  <a:pt x="417080" y="533400"/>
                </a:lnTo>
                <a:lnTo>
                  <a:pt x="422694" y="520700"/>
                </a:lnTo>
                <a:close/>
              </a:path>
              <a:path w="1053465" h="3187700">
                <a:moveTo>
                  <a:pt x="444004" y="469900"/>
                </a:moveTo>
                <a:lnTo>
                  <a:pt x="416636" y="469900"/>
                </a:lnTo>
                <a:lnTo>
                  <a:pt x="413486" y="482600"/>
                </a:lnTo>
                <a:lnTo>
                  <a:pt x="413943" y="482600"/>
                </a:lnTo>
                <a:lnTo>
                  <a:pt x="409282" y="495300"/>
                </a:lnTo>
                <a:lnTo>
                  <a:pt x="409486" y="495300"/>
                </a:lnTo>
                <a:lnTo>
                  <a:pt x="404723" y="508000"/>
                </a:lnTo>
                <a:lnTo>
                  <a:pt x="400189" y="508000"/>
                </a:lnTo>
                <a:lnTo>
                  <a:pt x="394855" y="520700"/>
                </a:lnTo>
                <a:lnTo>
                  <a:pt x="428142" y="520700"/>
                </a:lnTo>
                <a:lnTo>
                  <a:pt x="438226" y="495300"/>
                </a:lnTo>
                <a:lnTo>
                  <a:pt x="441706" y="482600"/>
                </a:lnTo>
                <a:lnTo>
                  <a:pt x="444004" y="469900"/>
                </a:lnTo>
                <a:close/>
              </a:path>
              <a:path w="1053465" h="3187700">
                <a:moveTo>
                  <a:pt x="446341" y="457200"/>
                </a:moveTo>
                <a:lnTo>
                  <a:pt x="418592" y="457200"/>
                </a:lnTo>
                <a:lnTo>
                  <a:pt x="416382" y="469900"/>
                </a:lnTo>
                <a:lnTo>
                  <a:pt x="443966" y="469900"/>
                </a:lnTo>
                <a:lnTo>
                  <a:pt x="446341" y="457200"/>
                </a:lnTo>
                <a:close/>
              </a:path>
              <a:path w="1053465" h="3187700">
                <a:moveTo>
                  <a:pt x="449326" y="444500"/>
                </a:moveTo>
                <a:lnTo>
                  <a:pt x="422859" y="444500"/>
                </a:lnTo>
                <a:lnTo>
                  <a:pt x="421068" y="457200"/>
                </a:lnTo>
                <a:lnTo>
                  <a:pt x="447319" y="457200"/>
                </a:lnTo>
                <a:lnTo>
                  <a:pt x="449326" y="444500"/>
                </a:lnTo>
                <a:close/>
              </a:path>
              <a:path w="1053465" h="3187700">
                <a:moveTo>
                  <a:pt x="491871" y="368300"/>
                </a:moveTo>
                <a:lnTo>
                  <a:pt x="458939" y="368300"/>
                </a:lnTo>
                <a:lnTo>
                  <a:pt x="453237" y="393700"/>
                </a:lnTo>
                <a:lnTo>
                  <a:pt x="450977" y="393700"/>
                </a:lnTo>
                <a:lnTo>
                  <a:pt x="447548" y="406400"/>
                </a:lnTo>
                <a:lnTo>
                  <a:pt x="443992" y="406400"/>
                </a:lnTo>
                <a:lnTo>
                  <a:pt x="437718" y="419100"/>
                </a:lnTo>
                <a:lnTo>
                  <a:pt x="431126" y="431800"/>
                </a:lnTo>
                <a:lnTo>
                  <a:pt x="425399" y="444500"/>
                </a:lnTo>
                <a:lnTo>
                  <a:pt x="452450" y="444500"/>
                </a:lnTo>
                <a:lnTo>
                  <a:pt x="458457" y="431800"/>
                </a:lnTo>
                <a:lnTo>
                  <a:pt x="464921" y="431800"/>
                </a:lnTo>
                <a:lnTo>
                  <a:pt x="471030" y="419100"/>
                </a:lnTo>
                <a:lnTo>
                  <a:pt x="475043" y="406400"/>
                </a:lnTo>
                <a:lnTo>
                  <a:pt x="478040" y="393700"/>
                </a:lnTo>
                <a:lnTo>
                  <a:pt x="483057" y="381000"/>
                </a:lnTo>
                <a:lnTo>
                  <a:pt x="487730" y="381000"/>
                </a:lnTo>
                <a:lnTo>
                  <a:pt x="491871" y="368300"/>
                </a:lnTo>
                <a:close/>
              </a:path>
              <a:path w="1053465" h="3187700">
                <a:moveTo>
                  <a:pt x="539419" y="304800"/>
                </a:moveTo>
                <a:lnTo>
                  <a:pt x="513829" y="304800"/>
                </a:lnTo>
                <a:lnTo>
                  <a:pt x="503542" y="317500"/>
                </a:lnTo>
                <a:lnTo>
                  <a:pt x="503707" y="317500"/>
                </a:lnTo>
                <a:lnTo>
                  <a:pt x="492467" y="330200"/>
                </a:lnTo>
                <a:lnTo>
                  <a:pt x="492620" y="330200"/>
                </a:lnTo>
                <a:lnTo>
                  <a:pt x="481469" y="342900"/>
                </a:lnTo>
                <a:lnTo>
                  <a:pt x="476427" y="355600"/>
                </a:lnTo>
                <a:lnTo>
                  <a:pt x="467817" y="355600"/>
                </a:lnTo>
                <a:lnTo>
                  <a:pt x="464413" y="368300"/>
                </a:lnTo>
                <a:lnTo>
                  <a:pt x="496595" y="368300"/>
                </a:lnTo>
                <a:lnTo>
                  <a:pt x="512902" y="342900"/>
                </a:lnTo>
                <a:lnTo>
                  <a:pt x="524294" y="330200"/>
                </a:lnTo>
                <a:lnTo>
                  <a:pt x="534758" y="317500"/>
                </a:lnTo>
                <a:lnTo>
                  <a:pt x="539419" y="304800"/>
                </a:lnTo>
                <a:close/>
              </a:path>
              <a:path w="1053465" h="3187700">
                <a:moveTo>
                  <a:pt x="546849" y="292100"/>
                </a:moveTo>
                <a:lnTo>
                  <a:pt x="518121" y="292100"/>
                </a:lnTo>
                <a:lnTo>
                  <a:pt x="513638" y="304800"/>
                </a:lnTo>
                <a:lnTo>
                  <a:pt x="543521" y="304800"/>
                </a:lnTo>
                <a:lnTo>
                  <a:pt x="546849" y="292100"/>
                </a:lnTo>
                <a:close/>
              </a:path>
              <a:path w="1053465" h="3187700">
                <a:moveTo>
                  <a:pt x="524306" y="279400"/>
                </a:moveTo>
                <a:lnTo>
                  <a:pt x="521360" y="292100"/>
                </a:lnTo>
                <a:lnTo>
                  <a:pt x="523951" y="292100"/>
                </a:lnTo>
                <a:lnTo>
                  <a:pt x="524306" y="279400"/>
                </a:lnTo>
                <a:close/>
              </a:path>
              <a:path w="1053465" h="3187700">
                <a:moveTo>
                  <a:pt x="624700" y="190500"/>
                </a:moveTo>
                <a:lnTo>
                  <a:pt x="583476" y="190500"/>
                </a:lnTo>
                <a:lnTo>
                  <a:pt x="574167" y="203200"/>
                </a:lnTo>
                <a:lnTo>
                  <a:pt x="564476" y="203200"/>
                </a:lnTo>
                <a:lnTo>
                  <a:pt x="555828" y="215900"/>
                </a:lnTo>
                <a:lnTo>
                  <a:pt x="536854" y="241300"/>
                </a:lnTo>
                <a:lnTo>
                  <a:pt x="533565" y="254000"/>
                </a:lnTo>
                <a:lnTo>
                  <a:pt x="531342" y="266700"/>
                </a:lnTo>
                <a:lnTo>
                  <a:pt x="531482" y="266700"/>
                </a:lnTo>
                <a:lnTo>
                  <a:pt x="528726" y="279400"/>
                </a:lnTo>
                <a:lnTo>
                  <a:pt x="526046" y="279400"/>
                </a:lnTo>
                <a:lnTo>
                  <a:pt x="523951" y="292100"/>
                </a:lnTo>
                <a:lnTo>
                  <a:pt x="549541" y="292100"/>
                </a:lnTo>
                <a:lnTo>
                  <a:pt x="553732" y="279400"/>
                </a:lnTo>
                <a:lnTo>
                  <a:pt x="556717" y="266700"/>
                </a:lnTo>
                <a:lnTo>
                  <a:pt x="558965" y="254000"/>
                </a:lnTo>
                <a:lnTo>
                  <a:pt x="558088" y="254000"/>
                </a:lnTo>
                <a:lnTo>
                  <a:pt x="561378" y="241300"/>
                </a:lnTo>
                <a:lnTo>
                  <a:pt x="566280" y="241300"/>
                </a:lnTo>
                <a:lnTo>
                  <a:pt x="574471" y="228600"/>
                </a:lnTo>
                <a:lnTo>
                  <a:pt x="582028" y="228600"/>
                </a:lnTo>
                <a:lnTo>
                  <a:pt x="590880" y="215900"/>
                </a:lnTo>
                <a:lnTo>
                  <a:pt x="605815" y="215900"/>
                </a:lnTo>
                <a:lnTo>
                  <a:pt x="615416" y="203200"/>
                </a:lnTo>
                <a:lnTo>
                  <a:pt x="624700" y="190500"/>
                </a:lnTo>
                <a:close/>
              </a:path>
              <a:path w="1053465" h="3187700">
                <a:moveTo>
                  <a:pt x="529043" y="266700"/>
                </a:moveTo>
                <a:lnTo>
                  <a:pt x="525322" y="279400"/>
                </a:lnTo>
                <a:lnTo>
                  <a:pt x="528726" y="279400"/>
                </a:lnTo>
                <a:lnTo>
                  <a:pt x="529043" y="266700"/>
                </a:lnTo>
                <a:close/>
              </a:path>
              <a:path w="1053465" h="3187700">
                <a:moveTo>
                  <a:pt x="561378" y="241300"/>
                </a:moveTo>
                <a:lnTo>
                  <a:pt x="558088" y="254000"/>
                </a:lnTo>
                <a:lnTo>
                  <a:pt x="559253" y="252193"/>
                </a:lnTo>
                <a:lnTo>
                  <a:pt x="561378" y="241300"/>
                </a:lnTo>
                <a:close/>
              </a:path>
              <a:path w="1053465" h="3187700">
                <a:moveTo>
                  <a:pt x="559253" y="252193"/>
                </a:moveTo>
                <a:lnTo>
                  <a:pt x="558088" y="254000"/>
                </a:lnTo>
                <a:lnTo>
                  <a:pt x="558901" y="254000"/>
                </a:lnTo>
                <a:lnTo>
                  <a:pt x="559253" y="252193"/>
                </a:lnTo>
                <a:close/>
              </a:path>
              <a:path w="1053465" h="3187700">
                <a:moveTo>
                  <a:pt x="566280" y="241300"/>
                </a:moveTo>
                <a:lnTo>
                  <a:pt x="561378" y="241300"/>
                </a:lnTo>
                <a:lnTo>
                  <a:pt x="559253" y="252193"/>
                </a:lnTo>
                <a:lnTo>
                  <a:pt x="566280" y="241300"/>
                </a:lnTo>
                <a:close/>
              </a:path>
              <a:path w="1053465" h="3187700">
                <a:moveTo>
                  <a:pt x="582612" y="228600"/>
                </a:moveTo>
                <a:lnTo>
                  <a:pt x="574471" y="228600"/>
                </a:lnTo>
                <a:lnTo>
                  <a:pt x="574319" y="241300"/>
                </a:lnTo>
                <a:lnTo>
                  <a:pt x="582612" y="228600"/>
                </a:lnTo>
                <a:close/>
              </a:path>
              <a:path w="1053465" h="3187700">
                <a:moveTo>
                  <a:pt x="651802" y="165100"/>
                </a:moveTo>
                <a:lnTo>
                  <a:pt x="615213" y="165100"/>
                </a:lnTo>
                <a:lnTo>
                  <a:pt x="605967" y="177800"/>
                </a:lnTo>
                <a:lnTo>
                  <a:pt x="601357" y="177800"/>
                </a:lnTo>
                <a:lnTo>
                  <a:pt x="592696" y="190500"/>
                </a:lnTo>
                <a:lnTo>
                  <a:pt x="635025" y="190500"/>
                </a:lnTo>
                <a:lnTo>
                  <a:pt x="643775" y="177800"/>
                </a:lnTo>
                <a:lnTo>
                  <a:pt x="651802" y="165100"/>
                </a:lnTo>
                <a:close/>
              </a:path>
              <a:path w="1053465" h="3187700">
                <a:moveTo>
                  <a:pt x="659790" y="152400"/>
                </a:moveTo>
                <a:lnTo>
                  <a:pt x="622782" y="152400"/>
                </a:lnTo>
                <a:lnTo>
                  <a:pt x="614502" y="165100"/>
                </a:lnTo>
                <a:lnTo>
                  <a:pt x="651687" y="165100"/>
                </a:lnTo>
                <a:lnTo>
                  <a:pt x="659790" y="152400"/>
                </a:lnTo>
                <a:close/>
              </a:path>
              <a:path w="1053465" h="3187700">
                <a:moveTo>
                  <a:pt x="700595" y="127000"/>
                </a:moveTo>
                <a:lnTo>
                  <a:pt x="640511" y="127000"/>
                </a:lnTo>
                <a:lnTo>
                  <a:pt x="630491" y="152400"/>
                </a:lnTo>
                <a:lnTo>
                  <a:pt x="668286" y="152400"/>
                </a:lnTo>
                <a:lnTo>
                  <a:pt x="680199" y="139700"/>
                </a:lnTo>
                <a:lnTo>
                  <a:pt x="690778" y="139700"/>
                </a:lnTo>
                <a:lnTo>
                  <a:pt x="700595" y="127000"/>
                </a:lnTo>
                <a:close/>
              </a:path>
              <a:path w="1053465" h="3187700">
                <a:moveTo>
                  <a:pt x="754507" y="101600"/>
                </a:moveTo>
                <a:lnTo>
                  <a:pt x="698525" y="101600"/>
                </a:lnTo>
                <a:lnTo>
                  <a:pt x="689190" y="114300"/>
                </a:lnTo>
                <a:lnTo>
                  <a:pt x="656628" y="127000"/>
                </a:lnTo>
                <a:lnTo>
                  <a:pt x="718045" y="127000"/>
                </a:lnTo>
                <a:lnTo>
                  <a:pt x="735660" y="114300"/>
                </a:lnTo>
                <a:lnTo>
                  <a:pt x="744512" y="114300"/>
                </a:lnTo>
                <a:lnTo>
                  <a:pt x="754507" y="101600"/>
                </a:lnTo>
                <a:close/>
              </a:path>
              <a:path w="1053465" h="3187700">
                <a:moveTo>
                  <a:pt x="790829" y="88900"/>
                </a:moveTo>
                <a:lnTo>
                  <a:pt x="725373" y="88900"/>
                </a:lnTo>
                <a:lnTo>
                  <a:pt x="707453" y="101600"/>
                </a:lnTo>
                <a:lnTo>
                  <a:pt x="777201" y="101600"/>
                </a:lnTo>
                <a:lnTo>
                  <a:pt x="790829" y="88900"/>
                </a:lnTo>
                <a:close/>
              </a:path>
              <a:path w="1053465" h="3187700">
                <a:moveTo>
                  <a:pt x="832929" y="76200"/>
                </a:moveTo>
                <a:lnTo>
                  <a:pt x="756285" y="76200"/>
                </a:lnTo>
                <a:lnTo>
                  <a:pt x="745172" y="88900"/>
                </a:lnTo>
                <a:lnTo>
                  <a:pt x="823404" y="88900"/>
                </a:lnTo>
                <a:lnTo>
                  <a:pt x="832929" y="76200"/>
                </a:lnTo>
                <a:close/>
              </a:path>
              <a:path w="1053465" h="3187700">
                <a:moveTo>
                  <a:pt x="873099" y="63500"/>
                </a:moveTo>
                <a:lnTo>
                  <a:pt x="797725" y="63500"/>
                </a:lnTo>
                <a:lnTo>
                  <a:pt x="782218" y="76200"/>
                </a:lnTo>
                <a:lnTo>
                  <a:pt x="842619" y="76200"/>
                </a:lnTo>
                <a:lnTo>
                  <a:pt x="873099" y="63500"/>
                </a:lnTo>
                <a:close/>
              </a:path>
              <a:path w="1053465" h="3187700">
                <a:moveTo>
                  <a:pt x="965098" y="38100"/>
                </a:moveTo>
                <a:lnTo>
                  <a:pt x="865797" y="38100"/>
                </a:lnTo>
                <a:lnTo>
                  <a:pt x="834948" y="50800"/>
                </a:lnTo>
                <a:lnTo>
                  <a:pt x="824649" y="50800"/>
                </a:lnTo>
                <a:lnTo>
                  <a:pt x="815073" y="63500"/>
                </a:lnTo>
                <a:lnTo>
                  <a:pt x="903287" y="63500"/>
                </a:lnTo>
                <a:lnTo>
                  <a:pt x="965098" y="38100"/>
                </a:lnTo>
                <a:close/>
              </a:path>
              <a:path w="1053465" h="3187700">
                <a:moveTo>
                  <a:pt x="943884" y="18665"/>
                </a:moveTo>
                <a:lnTo>
                  <a:pt x="889800" y="25400"/>
                </a:lnTo>
                <a:lnTo>
                  <a:pt x="890536" y="38100"/>
                </a:lnTo>
                <a:lnTo>
                  <a:pt x="896848" y="38100"/>
                </a:lnTo>
                <a:lnTo>
                  <a:pt x="927785" y="25400"/>
                </a:lnTo>
                <a:lnTo>
                  <a:pt x="927620" y="25400"/>
                </a:lnTo>
                <a:lnTo>
                  <a:pt x="943884" y="18665"/>
                </a:lnTo>
                <a:close/>
              </a:path>
              <a:path w="1053465" h="3187700">
                <a:moveTo>
                  <a:pt x="983941" y="13677"/>
                </a:moveTo>
                <a:lnTo>
                  <a:pt x="943884" y="18665"/>
                </a:lnTo>
                <a:lnTo>
                  <a:pt x="927620" y="25400"/>
                </a:lnTo>
                <a:lnTo>
                  <a:pt x="927785" y="25400"/>
                </a:lnTo>
                <a:lnTo>
                  <a:pt x="896848" y="38100"/>
                </a:lnTo>
                <a:lnTo>
                  <a:pt x="993038" y="38100"/>
                </a:lnTo>
                <a:lnTo>
                  <a:pt x="983941" y="13677"/>
                </a:lnTo>
                <a:close/>
              </a:path>
              <a:path w="1053465" h="3187700">
                <a:moveTo>
                  <a:pt x="993355" y="12700"/>
                </a:moveTo>
                <a:lnTo>
                  <a:pt x="991793" y="12700"/>
                </a:lnTo>
                <a:lnTo>
                  <a:pt x="983941" y="13677"/>
                </a:lnTo>
                <a:lnTo>
                  <a:pt x="993038" y="38100"/>
                </a:lnTo>
                <a:lnTo>
                  <a:pt x="995489" y="38100"/>
                </a:lnTo>
                <a:lnTo>
                  <a:pt x="993355" y="12700"/>
                </a:lnTo>
                <a:close/>
              </a:path>
              <a:path w="1053465" h="3187700">
                <a:moveTo>
                  <a:pt x="1014590" y="12700"/>
                </a:moveTo>
                <a:lnTo>
                  <a:pt x="993355" y="12700"/>
                </a:lnTo>
                <a:lnTo>
                  <a:pt x="995489" y="38100"/>
                </a:lnTo>
                <a:lnTo>
                  <a:pt x="998943" y="38100"/>
                </a:lnTo>
                <a:lnTo>
                  <a:pt x="1001258" y="32933"/>
                </a:lnTo>
                <a:lnTo>
                  <a:pt x="1002855" y="25400"/>
                </a:lnTo>
                <a:lnTo>
                  <a:pt x="1004633" y="25400"/>
                </a:lnTo>
                <a:lnTo>
                  <a:pt x="1014590" y="12700"/>
                </a:lnTo>
                <a:close/>
              </a:path>
              <a:path w="1053465" h="3187700">
                <a:moveTo>
                  <a:pt x="1001258" y="32933"/>
                </a:moveTo>
                <a:lnTo>
                  <a:pt x="998943" y="38100"/>
                </a:lnTo>
                <a:lnTo>
                  <a:pt x="1000163" y="38100"/>
                </a:lnTo>
                <a:lnTo>
                  <a:pt x="1001258" y="32933"/>
                </a:lnTo>
                <a:close/>
              </a:path>
              <a:path w="1053465" h="3187700">
                <a:moveTo>
                  <a:pt x="1004633" y="25400"/>
                </a:moveTo>
                <a:lnTo>
                  <a:pt x="1002855" y="25400"/>
                </a:lnTo>
                <a:lnTo>
                  <a:pt x="1001258" y="32933"/>
                </a:lnTo>
                <a:lnTo>
                  <a:pt x="1004633" y="25400"/>
                </a:lnTo>
                <a:close/>
              </a:path>
              <a:path w="1053465" h="3187700">
                <a:moveTo>
                  <a:pt x="1048346" y="0"/>
                </a:moveTo>
                <a:lnTo>
                  <a:pt x="997877" y="0"/>
                </a:lnTo>
                <a:lnTo>
                  <a:pt x="995387" y="12700"/>
                </a:lnTo>
                <a:lnTo>
                  <a:pt x="1014590" y="12700"/>
                </a:lnTo>
                <a:lnTo>
                  <a:pt x="1004633" y="25400"/>
                </a:lnTo>
                <a:lnTo>
                  <a:pt x="1053426" y="25400"/>
                </a:lnTo>
                <a:lnTo>
                  <a:pt x="1048346" y="0"/>
                </a:lnTo>
                <a:close/>
              </a:path>
              <a:path w="1053465" h="3187700">
                <a:moveTo>
                  <a:pt x="983576" y="12700"/>
                </a:moveTo>
                <a:lnTo>
                  <a:pt x="958291" y="12700"/>
                </a:lnTo>
                <a:lnTo>
                  <a:pt x="943884" y="18665"/>
                </a:lnTo>
                <a:lnTo>
                  <a:pt x="983941" y="13677"/>
                </a:lnTo>
                <a:lnTo>
                  <a:pt x="983576" y="12700"/>
                </a:lnTo>
                <a:close/>
              </a:path>
            </a:pathLst>
          </a:custGeom>
          <a:solidFill>
            <a:srgbClr val="0000FF"/>
          </a:solidFill>
        </p:spPr>
        <p:txBody>
          <a:bodyPr wrap="square" lIns="0" tIns="0" rIns="0" bIns="0" rtlCol="0"/>
          <a:lstStyle/>
          <a:p>
            <a:endParaRPr/>
          </a:p>
        </p:txBody>
      </p:sp>
      <p:sp>
        <p:nvSpPr>
          <p:cNvPr id="14" name="object 14"/>
          <p:cNvSpPr/>
          <p:nvPr/>
        </p:nvSpPr>
        <p:spPr>
          <a:xfrm>
            <a:off x="976110" y="5662935"/>
            <a:ext cx="7754885" cy="271571"/>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976109" y="5945816"/>
            <a:ext cx="7755255" cy="0"/>
          </a:xfrm>
          <a:custGeom>
            <a:avLst/>
            <a:gdLst/>
            <a:ahLst/>
            <a:cxnLst/>
            <a:rect l="l" t="t" r="r" b="b"/>
            <a:pathLst>
              <a:path w="7755255">
                <a:moveTo>
                  <a:pt x="0" y="0"/>
                </a:moveTo>
                <a:lnTo>
                  <a:pt x="7754885" y="0"/>
                </a:lnTo>
              </a:path>
            </a:pathLst>
          </a:custGeom>
          <a:ln w="23883">
            <a:solidFill>
              <a:srgbClr val="FFFFFF"/>
            </a:solidFill>
          </a:ln>
        </p:spPr>
        <p:txBody>
          <a:bodyPr wrap="square" lIns="0" tIns="0" rIns="0" bIns="0" rtlCol="0"/>
          <a:lstStyle/>
          <a:p>
            <a:endParaRPr/>
          </a:p>
        </p:txBody>
      </p:sp>
      <p:sp>
        <p:nvSpPr>
          <p:cNvPr id="16" name="object 16"/>
          <p:cNvSpPr/>
          <p:nvPr/>
        </p:nvSpPr>
        <p:spPr>
          <a:xfrm>
            <a:off x="908176" y="5510204"/>
            <a:ext cx="7967980" cy="919557"/>
          </a:xfrm>
          <a:custGeom>
            <a:avLst/>
            <a:gdLst/>
            <a:ahLst/>
            <a:cxnLst/>
            <a:rect l="l" t="t" r="r" b="b"/>
            <a:pathLst>
              <a:path w="7967980" h="520064">
                <a:moveTo>
                  <a:pt x="0" y="519683"/>
                </a:moveTo>
                <a:lnTo>
                  <a:pt x="7967472" y="519683"/>
                </a:lnTo>
                <a:lnTo>
                  <a:pt x="7967472" y="0"/>
                </a:lnTo>
                <a:lnTo>
                  <a:pt x="0" y="0"/>
                </a:lnTo>
                <a:lnTo>
                  <a:pt x="0" y="519683"/>
                </a:lnTo>
                <a:close/>
              </a:path>
            </a:pathLst>
          </a:custGeom>
          <a:ln w="19812">
            <a:solidFill>
              <a:srgbClr val="0000FF"/>
            </a:solidFill>
          </a:ln>
        </p:spPr>
        <p:txBody>
          <a:bodyPr wrap="square" lIns="0" tIns="0" rIns="0" bIns="0" rtlCol="0"/>
          <a:lstStyle/>
          <a:p>
            <a:endParaRPr/>
          </a:p>
        </p:txBody>
      </p:sp>
      <p:sp>
        <p:nvSpPr>
          <p:cNvPr id="17" name="object 17"/>
          <p:cNvSpPr/>
          <p:nvPr/>
        </p:nvSpPr>
        <p:spPr>
          <a:xfrm>
            <a:off x="1444752" y="3430523"/>
            <a:ext cx="1420368" cy="364236"/>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433322" y="3419094"/>
            <a:ext cx="1443355" cy="387350"/>
          </a:xfrm>
          <a:custGeom>
            <a:avLst/>
            <a:gdLst/>
            <a:ahLst/>
            <a:cxnLst/>
            <a:rect l="l" t="t" r="r" b="b"/>
            <a:pathLst>
              <a:path w="1443355" h="387350">
                <a:moveTo>
                  <a:pt x="0" y="387096"/>
                </a:moveTo>
                <a:lnTo>
                  <a:pt x="1443228" y="387096"/>
                </a:lnTo>
                <a:lnTo>
                  <a:pt x="1443228" y="0"/>
                </a:lnTo>
                <a:lnTo>
                  <a:pt x="0" y="0"/>
                </a:lnTo>
                <a:lnTo>
                  <a:pt x="0" y="387096"/>
                </a:lnTo>
                <a:close/>
              </a:path>
            </a:pathLst>
          </a:custGeom>
          <a:ln w="22860">
            <a:solidFill>
              <a:srgbClr val="0000FF"/>
            </a:solidFill>
          </a:ln>
        </p:spPr>
        <p:txBody>
          <a:bodyPr wrap="square" lIns="0" tIns="0" rIns="0" bIns="0" rtlCol="0"/>
          <a:lstStyle/>
          <a:p>
            <a:endParaRPr/>
          </a:p>
        </p:txBody>
      </p:sp>
      <p:sp>
        <p:nvSpPr>
          <p:cNvPr id="19" name="object 19"/>
          <p:cNvSpPr/>
          <p:nvPr/>
        </p:nvSpPr>
        <p:spPr>
          <a:xfrm>
            <a:off x="3275076" y="3415284"/>
            <a:ext cx="1537715" cy="373379"/>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3262121" y="3402329"/>
            <a:ext cx="1564005" cy="399415"/>
          </a:xfrm>
          <a:custGeom>
            <a:avLst/>
            <a:gdLst/>
            <a:ahLst/>
            <a:cxnLst/>
            <a:rect l="l" t="t" r="r" b="b"/>
            <a:pathLst>
              <a:path w="1564004" h="399414">
                <a:moveTo>
                  <a:pt x="0" y="399288"/>
                </a:moveTo>
                <a:lnTo>
                  <a:pt x="1563624" y="399288"/>
                </a:lnTo>
                <a:lnTo>
                  <a:pt x="1563624" y="0"/>
                </a:lnTo>
                <a:lnTo>
                  <a:pt x="0" y="0"/>
                </a:lnTo>
                <a:lnTo>
                  <a:pt x="0" y="399288"/>
                </a:lnTo>
                <a:close/>
              </a:path>
            </a:pathLst>
          </a:custGeom>
          <a:ln w="25908">
            <a:solidFill>
              <a:srgbClr val="0000FF"/>
            </a:solidFill>
          </a:ln>
        </p:spPr>
        <p:txBody>
          <a:bodyPr wrap="square" lIns="0" tIns="0" rIns="0" bIns="0" rtlCol="0"/>
          <a:lstStyle/>
          <a:p>
            <a:endParaRPr/>
          </a:p>
        </p:txBody>
      </p:sp>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1118" y="6036504"/>
            <a:ext cx="6858000" cy="2950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三</a:t>
            </a:r>
            <a:r>
              <a:rPr sz="2800" spc="-30" dirty="0">
                <a:latin typeface="FangSong"/>
                <a:cs typeface="FangSong"/>
              </a:rPr>
              <a:t>变量间</a:t>
            </a:r>
            <a:r>
              <a:rPr sz="2800" spc="-25" dirty="0">
                <a:latin typeface="FangSong"/>
                <a:cs typeface="FangSong"/>
              </a:rPr>
              <a:t>的</a:t>
            </a:r>
            <a:r>
              <a:rPr sz="2800" spc="-30" dirty="0">
                <a:latin typeface="FangSong"/>
                <a:cs typeface="FangSong"/>
              </a:rPr>
              <a:t>典型依</a:t>
            </a:r>
            <a:r>
              <a:rPr sz="2800" spc="-25" dirty="0">
                <a:latin typeface="FangSong"/>
                <a:cs typeface="FangSong"/>
              </a:rPr>
              <a:t>赖</a:t>
            </a:r>
            <a:r>
              <a:rPr sz="2800" spc="-30" dirty="0">
                <a:latin typeface="FangSong"/>
                <a:cs typeface="FangSong"/>
              </a:rPr>
              <a:t>关系</a:t>
            </a:r>
            <a:endParaRPr sz="2800">
              <a:latin typeface="FangSong"/>
              <a:cs typeface="FangSong"/>
            </a:endParaRPr>
          </a:p>
        </p:txBody>
      </p:sp>
      <p:sp>
        <p:nvSpPr>
          <p:cNvPr id="4" name="object 4"/>
          <p:cNvSpPr txBox="1"/>
          <p:nvPr/>
        </p:nvSpPr>
        <p:spPr>
          <a:xfrm>
            <a:off x="838200" y="3168098"/>
            <a:ext cx="1168400" cy="276999"/>
          </a:xfrm>
          <a:prstGeom prst="rect">
            <a:avLst/>
          </a:prstGeom>
        </p:spPr>
        <p:txBody>
          <a:bodyPr vert="horz" wrap="square" lIns="0" tIns="0" rIns="0" bIns="0" rtlCol="0">
            <a:spAutoFit/>
          </a:bodyPr>
          <a:lstStyle/>
          <a:p>
            <a:pPr marL="12700">
              <a:lnSpc>
                <a:spcPct val="100000"/>
              </a:lnSpc>
            </a:pPr>
            <a:r>
              <a:rPr sz="1800" dirty="0">
                <a:solidFill>
                  <a:srgbClr val="FF0000"/>
                </a:solidFill>
                <a:latin typeface="FangSong"/>
                <a:cs typeface="FangSong"/>
              </a:rPr>
              <a:t>条件独立性</a:t>
            </a:r>
            <a:endParaRPr sz="1800">
              <a:solidFill>
                <a:srgbClr val="FF0000"/>
              </a:solidFill>
              <a:latin typeface="FangSong"/>
              <a:cs typeface="FangSong"/>
            </a:endParaRPr>
          </a:p>
        </p:txBody>
      </p:sp>
      <p:sp>
        <p:nvSpPr>
          <p:cNvPr id="5" name="object 5"/>
          <p:cNvSpPr/>
          <p:nvPr/>
        </p:nvSpPr>
        <p:spPr>
          <a:xfrm>
            <a:off x="594424" y="3610161"/>
            <a:ext cx="1668780" cy="391668"/>
          </a:xfrm>
          <a:prstGeom prst="rect">
            <a:avLst/>
          </a:prstGeom>
          <a:blipFill>
            <a:blip r:embed="rId3"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10" y="964207"/>
            <a:ext cx="1714500" cy="19304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123363"/>
            <a:ext cx="6337300" cy="1206500"/>
          </a:xfrm>
          <a:prstGeom prst="rect">
            <a:avLst/>
          </a:prstGeom>
        </p:spPr>
      </p:pic>
      <p:sp>
        <p:nvSpPr>
          <p:cNvPr id="15" name="下箭头 14"/>
          <p:cNvSpPr/>
          <p:nvPr/>
        </p:nvSpPr>
        <p:spPr>
          <a:xfrm>
            <a:off x="5185019" y="2514600"/>
            <a:ext cx="533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599" y="3415853"/>
            <a:ext cx="4784969" cy="780283"/>
          </a:xfrm>
          <a:prstGeom prst="rect">
            <a:avLst/>
          </a:prstGeom>
        </p:spPr>
      </p:pic>
      <p:sp>
        <p:nvSpPr>
          <p:cNvPr id="18" name="object 4"/>
          <p:cNvSpPr txBox="1"/>
          <p:nvPr/>
        </p:nvSpPr>
        <p:spPr>
          <a:xfrm>
            <a:off x="2514598" y="4375729"/>
            <a:ext cx="6019801" cy="369332"/>
          </a:xfrm>
          <a:prstGeom prst="rect">
            <a:avLst/>
          </a:prstGeom>
        </p:spPr>
        <p:txBody>
          <a:bodyPr vert="horz" wrap="square" lIns="0" tIns="0" rIns="0" bIns="0" rtlCol="0">
            <a:spAutoFit/>
          </a:bodyPr>
          <a:lstStyle/>
          <a:p>
            <a:pPr marL="355600" indent="-342900">
              <a:lnSpc>
                <a:spcPct val="100000"/>
              </a:lnSpc>
              <a:buFont typeface="Arial" charset="0"/>
              <a:buChar char="•"/>
            </a:pPr>
            <a:r>
              <a:rPr lang="zh-CN" altLang="en-US" sz="2400" dirty="0">
                <a:solidFill>
                  <a:srgbClr val="151FFF"/>
                </a:solidFill>
                <a:latin typeface="FangSong"/>
                <a:cs typeface="FangSong"/>
              </a:rPr>
              <a:t>如果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1</a:t>
            </a:r>
            <a:r>
              <a:rPr lang="zh-CN" altLang="en-US" sz="2400" i="1" baseline="-25000" dirty="0">
                <a:solidFill>
                  <a:srgbClr val="151FFF"/>
                </a:solidFill>
                <a:latin typeface="Times New Roman" charset="0"/>
                <a:ea typeface="Times New Roman" charset="0"/>
                <a:cs typeface="Times New Roman" charset="0"/>
              </a:rPr>
              <a:t>   </a:t>
            </a:r>
            <a:r>
              <a:rPr lang="zh-CN" altLang="en-US" sz="2400" dirty="0">
                <a:solidFill>
                  <a:srgbClr val="151FFF"/>
                </a:solidFill>
                <a:latin typeface="FangSong"/>
                <a:cs typeface="FangSong"/>
              </a:rPr>
              <a:t>的值</a:t>
            </a:r>
            <a:r>
              <a:rPr lang="zh-CN" altLang="en-US" sz="2400" dirty="0">
                <a:solidFill>
                  <a:srgbClr val="C00000"/>
                </a:solidFill>
                <a:latin typeface="FangSong"/>
                <a:cs typeface="FangSong"/>
              </a:rPr>
              <a:t>已知</a:t>
            </a:r>
            <a:r>
              <a:rPr lang="zh-CN" altLang="en-US" sz="2400" dirty="0">
                <a:solidFill>
                  <a:srgbClr val="151FFF"/>
                </a:solidFill>
                <a:latin typeface="FangSong"/>
                <a:cs typeface="FangSong"/>
              </a:rPr>
              <a:t>，</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3</a:t>
            </a:r>
            <a:r>
              <a:rPr lang="zh-CN" altLang="en-US" sz="2400" dirty="0">
                <a:solidFill>
                  <a:srgbClr val="151FFF"/>
                </a:solidFill>
                <a:latin typeface="FangSong"/>
                <a:cs typeface="FangSong"/>
              </a:rPr>
              <a:t> 和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4</a:t>
            </a:r>
            <a:r>
              <a:rPr lang="zh-CN" altLang="en-US" sz="2400" dirty="0">
                <a:solidFill>
                  <a:srgbClr val="151FFF"/>
                </a:solidFill>
                <a:latin typeface="FangSong"/>
                <a:cs typeface="FangSong"/>
              </a:rPr>
              <a:t> </a:t>
            </a:r>
            <a:r>
              <a:rPr lang="zh-CN" altLang="en-US" sz="2400" dirty="0">
                <a:solidFill>
                  <a:srgbClr val="C00000"/>
                </a:solidFill>
                <a:latin typeface="FangSong"/>
                <a:cs typeface="FangSong"/>
              </a:rPr>
              <a:t>条件独立</a:t>
            </a:r>
            <a:endParaRPr sz="2400" dirty="0">
              <a:solidFill>
                <a:srgbClr val="C00000"/>
              </a:solidFill>
              <a:latin typeface="FangSong"/>
              <a:cs typeface="FangSong"/>
            </a:endParaRPr>
          </a:p>
        </p:txBody>
      </p:sp>
      <p:sp>
        <p:nvSpPr>
          <p:cNvPr id="19" name="object 4"/>
          <p:cNvSpPr txBox="1"/>
          <p:nvPr/>
        </p:nvSpPr>
        <p:spPr>
          <a:xfrm>
            <a:off x="2514599" y="5403731"/>
            <a:ext cx="6446113" cy="369332"/>
          </a:xfrm>
          <a:prstGeom prst="rect">
            <a:avLst/>
          </a:prstGeom>
        </p:spPr>
        <p:txBody>
          <a:bodyPr vert="horz" wrap="square" lIns="0" tIns="0" rIns="0" bIns="0" rtlCol="0">
            <a:spAutoFit/>
          </a:bodyPr>
          <a:lstStyle/>
          <a:p>
            <a:pPr marL="355600" indent="-342900">
              <a:lnSpc>
                <a:spcPct val="100000"/>
              </a:lnSpc>
              <a:buFont typeface="Arial" charset="0"/>
              <a:buChar char="•"/>
            </a:pPr>
            <a:r>
              <a:rPr lang="zh-CN" altLang="en-US" sz="2400" dirty="0">
                <a:solidFill>
                  <a:srgbClr val="151FFF"/>
                </a:solidFill>
                <a:latin typeface="FangSong"/>
                <a:cs typeface="FangSong"/>
              </a:rPr>
              <a:t>如果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1</a:t>
            </a:r>
            <a:r>
              <a:rPr lang="zh-CN" altLang="en-US" sz="2400" dirty="0">
                <a:solidFill>
                  <a:srgbClr val="151FFF"/>
                </a:solidFill>
                <a:latin typeface="FangSong"/>
                <a:cs typeface="FangSong"/>
              </a:rPr>
              <a:t> 的值</a:t>
            </a:r>
            <a:r>
              <a:rPr lang="zh-CN" altLang="en-US" sz="2400" dirty="0">
                <a:solidFill>
                  <a:srgbClr val="C00000"/>
                </a:solidFill>
                <a:latin typeface="FangSong"/>
                <a:cs typeface="FangSong"/>
              </a:rPr>
              <a:t>未知</a:t>
            </a:r>
            <a:r>
              <a:rPr lang="zh-CN" altLang="en-US" sz="2400" dirty="0">
                <a:solidFill>
                  <a:srgbClr val="151FFF"/>
                </a:solidFill>
                <a:latin typeface="FangSong"/>
                <a:cs typeface="FangSong"/>
              </a:rPr>
              <a:t>，</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3</a:t>
            </a:r>
            <a:r>
              <a:rPr lang="zh-CN" altLang="en-US" sz="2400" dirty="0">
                <a:solidFill>
                  <a:srgbClr val="151FFF"/>
                </a:solidFill>
                <a:latin typeface="FangSong"/>
                <a:cs typeface="FangSong"/>
              </a:rPr>
              <a:t> 和 </a:t>
            </a:r>
            <a:r>
              <a:rPr lang="en-US" altLang="zh-CN" sz="2400" i="1" dirty="0">
                <a:solidFill>
                  <a:srgbClr val="151FFF"/>
                </a:solidFill>
                <a:latin typeface="Times New Roman" charset="0"/>
                <a:ea typeface="Times New Roman" charset="0"/>
                <a:cs typeface="Times New Roman" charset="0"/>
              </a:rPr>
              <a:t>x</a:t>
            </a:r>
            <a:r>
              <a:rPr lang="en-US" altLang="zh-CN" sz="2400" i="1" baseline="-25000" dirty="0">
                <a:solidFill>
                  <a:srgbClr val="151FFF"/>
                </a:solidFill>
                <a:latin typeface="Times New Roman" charset="0"/>
                <a:ea typeface="Times New Roman" charset="0"/>
                <a:cs typeface="Times New Roman" charset="0"/>
              </a:rPr>
              <a:t>4</a:t>
            </a:r>
            <a:r>
              <a:rPr lang="zh-CN" altLang="en-US" sz="2400" dirty="0">
                <a:solidFill>
                  <a:srgbClr val="151FFF"/>
                </a:solidFill>
                <a:latin typeface="FangSong"/>
                <a:cs typeface="FangSong"/>
              </a:rPr>
              <a:t> </a:t>
            </a:r>
            <a:r>
              <a:rPr lang="zh-CN" altLang="en-US" sz="2400" b="1" dirty="0">
                <a:solidFill>
                  <a:srgbClr val="C00000"/>
                </a:solidFill>
                <a:latin typeface="FangSong"/>
                <a:cs typeface="FangSong"/>
              </a:rPr>
              <a:t>条件独立不成立</a:t>
            </a:r>
            <a:r>
              <a:rPr lang="en-US" altLang="zh-CN" sz="2400" b="1" dirty="0">
                <a:solidFill>
                  <a:srgbClr val="C00000"/>
                </a:solidFill>
                <a:latin typeface="FangSong"/>
                <a:cs typeface="FangSong"/>
              </a:rPr>
              <a:t>!</a:t>
            </a:r>
            <a:endParaRPr sz="2400" b="1" dirty="0">
              <a:solidFill>
                <a:srgbClr val="C00000"/>
              </a:solidFill>
              <a:latin typeface="FangSong"/>
              <a:cs typeface="FangSong"/>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287" y="258282"/>
            <a:ext cx="4083913" cy="482015"/>
          </a:xfrm>
          <a:prstGeom prst="rect">
            <a:avLst/>
          </a:prstGeom>
        </p:spPr>
        <p:txBody>
          <a:bodyPr vert="horz" wrap="square" lIns="0" tIns="50633" rIns="0" bIns="0" rtlCol="0">
            <a:spAutoFit/>
          </a:bodyPr>
          <a:lstStyle/>
          <a:p>
            <a:pPr marL="34925">
              <a:lnSpc>
                <a:spcPct val="100000"/>
              </a:lnSpc>
            </a:pPr>
            <a:r>
              <a:rPr sz="2800" spc="-25" dirty="0">
                <a:latin typeface="FangSong"/>
                <a:cs typeface="FangSong"/>
              </a:rPr>
              <a:t>三</a:t>
            </a:r>
            <a:r>
              <a:rPr sz="2800" spc="-30" dirty="0">
                <a:latin typeface="FangSong"/>
                <a:cs typeface="FangSong"/>
              </a:rPr>
              <a:t>变量间</a:t>
            </a:r>
            <a:r>
              <a:rPr sz="2800" spc="-25" dirty="0">
                <a:latin typeface="FangSong"/>
                <a:cs typeface="FangSong"/>
              </a:rPr>
              <a:t>的</a:t>
            </a:r>
            <a:r>
              <a:rPr sz="2800" spc="-30" dirty="0">
                <a:latin typeface="FangSong"/>
                <a:cs typeface="FangSong"/>
              </a:rPr>
              <a:t>典型依</a:t>
            </a:r>
            <a:r>
              <a:rPr sz="2800" spc="-25" dirty="0">
                <a:latin typeface="FangSong"/>
                <a:cs typeface="FangSong"/>
              </a:rPr>
              <a:t>赖</a:t>
            </a:r>
            <a:r>
              <a:rPr sz="2800" spc="-30" dirty="0">
                <a:latin typeface="FangSong"/>
                <a:cs typeface="FangSong"/>
              </a:rPr>
              <a:t>关系</a:t>
            </a:r>
            <a:endParaRPr sz="2800">
              <a:latin typeface="FangSong"/>
              <a:cs typeface="FangSong"/>
            </a:endParaRPr>
          </a:p>
        </p:txBody>
      </p:sp>
      <p:sp>
        <p:nvSpPr>
          <p:cNvPr id="8" name="object 8"/>
          <p:cNvSpPr txBox="1"/>
          <p:nvPr/>
        </p:nvSpPr>
        <p:spPr>
          <a:xfrm>
            <a:off x="762000" y="3283644"/>
            <a:ext cx="1169035" cy="254000"/>
          </a:xfrm>
          <a:prstGeom prst="rect">
            <a:avLst/>
          </a:prstGeom>
        </p:spPr>
        <p:txBody>
          <a:bodyPr vert="horz" wrap="square" lIns="0" tIns="0" rIns="0" bIns="0" rtlCol="0">
            <a:spAutoFit/>
          </a:bodyPr>
          <a:lstStyle/>
          <a:p>
            <a:pPr marL="12700">
              <a:lnSpc>
                <a:spcPct val="100000"/>
              </a:lnSpc>
            </a:pPr>
            <a:r>
              <a:rPr sz="1800" dirty="0">
                <a:solidFill>
                  <a:srgbClr val="FF0000"/>
                </a:solidFill>
                <a:latin typeface="FangSong"/>
                <a:cs typeface="FangSong"/>
              </a:rPr>
              <a:t>边际独立性</a:t>
            </a:r>
            <a:endParaRPr sz="1800">
              <a:latin typeface="FangSong"/>
              <a:cs typeface="FangSong"/>
            </a:endParaRPr>
          </a:p>
        </p:txBody>
      </p:sp>
      <p:sp>
        <p:nvSpPr>
          <p:cNvPr id="9" name="object 9"/>
          <p:cNvSpPr/>
          <p:nvPr/>
        </p:nvSpPr>
        <p:spPr>
          <a:xfrm>
            <a:off x="912114" y="3622298"/>
            <a:ext cx="871727" cy="34290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865090" y="2011102"/>
            <a:ext cx="4444895" cy="369332"/>
          </a:xfrm>
          <a:prstGeom prst="rect">
            <a:avLst/>
          </a:prstGeom>
        </p:spPr>
        <p:txBody>
          <a:bodyPr vert="horz" wrap="square" lIns="0" tIns="0" rIns="0" bIns="0" rtlCol="0">
            <a:spAutoFit/>
          </a:bodyPr>
          <a:lstStyle/>
          <a:p>
            <a:pPr marL="12700">
              <a:lnSpc>
                <a:spcPct val="100000"/>
              </a:lnSpc>
              <a:tabLst>
                <a:tab pos="299085" algn="l"/>
              </a:tabLst>
            </a:pPr>
            <a:r>
              <a:rPr sz="2400" dirty="0">
                <a:solidFill>
                  <a:srgbClr val="151FFF"/>
                </a:solidFill>
                <a:latin typeface="Arial"/>
                <a:cs typeface="Arial"/>
              </a:rPr>
              <a:t>•	</a:t>
            </a:r>
            <a:r>
              <a:rPr lang="zh-CN" altLang="en-US" sz="2400" dirty="0">
                <a:solidFill>
                  <a:srgbClr val="151FFF"/>
                </a:solidFill>
                <a:latin typeface="FangSong"/>
                <a:cs typeface="FangSong"/>
              </a:rPr>
              <a:t>若 </a:t>
            </a:r>
            <a:r>
              <a:rPr sz="2400" i="1" dirty="0">
                <a:solidFill>
                  <a:srgbClr val="151FFF"/>
                </a:solidFill>
                <a:latin typeface="Palatino Linotype"/>
                <a:cs typeface="Palatino Linotype"/>
              </a:rPr>
              <a:t>x</a:t>
            </a:r>
            <a:r>
              <a:rPr sz="2400" spc="-7" baseline="-20833" dirty="0">
                <a:solidFill>
                  <a:srgbClr val="151FFF"/>
                </a:solidFill>
                <a:latin typeface="Verdana"/>
                <a:cs typeface="Verdana"/>
              </a:rPr>
              <a:t>4</a:t>
            </a:r>
            <a:r>
              <a:rPr lang="zh-CN" altLang="en-US" sz="2400" spc="-7" baseline="-20833" dirty="0">
                <a:solidFill>
                  <a:srgbClr val="151FFF"/>
                </a:solidFill>
                <a:latin typeface="Verdana"/>
                <a:cs typeface="Verdana"/>
              </a:rPr>
              <a:t> </a:t>
            </a:r>
            <a:r>
              <a:rPr lang="zh-CN" altLang="en-US" sz="2400" spc="-7" dirty="0">
                <a:solidFill>
                  <a:srgbClr val="C00000"/>
                </a:solidFill>
                <a:latin typeface="Verdana"/>
                <a:cs typeface="Verdana"/>
              </a:rPr>
              <a:t>已知</a:t>
            </a:r>
            <a:r>
              <a:rPr sz="2400" spc="-10" dirty="0">
                <a:solidFill>
                  <a:srgbClr val="151FFF"/>
                </a:solidFill>
                <a:latin typeface="Verdana"/>
                <a:cs typeface="Verdana"/>
              </a:rPr>
              <a:t>,</a:t>
            </a:r>
            <a:r>
              <a:rPr sz="2400" spc="-5" dirty="0">
                <a:solidFill>
                  <a:srgbClr val="151FFF"/>
                </a:solidFill>
                <a:latin typeface="Verdana"/>
                <a:cs typeface="Verdana"/>
              </a:rPr>
              <a:t> </a:t>
            </a:r>
            <a:r>
              <a:rPr sz="2400" i="1" dirty="0">
                <a:solidFill>
                  <a:srgbClr val="151FFF"/>
                </a:solidFill>
                <a:latin typeface="Palatino Linotype"/>
                <a:cs typeface="Palatino Linotype"/>
              </a:rPr>
              <a:t>x</a:t>
            </a:r>
            <a:r>
              <a:rPr sz="2400" spc="-15" baseline="-20833" dirty="0">
                <a:solidFill>
                  <a:srgbClr val="151FFF"/>
                </a:solidFill>
                <a:latin typeface="Verdana"/>
                <a:cs typeface="Verdana"/>
              </a:rPr>
              <a:t>1</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sz="2400" i="1" dirty="0">
                <a:solidFill>
                  <a:srgbClr val="151FFF"/>
                </a:solidFill>
                <a:latin typeface="Palatino Linotype"/>
                <a:cs typeface="Palatino Linotype"/>
              </a:rPr>
              <a:t>x</a:t>
            </a:r>
            <a:r>
              <a:rPr sz="2400" spc="-15" baseline="-20833" dirty="0">
                <a:solidFill>
                  <a:srgbClr val="151FFF"/>
                </a:solidFill>
                <a:latin typeface="Verdana"/>
                <a:cs typeface="Verdana"/>
              </a:rPr>
              <a:t>2</a:t>
            </a:r>
            <a:r>
              <a:rPr sz="2400" baseline="-20833" dirty="0">
                <a:solidFill>
                  <a:srgbClr val="151FFF"/>
                </a:solidFill>
                <a:latin typeface="Verdana"/>
                <a:cs typeface="Verdana"/>
              </a:rPr>
              <a:t> </a:t>
            </a:r>
            <a:r>
              <a:rPr sz="2400" b="1" dirty="0">
                <a:solidFill>
                  <a:srgbClr val="C00000"/>
                </a:solidFill>
                <a:latin typeface="FangSong"/>
                <a:cs typeface="FangSong"/>
              </a:rPr>
              <a:t>必不独立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10" y="1149468"/>
            <a:ext cx="1714500" cy="1917700"/>
          </a:xfrm>
          <a:prstGeom prst="rect">
            <a:avLst/>
          </a:prstGeom>
        </p:spPr>
      </p:pic>
      <p:grpSp>
        <p:nvGrpSpPr>
          <p:cNvPr id="18" name="组 17"/>
          <p:cNvGrpSpPr/>
          <p:nvPr/>
        </p:nvGrpSpPr>
        <p:grpSpPr>
          <a:xfrm>
            <a:off x="2720433" y="2613346"/>
            <a:ext cx="4589552" cy="2251126"/>
            <a:chOff x="2919683" y="851211"/>
            <a:chExt cx="4589552" cy="2251126"/>
          </a:xfrm>
        </p:grpSpPr>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9683" y="1184637"/>
              <a:ext cx="4589552" cy="1917700"/>
            </a:xfrm>
            <a:prstGeom prst="rect">
              <a:avLst/>
            </a:prstGeom>
          </p:spPr>
        </p:pic>
        <p:sp>
          <p:nvSpPr>
            <p:cNvPr id="14" name="object 5"/>
            <p:cNvSpPr/>
            <p:nvPr/>
          </p:nvSpPr>
          <p:spPr>
            <a:xfrm>
              <a:off x="4267200" y="1143000"/>
              <a:ext cx="457200" cy="755305"/>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sp>
          <p:nvSpPr>
            <p:cNvPr id="15" name="object 5"/>
            <p:cNvSpPr/>
            <p:nvPr/>
          </p:nvSpPr>
          <p:spPr>
            <a:xfrm>
              <a:off x="4267199" y="1939941"/>
              <a:ext cx="1894521" cy="637695"/>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sp>
          <p:nvSpPr>
            <p:cNvPr id="16" name="object 10"/>
            <p:cNvSpPr txBox="1"/>
            <p:nvPr/>
          </p:nvSpPr>
          <p:spPr>
            <a:xfrm>
              <a:off x="4724400" y="851211"/>
              <a:ext cx="1600200" cy="276999"/>
            </a:xfrm>
            <a:prstGeom prst="rect">
              <a:avLst/>
            </a:prstGeom>
          </p:spPr>
          <p:txBody>
            <a:bodyPr vert="horz" wrap="square" lIns="0" tIns="0" rIns="0" bIns="0" rtlCol="0">
              <a:spAutoFit/>
            </a:bodyPr>
            <a:lstStyle/>
            <a:p>
              <a:pPr marL="12700">
                <a:lnSpc>
                  <a:spcPct val="100000"/>
                </a:lnSpc>
                <a:tabLst>
                  <a:tab pos="299085" algn="l"/>
                </a:tabLst>
              </a:pPr>
              <a:r>
                <a:rPr lang="zh-CN" altLang="en-US" dirty="0">
                  <a:solidFill>
                    <a:srgbClr val="FF0000"/>
                  </a:solidFill>
                  <a:latin typeface="FangSong"/>
                  <a:cs typeface="FangSong"/>
                </a:rPr>
                <a:t>所有</a:t>
              </a:r>
              <a:r>
                <a:rPr sz="1800" spc="-265" dirty="0">
                  <a:solidFill>
                    <a:srgbClr val="FF0000"/>
                  </a:solidFill>
                  <a:latin typeface="FangSong"/>
                  <a:cs typeface="FangSong"/>
                </a:rPr>
                <a:t> </a:t>
              </a:r>
              <a:r>
                <a:rPr sz="1800" i="1" dirty="0">
                  <a:solidFill>
                    <a:srgbClr val="FF0000"/>
                  </a:solidFill>
                  <a:latin typeface="Palatino Linotype"/>
                  <a:cs typeface="Palatino Linotype"/>
                </a:rPr>
                <a:t>x</a:t>
              </a:r>
              <a:r>
                <a:rPr sz="1800" spc="-7" baseline="-20833" dirty="0">
                  <a:solidFill>
                    <a:srgbClr val="FF0000"/>
                  </a:solidFill>
                  <a:latin typeface="Verdana"/>
                  <a:cs typeface="Verdana"/>
                </a:rPr>
                <a:t>4</a:t>
              </a:r>
              <a:r>
                <a:rPr lang="zh-CN" altLang="en-US" sz="1800" spc="-10" dirty="0">
                  <a:solidFill>
                    <a:srgbClr val="FF0000"/>
                  </a:solidFill>
                  <a:latin typeface="Verdana"/>
                  <a:cs typeface="Verdana"/>
                </a:rPr>
                <a:t> 可能值</a:t>
              </a:r>
              <a:endParaRPr sz="1800">
                <a:latin typeface="FangSong"/>
                <a:cs typeface="FangSong"/>
              </a:endParaRPr>
            </a:p>
          </p:txBody>
        </p:sp>
        <p:sp>
          <p:nvSpPr>
            <p:cNvPr id="17" name="object 10"/>
            <p:cNvSpPr txBox="1"/>
            <p:nvPr/>
          </p:nvSpPr>
          <p:spPr>
            <a:xfrm>
              <a:off x="5915837" y="2557027"/>
              <a:ext cx="491765" cy="276999"/>
            </a:xfrm>
            <a:prstGeom prst="rect">
              <a:avLst/>
            </a:prstGeom>
          </p:spPr>
          <p:txBody>
            <a:bodyPr vert="horz" wrap="square" lIns="0" tIns="0" rIns="0" bIns="0" rtlCol="0">
              <a:spAutoFit/>
            </a:bodyPr>
            <a:lstStyle/>
            <a:p>
              <a:pPr marL="12700">
                <a:lnSpc>
                  <a:spcPct val="100000"/>
                </a:lnSpc>
                <a:tabLst>
                  <a:tab pos="299085" algn="l"/>
                </a:tabLst>
              </a:pPr>
              <a:r>
                <a:rPr lang="en-US" altLang="zh-CN" dirty="0">
                  <a:solidFill>
                    <a:srgbClr val="FF0000"/>
                  </a:solidFill>
                  <a:latin typeface="FangSong"/>
                  <a:cs typeface="FangSong"/>
                </a:rPr>
                <a:t>=</a:t>
              </a:r>
              <a:r>
                <a:rPr lang="zh-CN" altLang="en-US" dirty="0">
                  <a:solidFill>
                    <a:srgbClr val="FF0000"/>
                  </a:solidFill>
                  <a:latin typeface="FangSong"/>
                  <a:cs typeface="FangSong"/>
                </a:rPr>
                <a:t> </a:t>
              </a:r>
              <a:r>
                <a:rPr lang="en-US" altLang="zh-CN" dirty="0">
                  <a:solidFill>
                    <a:srgbClr val="FF0000"/>
                  </a:solidFill>
                  <a:latin typeface="FangSong"/>
                  <a:cs typeface="FangSong"/>
                </a:rPr>
                <a:t>1</a:t>
              </a:r>
              <a:endParaRPr sz="1800">
                <a:latin typeface="FangSong"/>
                <a:cs typeface="FangSong"/>
              </a:endParaRPr>
            </a:p>
          </p:txBody>
        </p:sp>
      </p:grpSp>
      <p:sp>
        <p:nvSpPr>
          <p:cNvPr id="19" name="矩形 18"/>
          <p:cNvSpPr/>
          <p:nvPr/>
        </p:nvSpPr>
        <p:spPr>
          <a:xfrm>
            <a:off x="2740981" y="1073974"/>
            <a:ext cx="4371710" cy="461665"/>
          </a:xfrm>
          <a:prstGeom prst="rect">
            <a:avLst/>
          </a:prstGeom>
        </p:spPr>
        <p:txBody>
          <a:bodyPr wrap="none">
            <a:spAutoFit/>
          </a:bodyPr>
          <a:lstStyle/>
          <a:p>
            <a:pPr marL="298450" indent="-285750">
              <a:lnSpc>
                <a:spcPct val="100000"/>
              </a:lnSpc>
              <a:spcBef>
                <a:spcPts val="1200"/>
              </a:spcBef>
              <a:buFont typeface="Arial" charset="0"/>
              <a:buChar char="•"/>
              <a:tabLst>
                <a:tab pos="299085" algn="l"/>
              </a:tabLst>
            </a:pPr>
            <a:r>
              <a:rPr lang="zh-CN" altLang="en-US" sz="2400" dirty="0">
                <a:solidFill>
                  <a:srgbClr val="151FFF"/>
                </a:solidFill>
                <a:latin typeface="FangSong"/>
                <a:cs typeface="FangSong"/>
              </a:rPr>
              <a:t>若</a:t>
            </a:r>
            <a:r>
              <a:rPr lang="zh-CN" altLang="en-US" sz="2400" spc="-265" dirty="0">
                <a:solidFill>
                  <a:srgbClr val="151FFF"/>
                </a:solidFill>
                <a:latin typeface="FangSong"/>
                <a:cs typeface="FangSong"/>
              </a:rPr>
              <a:t> </a:t>
            </a:r>
            <a:r>
              <a:rPr lang="en-US" altLang="zh-CN" sz="2400" i="1" dirty="0">
                <a:solidFill>
                  <a:srgbClr val="C00000"/>
                </a:solidFill>
                <a:latin typeface="Palatino Linotype"/>
                <a:cs typeface="Palatino Linotype"/>
              </a:rPr>
              <a:t>x</a:t>
            </a:r>
            <a:r>
              <a:rPr lang="en-US" altLang="zh-CN" sz="2400" spc="-15" baseline="-20833" dirty="0">
                <a:solidFill>
                  <a:srgbClr val="C00000"/>
                </a:solidFill>
                <a:latin typeface="Verdana"/>
                <a:cs typeface="Verdana"/>
              </a:rPr>
              <a:t>4</a:t>
            </a:r>
            <a:r>
              <a:rPr lang="zh-CN" altLang="en-US" sz="2400" baseline="-20833" dirty="0">
                <a:solidFill>
                  <a:srgbClr val="C00000"/>
                </a:solidFill>
                <a:latin typeface="Verdana"/>
                <a:cs typeface="Verdana"/>
              </a:rPr>
              <a:t> </a:t>
            </a:r>
            <a:r>
              <a:rPr lang="zh-CN" altLang="en-US" sz="2400" dirty="0">
                <a:solidFill>
                  <a:srgbClr val="C00000"/>
                </a:solidFill>
                <a:latin typeface="FangSong"/>
                <a:cs typeface="FangSong"/>
              </a:rPr>
              <a:t>未知</a:t>
            </a:r>
            <a:r>
              <a:rPr lang="zh-CN" altLang="en-US" sz="2400" dirty="0">
                <a:solidFill>
                  <a:srgbClr val="151FFF"/>
                </a:solidFill>
                <a:latin typeface="FangSong"/>
                <a:cs typeface="FangSong"/>
              </a:rPr>
              <a:t>，则</a:t>
            </a:r>
            <a:r>
              <a:rPr lang="zh-CN" altLang="en-US" sz="2400" spc="-265" dirty="0">
                <a:solidFill>
                  <a:srgbClr val="151FFF"/>
                </a:solidFill>
                <a:latin typeface="FangSong"/>
                <a:cs typeface="FangSong"/>
              </a:rPr>
              <a:t> </a:t>
            </a:r>
            <a:r>
              <a:rPr lang="en-US" altLang="zh-CN" sz="2400" i="1" dirty="0">
                <a:solidFill>
                  <a:srgbClr val="151FFF"/>
                </a:solidFill>
                <a:latin typeface="Palatino Linotype"/>
                <a:cs typeface="Palatino Linotype"/>
              </a:rPr>
              <a:t>x</a:t>
            </a:r>
            <a:r>
              <a:rPr lang="en-US" altLang="zh-CN" sz="2400" spc="-15" baseline="-20833" dirty="0">
                <a:solidFill>
                  <a:srgbClr val="151FFF"/>
                </a:solidFill>
                <a:latin typeface="Verdana"/>
                <a:cs typeface="Verdana"/>
              </a:rPr>
              <a:t>1</a:t>
            </a:r>
            <a:r>
              <a:rPr lang="zh-CN" altLang="en-US" sz="2400" baseline="-20833" dirty="0">
                <a:solidFill>
                  <a:srgbClr val="151FFF"/>
                </a:solidFill>
                <a:latin typeface="Verdana"/>
                <a:cs typeface="Verdana"/>
              </a:rPr>
              <a:t> </a:t>
            </a:r>
            <a:r>
              <a:rPr lang="zh-CN" altLang="en-US" sz="2400" dirty="0">
                <a:solidFill>
                  <a:srgbClr val="151FFF"/>
                </a:solidFill>
                <a:latin typeface="FangSong"/>
                <a:cs typeface="FangSong"/>
              </a:rPr>
              <a:t>与</a:t>
            </a:r>
            <a:r>
              <a:rPr lang="zh-CN" altLang="en-US" sz="2400" spc="-265" dirty="0">
                <a:solidFill>
                  <a:srgbClr val="151FFF"/>
                </a:solidFill>
                <a:latin typeface="FangSong"/>
                <a:cs typeface="FangSong"/>
              </a:rPr>
              <a:t> </a:t>
            </a:r>
            <a:r>
              <a:rPr lang="en-US" altLang="zh-CN" sz="2400" i="1" dirty="0">
                <a:solidFill>
                  <a:srgbClr val="151FFF"/>
                </a:solidFill>
                <a:latin typeface="Palatino Linotype"/>
                <a:cs typeface="Palatino Linotype"/>
              </a:rPr>
              <a:t>x</a:t>
            </a:r>
            <a:r>
              <a:rPr lang="en-US" altLang="zh-CN" sz="2400" spc="-15" baseline="-20833" dirty="0">
                <a:solidFill>
                  <a:srgbClr val="151FFF"/>
                </a:solidFill>
                <a:latin typeface="Verdana"/>
                <a:cs typeface="Verdana"/>
              </a:rPr>
              <a:t>2</a:t>
            </a:r>
            <a:r>
              <a:rPr lang="zh-CN" altLang="en-US" sz="2400" baseline="-20833" dirty="0">
                <a:solidFill>
                  <a:srgbClr val="151FFF"/>
                </a:solidFill>
                <a:latin typeface="Verdana"/>
                <a:cs typeface="Verdana"/>
              </a:rPr>
              <a:t> </a:t>
            </a:r>
            <a:r>
              <a:rPr lang="zh-CN" altLang="en-US" sz="2400" dirty="0">
                <a:solidFill>
                  <a:srgbClr val="C00000"/>
                </a:solidFill>
                <a:latin typeface="FangSong"/>
                <a:cs typeface="FangSong"/>
              </a:rPr>
              <a:t>独立</a:t>
            </a:r>
          </a:p>
        </p:txBody>
      </p:sp>
    </p:spTree>
    <p:extLst>
      <p:ext uri="{BB962C8B-B14F-4D97-AF65-F5344CB8AC3E}">
        <p14:creationId xmlns:p14="http://schemas.microsoft.com/office/powerpoint/2010/main" val="157443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三</a:t>
            </a:r>
            <a:r>
              <a:rPr sz="2800" spc="-30" dirty="0">
                <a:latin typeface="FangSong"/>
                <a:cs typeface="FangSong"/>
              </a:rPr>
              <a:t>变量间</a:t>
            </a:r>
            <a:r>
              <a:rPr sz="2800" spc="-25" dirty="0">
                <a:latin typeface="FangSong"/>
                <a:cs typeface="FangSong"/>
              </a:rPr>
              <a:t>的</a:t>
            </a:r>
            <a:r>
              <a:rPr sz="2800" spc="-30" dirty="0">
                <a:latin typeface="FangSong"/>
                <a:cs typeface="FangSong"/>
              </a:rPr>
              <a:t>典型依</a:t>
            </a:r>
            <a:r>
              <a:rPr sz="2800" spc="-25" dirty="0">
                <a:latin typeface="FangSong"/>
                <a:cs typeface="FangSong"/>
              </a:rPr>
              <a:t>赖</a:t>
            </a:r>
            <a:r>
              <a:rPr sz="2800" spc="-30" dirty="0">
                <a:latin typeface="FangSong"/>
                <a:cs typeface="FangSong"/>
              </a:rPr>
              <a:t>关系</a:t>
            </a:r>
            <a:endParaRPr sz="2800">
              <a:latin typeface="FangSong"/>
              <a:cs typeface="FangSong"/>
            </a:endParaRPr>
          </a:p>
        </p:txBody>
      </p:sp>
      <p:sp>
        <p:nvSpPr>
          <p:cNvPr id="6" name="object 6"/>
          <p:cNvSpPr/>
          <p:nvPr/>
        </p:nvSpPr>
        <p:spPr>
          <a:xfrm>
            <a:off x="517868" y="3210426"/>
            <a:ext cx="1257300" cy="37185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53037" y="2912560"/>
            <a:ext cx="1168400" cy="276999"/>
          </a:xfrm>
          <a:prstGeom prst="rect">
            <a:avLst/>
          </a:prstGeom>
        </p:spPr>
        <p:txBody>
          <a:bodyPr vert="horz" wrap="square" lIns="0" tIns="0" rIns="0" bIns="0" rtlCol="0">
            <a:spAutoFit/>
          </a:bodyPr>
          <a:lstStyle/>
          <a:p>
            <a:pPr marL="12700">
              <a:lnSpc>
                <a:spcPct val="100000"/>
              </a:lnSpc>
            </a:pPr>
            <a:r>
              <a:rPr sz="1800" spc="-5" dirty="0">
                <a:solidFill>
                  <a:srgbClr val="C00000"/>
                </a:solidFill>
                <a:latin typeface="FangSong"/>
                <a:cs typeface="FangSong"/>
              </a:rPr>
              <a:t>条件独立性</a:t>
            </a:r>
            <a:endParaRPr sz="1800">
              <a:solidFill>
                <a:srgbClr val="C00000"/>
              </a:solidFill>
              <a:latin typeface="FangSong"/>
              <a:cs typeface="FangSong"/>
            </a:endParaRPr>
          </a:p>
        </p:txBody>
      </p:sp>
      <p:sp>
        <p:nvSpPr>
          <p:cNvPr id="10" name="object 10"/>
          <p:cNvSpPr txBox="1"/>
          <p:nvPr/>
        </p:nvSpPr>
        <p:spPr>
          <a:xfrm>
            <a:off x="2766645" y="1017814"/>
            <a:ext cx="3914631" cy="369332"/>
          </a:xfrm>
          <a:prstGeom prst="rect">
            <a:avLst/>
          </a:prstGeom>
        </p:spPr>
        <p:txBody>
          <a:bodyPr vert="horz" wrap="square" lIns="0" tIns="0" rIns="0" bIns="0" rtlCol="0">
            <a:spAutoFit/>
          </a:bodyPr>
          <a:lstStyle/>
          <a:p>
            <a:pPr marL="12700">
              <a:lnSpc>
                <a:spcPct val="100000"/>
              </a:lnSpc>
              <a:tabLst>
                <a:tab pos="299085" algn="l"/>
              </a:tabLst>
            </a:pPr>
            <a:r>
              <a:rPr sz="2400" dirty="0">
                <a:solidFill>
                  <a:srgbClr val="151FFF"/>
                </a:solidFill>
                <a:latin typeface="Arial"/>
                <a:cs typeface="Arial"/>
              </a:rPr>
              <a:t>•</a:t>
            </a:r>
            <a:r>
              <a:rPr lang="zh-CN" altLang="en-US" sz="2400" dirty="0">
                <a:solidFill>
                  <a:srgbClr val="151FFF"/>
                </a:solidFill>
                <a:latin typeface="Arial"/>
                <a:cs typeface="Arial"/>
              </a:rPr>
              <a:t>  </a:t>
            </a:r>
            <a:r>
              <a:rPr sz="2400" i="1" dirty="0">
                <a:solidFill>
                  <a:srgbClr val="151FFF"/>
                </a:solidFill>
                <a:latin typeface="Palatino Linotype"/>
                <a:cs typeface="Palatino Linotype"/>
              </a:rPr>
              <a:t>x</a:t>
            </a:r>
            <a:r>
              <a:rPr lang="zh-CN" altLang="en-US" sz="2400" i="1" dirty="0">
                <a:solidFill>
                  <a:srgbClr val="151FFF"/>
                </a:solidFill>
                <a:latin typeface="Palatino Linotype"/>
                <a:cs typeface="Palatino Linotype"/>
              </a:rPr>
              <a:t> </a:t>
            </a:r>
            <a:r>
              <a:rPr lang="zh-CN" altLang="en-US" sz="2400" dirty="0">
                <a:solidFill>
                  <a:srgbClr val="C00000"/>
                </a:solidFill>
                <a:latin typeface="Palatino Linotype"/>
                <a:cs typeface="Palatino Linotype"/>
              </a:rPr>
              <a:t>已知</a:t>
            </a:r>
            <a:r>
              <a:rPr sz="2400" spc="-10" dirty="0">
                <a:solidFill>
                  <a:srgbClr val="151FFF"/>
                </a:solidFill>
                <a:latin typeface="Verdana"/>
                <a:cs typeface="Verdana"/>
              </a:rPr>
              <a:t>,</a:t>
            </a:r>
            <a:r>
              <a:rPr lang="zh-CN" altLang="en-US" sz="2400" spc="-10" dirty="0">
                <a:solidFill>
                  <a:srgbClr val="151FFF"/>
                </a:solidFill>
                <a:latin typeface="Verdana"/>
                <a:cs typeface="Verdana"/>
              </a:rPr>
              <a:t> </a:t>
            </a:r>
            <a:r>
              <a:rPr sz="2400" spc="-5" dirty="0">
                <a:solidFill>
                  <a:srgbClr val="151FFF"/>
                </a:solidFill>
                <a:latin typeface="Verdana"/>
                <a:cs typeface="Verdana"/>
              </a:rPr>
              <a:t> </a:t>
            </a:r>
            <a:r>
              <a:rPr lang="en-US" altLang="zh-CN" sz="2400" i="1" dirty="0">
                <a:solidFill>
                  <a:srgbClr val="151FFF"/>
                </a:solidFill>
                <a:latin typeface="Palatino Linotype"/>
                <a:cs typeface="Palatino Linotype"/>
              </a:rPr>
              <a:t>y</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lang="en-US" altLang="zh-CN" sz="2400" i="1" dirty="0">
                <a:solidFill>
                  <a:srgbClr val="151FFF"/>
                </a:solidFill>
                <a:latin typeface="Palatino Linotype"/>
                <a:cs typeface="Palatino Linotype"/>
              </a:rPr>
              <a:t>z</a:t>
            </a:r>
            <a:r>
              <a:rPr sz="2400" baseline="-20833" dirty="0">
                <a:solidFill>
                  <a:srgbClr val="151FFF"/>
                </a:solidFill>
                <a:latin typeface="Verdana"/>
                <a:cs typeface="Verdana"/>
              </a:rPr>
              <a:t> </a:t>
            </a:r>
            <a:r>
              <a:rPr lang="zh-CN" altLang="en-US" sz="2400" baseline="-20833" dirty="0">
                <a:solidFill>
                  <a:srgbClr val="151FFF"/>
                </a:solidFill>
                <a:latin typeface="Verdana"/>
                <a:cs typeface="Verdana"/>
              </a:rPr>
              <a:t> </a:t>
            </a:r>
            <a:r>
              <a:rPr sz="2400" dirty="0">
                <a:solidFill>
                  <a:srgbClr val="C00000"/>
                </a:solidFill>
                <a:latin typeface="FangSong"/>
                <a:cs typeface="FangSong"/>
              </a:rPr>
              <a:t>独立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86" y="873831"/>
            <a:ext cx="1790700" cy="20320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6645" y="1433117"/>
            <a:ext cx="5562600" cy="1935321"/>
          </a:xfrm>
          <a:prstGeom prst="rect">
            <a:avLst/>
          </a:prstGeom>
        </p:spPr>
      </p:pic>
      <p:sp>
        <p:nvSpPr>
          <p:cNvPr id="14" name="object 10"/>
          <p:cNvSpPr txBox="1"/>
          <p:nvPr/>
        </p:nvSpPr>
        <p:spPr>
          <a:xfrm>
            <a:off x="2766645" y="3531751"/>
            <a:ext cx="5562600" cy="369332"/>
          </a:xfrm>
          <a:prstGeom prst="rect">
            <a:avLst/>
          </a:prstGeom>
        </p:spPr>
        <p:txBody>
          <a:bodyPr vert="horz" wrap="square" lIns="0" tIns="0" rIns="0" bIns="0" rtlCol="0">
            <a:spAutoFit/>
          </a:bodyPr>
          <a:lstStyle/>
          <a:p>
            <a:pPr marL="12700">
              <a:lnSpc>
                <a:spcPct val="100000"/>
              </a:lnSpc>
              <a:tabLst>
                <a:tab pos="299085" algn="l"/>
              </a:tabLst>
            </a:pPr>
            <a:r>
              <a:rPr sz="2400" dirty="0">
                <a:solidFill>
                  <a:srgbClr val="151FFF"/>
                </a:solidFill>
                <a:latin typeface="Arial"/>
                <a:cs typeface="Arial"/>
              </a:rPr>
              <a:t>•</a:t>
            </a:r>
            <a:r>
              <a:rPr lang="zh-CN" altLang="en-US" sz="2400" dirty="0">
                <a:solidFill>
                  <a:srgbClr val="151FFF"/>
                </a:solidFill>
                <a:latin typeface="Arial"/>
                <a:cs typeface="Arial"/>
              </a:rPr>
              <a:t> 若</a:t>
            </a:r>
            <a:r>
              <a:rPr sz="2400" spc="-265" dirty="0">
                <a:solidFill>
                  <a:srgbClr val="151FFF"/>
                </a:solidFill>
                <a:latin typeface="FangSong"/>
                <a:cs typeface="FangSong"/>
              </a:rPr>
              <a:t> </a:t>
            </a:r>
            <a:r>
              <a:rPr sz="2400" i="1" dirty="0">
                <a:solidFill>
                  <a:srgbClr val="C00000"/>
                </a:solidFill>
                <a:latin typeface="Palatino Linotype"/>
                <a:cs typeface="Palatino Linotype"/>
              </a:rPr>
              <a:t>x</a:t>
            </a:r>
            <a:r>
              <a:rPr lang="zh-CN" altLang="en-US" sz="2400" i="1" dirty="0">
                <a:solidFill>
                  <a:srgbClr val="C00000"/>
                </a:solidFill>
                <a:latin typeface="Palatino Linotype"/>
                <a:cs typeface="Palatino Linotype"/>
              </a:rPr>
              <a:t> </a:t>
            </a:r>
            <a:r>
              <a:rPr lang="zh-CN" altLang="en-US" sz="2400" dirty="0">
                <a:solidFill>
                  <a:srgbClr val="C00000"/>
                </a:solidFill>
                <a:latin typeface="Palatino Linotype"/>
                <a:cs typeface="Palatino Linotype"/>
              </a:rPr>
              <a:t>未知</a:t>
            </a:r>
            <a:r>
              <a:rPr sz="2400" spc="-10" dirty="0">
                <a:solidFill>
                  <a:srgbClr val="151FFF"/>
                </a:solidFill>
                <a:latin typeface="Verdana"/>
                <a:cs typeface="Verdana"/>
              </a:rPr>
              <a:t>,</a:t>
            </a:r>
            <a:r>
              <a:rPr sz="2400" spc="-5" dirty="0">
                <a:solidFill>
                  <a:srgbClr val="151FFF"/>
                </a:solidFill>
                <a:latin typeface="Verdana"/>
                <a:cs typeface="Verdana"/>
              </a:rPr>
              <a:t> </a:t>
            </a:r>
            <a:r>
              <a:rPr lang="en-US" altLang="zh-CN" sz="2400" i="1" dirty="0">
                <a:solidFill>
                  <a:srgbClr val="151FFF"/>
                </a:solidFill>
                <a:latin typeface="Palatino Linotype"/>
                <a:cs typeface="Palatino Linotype"/>
              </a:rPr>
              <a:t>y</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lang="en-US" altLang="zh-CN" sz="2400" i="1" dirty="0">
                <a:solidFill>
                  <a:srgbClr val="151FFF"/>
                </a:solidFill>
                <a:latin typeface="Palatino Linotype"/>
                <a:cs typeface="Palatino Linotype"/>
              </a:rPr>
              <a:t>z</a:t>
            </a:r>
            <a:r>
              <a:rPr sz="2400" baseline="-20833" dirty="0">
                <a:solidFill>
                  <a:srgbClr val="151FFF"/>
                </a:solidFill>
                <a:latin typeface="Verdana"/>
                <a:cs typeface="Verdana"/>
              </a:rPr>
              <a:t> </a:t>
            </a:r>
            <a:r>
              <a:rPr lang="zh-CN" altLang="en-US" sz="2400" baseline="-20833" dirty="0">
                <a:solidFill>
                  <a:srgbClr val="151FFF"/>
                </a:solidFill>
                <a:latin typeface="Verdana"/>
                <a:cs typeface="Verdana"/>
              </a:rPr>
              <a:t> </a:t>
            </a:r>
            <a:r>
              <a:rPr sz="2400" dirty="0">
                <a:solidFill>
                  <a:srgbClr val="151FFF"/>
                </a:solidFill>
                <a:latin typeface="FangSong"/>
                <a:cs typeface="FangSong"/>
              </a:rPr>
              <a:t>独立</a:t>
            </a:r>
            <a:r>
              <a:rPr lang="zh-CN" altLang="en-US" sz="2400" dirty="0">
                <a:solidFill>
                  <a:srgbClr val="151FFF"/>
                </a:solidFill>
                <a:latin typeface="FangSong"/>
                <a:cs typeface="FangSong"/>
              </a:rPr>
              <a:t>不成立！</a:t>
            </a:r>
            <a:endParaRPr sz="2400" dirty="0">
              <a:solidFill>
                <a:srgbClr val="151FFF"/>
              </a:solidFill>
              <a:latin typeface="FangSong"/>
              <a:cs typeface="FangSong"/>
            </a:endParaRPr>
          </a:p>
        </p:txBody>
      </p:sp>
      <p:sp>
        <p:nvSpPr>
          <p:cNvPr id="18" name="object 5"/>
          <p:cNvSpPr/>
          <p:nvPr/>
        </p:nvSpPr>
        <p:spPr>
          <a:xfrm>
            <a:off x="4876800" y="2926922"/>
            <a:ext cx="927805"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
        <p:nvSpPr>
          <p:cNvPr id="19" name="object 5"/>
          <p:cNvSpPr/>
          <p:nvPr/>
        </p:nvSpPr>
        <p:spPr>
          <a:xfrm>
            <a:off x="4876800" y="2464035"/>
            <a:ext cx="990600"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
        <p:nvSpPr>
          <p:cNvPr id="20" name="object 5"/>
          <p:cNvSpPr/>
          <p:nvPr/>
        </p:nvSpPr>
        <p:spPr>
          <a:xfrm>
            <a:off x="6940006" y="2464035"/>
            <a:ext cx="783030"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Tree>
    <p:extLst>
      <p:ext uri="{BB962C8B-B14F-4D97-AF65-F5344CB8AC3E}">
        <p14:creationId xmlns:p14="http://schemas.microsoft.com/office/powerpoint/2010/main" val="241344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0" dirty="0">
                <a:latin typeface="FangSong"/>
                <a:cs typeface="FangSong"/>
              </a:rPr>
              <a:t>贝叶斯决策</a:t>
            </a:r>
            <a:r>
              <a:rPr sz="2800" spc="-30" dirty="0">
                <a:latin typeface="FangSong"/>
                <a:cs typeface="FangSong"/>
              </a:rPr>
              <a:t>论</a:t>
            </a:r>
            <a:r>
              <a:rPr sz="2800" spc="-450" dirty="0">
                <a:latin typeface="FangSong"/>
                <a:cs typeface="FangSong"/>
              </a:rPr>
              <a:t> </a:t>
            </a:r>
            <a:r>
              <a:rPr spc="-5" dirty="0"/>
              <a:t>(B</a:t>
            </a:r>
            <a:r>
              <a:rPr spc="-20" dirty="0"/>
              <a:t>a</a:t>
            </a:r>
            <a:r>
              <a:rPr spc="-10" dirty="0"/>
              <a:t>ye</a:t>
            </a:r>
            <a:r>
              <a:rPr dirty="0"/>
              <a:t>si</a:t>
            </a:r>
            <a:r>
              <a:rPr spc="-15" dirty="0"/>
              <a:t>a</a:t>
            </a:r>
            <a:r>
              <a:rPr dirty="0"/>
              <a:t>n </a:t>
            </a:r>
            <a:r>
              <a:rPr spc="-10" dirty="0"/>
              <a:t>de</a:t>
            </a:r>
            <a:r>
              <a:rPr dirty="0"/>
              <a:t>cis</a:t>
            </a:r>
            <a:r>
              <a:rPr spc="-20" dirty="0"/>
              <a:t>i</a:t>
            </a:r>
            <a:r>
              <a:rPr dirty="0"/>
              <a:t>on</a:t>
            </a:r>
            <a:r>
              <a:rPr spc="-10" dirty="0"/>
              <a:t> </a:t>
            </a:r>
            <a:r>
              <a:rPr dirty="0"/>
              <a:t>theo</a:t>
            </a:r>
            <a:r>
              <a:rPr spc="-10" dirty="0"/>
              <a:t>r</a:t>
            </a:r>
            <a:r>
              <a:rPr dirty="0"/>
              <a:t>y)</a:t>
            </a:r>
            <a:endParaRPr sz="2800">
              <a:latin typeface="FangSong"/>
              <a:cs typeface="FangSong"/>
            </a:endParaRPr>
          </a:p>
        </p:txBody>
      </p:sp>
      <p:sp>
        <p:nvSpPr>
          <p:cNvPr id="6" name="object 6"/>
          <p:cNvSpPr txBox="1"/>
          <p:nvPr/>
        </p:nvSpPr>
        <p:spPr>
          <a:xfrm>
            <a:off x="531150" y="1219200"/>
            <a:ext cx="8155649" cy="4431983"/>
          </a:xfrm>
          <a:prstGeom prst="rect">
            <a:avLst/>
          </a:prstGeom>
        </p:spPr>
        <p:txBody>
          <a:bodyPr vert="horz" wrap="square" lIns="0" tIns="0" rIns="0" bIns="0" rtlCol="0">
            <a:spAutoFit/>
          </a:bodyPr>
          <a:lstStyle/>
          <a:p>
            <a:pPr marL="298450" indent="-285750">
              <a:buFont typeface="Arial" charset="0"/>
              <a:buChar char="•"/>
              <a:tabLst>
                <a:tab pos="299085" algn="l"/>
              </a:tabLst>
            </a:pPr>
            <a:r>
              <a:rPr lang="zh-CN" altLang="en-US" sz="2400" dirty="0">
                <a:solidFill>
                  <a:srgbClr val="FF0000"/>
                </a:solidFill>
              </a:rPr>
              <a:t>条件风险</a:t>
            </a:r>
            <a:r>
              <a:rPr lang="zh-CN" altLang="en-US" sz="2400" dirty="0"/>
              <a:t>：</a:t>
            </a:r>
            <a:endParaRPr lang="en-US" altLang="zh-CN" sz="2400" dirty="0"/>
          </a:p>
          <a:p>
            <a:pPr marL="298450" indent="-285750">
              <a:buFont typeface="Arial" charset="0"/>
              <a:buChar char="•"/>
              <a:tabLst>
                <a:tab pos="299085" algn="l"/>
              </a:tabLst>
            </a:pPr>
            <a:endParaRPr lang="en-US" altLang="zh-CN" sz="2400" dirty="0"/>
          </a:p>
          <a:p>
            <a:pPr marL="298450" indent="-285750">
              <a:buFont typeface="Arial" charset="0"/>
              <a:buChar char="•"/>
              <a:tabLst>
                <a:tab pos="299085" algn="l"/>
              </a:tabLst>
            </a:pPr>
            <a:endParaRPr lang="en-US" altLang="zh-CN" sz="2400" dirty="0"/>
          </a:p>
          <a:p>
            <a:pPr marL="298450" indent="-285750">
              <a:buFont typeface="Arial" charset="0"/>
              <a:buChar char="•"/>
              <a:tabLst>
                <a:tab pos="299085" algn="l"/>
              </a:tabLst>
            </a:pPr>
            <a:r>
              <a:rPr lang="zh-CN" altLang="en-US" sz="2400" dirty="0">
                <a:latin typeface="+mj-ea"/>
              </a:rPr>
              <a:t>于是，</a:t>
            </a:r>
            <a:r>
              <a:rPr lang="zh-CN" altLang="en-US" sz="2400" dirty="0">
                <a:solidFill>
                  <a:srgbClr val="FF0000"/>
                </a:solidFill>
                <a:latin typeface="+mj-ea"/>
              </a:rPr>
              <a:t>最小化分类错误率</a:t>
            </a:r>
            <a:r>
              <a:rPr lang="zh-CN" altLang="en-US" sz="2400" dirty="0">
                <a:latin typeface="+mj-ea"/>
              </a:rPr>
              <a:t>的</a:t>
            </a:r>
            <a:r>
              <a:rPr lang="zh-CN" altLang="en-US" sz="2400" dirty="0">
                <a:solidFill>
                  <a:srgbClr val="FF0000"/>
                </a:solidFill>
                <a:latin typeface="+mj-ea"/>
              </a:rPr>
              <a:t>贝叶斯最优分类器</a:t>
            </a:r>
            <a:r>
              <a:rPr lang="zh-CN" altLang="en-US" sz="2400" dirty="0">
                <a:latin typeface="+mj-ea"/>
              </a:rPr>
              <a:t>为：</a:t>
            </a:r>
            <a:endParaRPr lang="en-US" altLang="zh-CN" sz="2400" dirty="0">
              <a:latin typeface="+mj-ea"/>
            </a:endParaRPr>
          </a:p>
          <a:p>
            <a:pPr marL="298450" indent="-285750">
              <a:buFont typeface="Arial" charset="0"/>
              <a:buChar char="•"/>
              <a:tabLst>
                <a:tab pos="299085" algn="l"/>
              </a:tabLst>
            </a:pPr>
            <a:endParaRPr lang="en-US" altLang="zh-CN" sz="2400" dirty="0">
              <a:latin typeface="+mj-ea"/>
            </a:endParaRPr>
          </a:p>
          <a:p>
            <a:pPr marL="298450" indent="-285750">
              <a:buFont typeface="Arial" charset="0"/>
              <a:buChar char="•"/>
              <a:tabLst>
                <a:tab pos="299085" algn="l"/>
              </a:tabLst>
            </a:pPr>
            <a:endParaRPr lang="en-US" altLang="zh-CN" sz="2400" dirty="0">
              <a:latin typeface="+mj-ea"/>
            </a:endParaRPr>
          </a:p>
          <a:p>
            <a:pPr marL="298450" indent="-285750">
              <a:buFont typeface="Arial" charset="0"/>
              <a:buChar char="•"/>
              <a:tabLst>
                <a:tab pos="299085" algn="l"/>
              </a:tabLst>
            </a:pPr>
            <a:endParaRPr lang="en-US" altLang="zh-CN" sz="2400" dirty="0">
              <a:latin typeface="+mj-ea"/>
            </a:endParaRPr>
          </a:p>
          <a:p>
            <a:pPr marL="298450" indent="-285750">
              <a:buFont typeface="Arial" charset="0"/>
              <a:buChar char="•"/>
              <a:tabLst>
                <a:tab pos="299085" algn="l"/>
              </a:tabLst>
            </a:pPr>
            <a:r>
              <a:rPr lang="zh-CN" altLang="en-US" sz="2400" dirty="0">
                <a:latin typeface="+mj-ea"/>
              </a:rPr>
              <a:t>即对每个样本 </a:t>
            </a:r>
            <a:r>
              <a:rPr lang="en-US" altLang="zh-CN" sz="2400" b="1" i="1" dirty="0">
                <a:latin typeface="Times New Roman" charset="0"/>
                <a:ea typeface="Times New Roman" charset="0"/>
                <a:cs typeface="Times New Roman" charset="0"/>
              </a:rPr>
              <a:t>x</a:t>
            </a:r>
            <a:r>
              <a:rPr lang="zh-CN" altLang="en-US" sz="2400" dirty="0">
                <a:latin typeface="+mj-ea"/>
              </a:rPr>
              <a:t> ，选择能使</a:t>
            </a:r>
            <a:r>
              <a:rPr lang="zh-CN" altLang="en-US" sz="2400" dirty="0">
                <a:solidFill>
                  <a:srgbClr val="C00000"/>
                </a:solidFill>
                <a:latin typeface="+mj-ea"/>
              </a:rPr>
              <a:t>后验概率        </a:t>
            </a:r>
            <a:r>
              <a:rPr lang="zh-CN" altLang="en-US" sz="2400" dirty="0">
                <a:latin typeface="+mj-ea"/>
              </a:rPr>
              <a:t>最大的类别标记。</a:t>
            </a:r>
          </a:p>
          <a:p>
            <a:pPr marL="298450" indent="-285750">
              <a:buFont typeface="Arial" charset="0"/>
              <a:buChar char="•"/>
              <a:tabLst>
                <a:tab pos="299085" algn="l"/>
              </a:tabLst>
            </a:pPr>
            <a:endParaRPr lang="zh-CN" altLang="en-US" sz="2400" dirty="0"/>
          </a:p>
          <a:p>
            <a:pPr marL="298450" indent="-285750">
              <a:buFont typeface="Arial" charset="0"/>
              <a:buChar char="•"/>
              <a:tabLst>
                <a:tab pos="299085" algn="l"/>
              </a:tabLst>
            </a:pPr>
            <a:r>
              <a:rPr lang="zh-CN" altLang="en-US" sz="2400" dirty="0">
                <a:latin typeface="+mj-ea"/>
              </a:rPr>
              <a:t>欲使用贝叶斯判定准则来最小化决策风险，首先要获得后验概率 </a:t>
            </a:r>
          </a:p>
        </p:txBody>
      </p:sp>
      <p:grpSp>
        <p:nvGrpSpPr>
          <p:cNvPr id="22" name="组合 8"/>
          <p:cNvGrpSpPr/>
          <p:nvPr/>
        </p:nvGrpSpPr>
        <p:grpSpPr>
          <a:xfrm>
            <a:off x="1670538" y="2819400"/>
            <a:ext cx="4999548" cy="585979"/>
            <a:chOff x="2488230" y="4571593"/>
            <a:chExt cx="4999548" cy="585979"/>
          </a:xfrm>
        </p:grpSpPr>
        <p:pic>
          <p:nvPicPr>
            <p:cNvPr id="23" name="图片 22"/>
            <p:cNvPicPr>
              <a:picLocks noChangeAspect="1"/>
            </p:cNvPicPr>
            <p:nvPr/>
          </p:nvPicPr>
          <p:blipFill>
            <a:blip r:embed="rId3"/>
            <a:stretch>
              <a:fillRect/>
            </a:stretch>
          </p:blipFill>
          <p:spPr>
            <a:xfrm>
              <a:off x="2488230" y="4571593"/>
              <a:ext cx="3458485" cy="585979"/>
            </a:xfrm>
            <a:prstGeom prst="rect">
              <a:avLst/>
            </a:prstGeom>
          </p:spPr>
        </p:pic>
        <p:pic>
          <p:nvPicPr>
            <p:cNvPr id="24" name="图片 23"/>
            <p:cNvPicPr>
              <a:picLocks noChangeAspect="1"/>
            </p:cNvPicPr>
            <p:nvPr/>
          </p:nvPicPr>
          <p:blipFill>
            <a:blip r:embed="rId4"/>
            <a:stretch>
              <a:fillRect/>
            </a:stretch>
          </p:blipFill>
          <p:spPr>
            <a:xfrm>
              <a:off x="6864244" y="4593786"/>
              <a:ext cx="623534" cy="340995"/>
            </a:xfrm>
            <a:prstGeom prst="rect">
              <a:avLst/>
            </a:prstGeom>
          </p:spPr>
        </p:pic>
      </p:gr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1676400"/>
            <a:ext cx="3187700" cy="43444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3810000"/>
            <a:ext cx="1016000" cy="370803"/>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5281851"/>
            <a:ext cx="1016000" cy="370803"/>
          </a:xfrm>
          <a:prstGeom prst="rect">
            <a:avLst/>
          </a:prstGeom>
        </p:spPr>
      </p:pic>
      <p:sp>
        <p:nvSpPr>
          <p:cNvPr id="4" name="矩形 3"/>
          <p:cNvSpPr/>
          <p:nvPr/>
        </p:nvSpPr>
        <p:spPr>
          <a:xfrm>
            <a:off x="3276600" y="5281851"/>
            <a:ext cx="4405052" cy="400110"/>
          </a:xfrm>
          <a:prstGeom prst="rect">
            <a:avLst/>
          </a:prstGeom>
        </p:spPr>
        <p:txBody>
          <a:bodyPr wrap="none">
            <a:spAutoFit/>
          </a:bodyPr>
          <a:lstStyle/>
          <a:p>
            <a:pPr marL="12700" indent="610870">
              <a:lnSpc>
                <a:spcPct val="100000"/>
              </a:lnSpc>
            </a:pPr>
            <a:r>
              <a:rPr lang="zh-CN" altLang="en-US" sz="2000" dirty="0">
                <a:solidFill>
                  <a:srgbClr val="FF0000"/>
                </a:solidFill>
                <a:latin typeface="FangSong"/>
                <a:cs typeface="FangSong"/>
              </a:rPr>
              <a:t>在现实中通常难以直接获得！！</a:t>
            </a:r>
          </a:p>
        </p:txBody>
      </p:sp>
    </p:spTree>
    <p:extLst>
      <p:ext uri="{BB962C8B-B14F-4D97-AF65-F5344CB8AC3E}">
        <p14:creationId xmlns:p14="http://schemas.microsoft.com/office/powerpoint/2010/main" val="249624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286" y="258282"/>
            <a:ext cx="8777427" cy="482015"/>
          </a:xfrm>
          <a:prstGeom prst="rect">
            <a:avLst/>
          </a:prstGeom>
        </p:spPr>
        <p:txBody>
          <a:bodyPr vert="horz" wrap="square" lIns="0" tIns="50633" rIns="0" bIns="0" rtlCol="0">
            <a:spAutoFit/>
          </a:bodyPr>
          <a:lstStyle/>
          <a:p>
            <a:pPr marL="34925">
              <a:lnSpc>
                <a:spcPct val="100000"/>
              </a:lnSpc>
            </a:pPr>
            <a:r>
              <a:rPr lang="zh-CN" altLang="en-US" sz="2800" spc="-25" dirty="0">
                <a:latin typeface="FangSong"/>
                <a:cs typeface="FangSong"/>
              </a:rPr>
              <a:t>马尔科夫链 </a:t>
            </a:r>
            <a:r>
              <a:rPr lang="mr-IN" altLang="zh-CN" sz="2800" spc="-25" dirty="0">
                <a:latin typeface="FangSong"/>
                <a:cs typeface="FangSong"/>
              </a:rPr>
              <a:t>–</a:t>
            </a:r>
            <a:r>
              <a:rPr lang="zh-CN" altLang="en-US" sz="2800" spc="-25" dirty="0">
                <a:latin typeface="FangSong"/>
                <a:cs typeface="FangSong"/>
              </a:rPr>
              <a:t> </a:t>
            </a:r>
            <a:r>
              <a:rPr lang="en-US" altLang="zh-CN" sz="2800" spc="-25">
                <a:latin typeface="FangSong"/>
                <a:cs typeface="FangSong"/>
              </a:rPr>
              <a:t>Markov</a:t>
            </a:r>
            <a:r>
              <a:rPr lang="zh-CN" altLang="en-US" sz="2800" spc="-25">
                <a:latin typeface="FangSong"/>
                <a:cs typeface="FangSong"/>
              </a:rPr>
              <a:t> </a:t>
            </a:r>
            <a:r>
              <a:rPr lang="en-US" altLang="zh-CN" sz="2800" spc="-25">
                <a:latin typeface="FangSong"/>
                <a:cs typeface="FangSong"/>
              </a:rPr>
              <a:t>Chain</a:t>
            </a:r>
            <a:endParaRPr sz="2800" dirty="0">
              <a:latin typeface="FangSong"/>
              <a:cs typeface="FangSong"/>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76" y="4001528"/>
            <a:ext cx="6134100" cy="825500"/>
          </a:xfrm>
          <a:prstGeom prst="rect">
            <a:avLst/>
          </a:prstGeom>
        </p:spPr>
      </p:pic>
      <p:sp>
        <p:nvSpPr>
          <p:cNvPr id="16" name="矩形 15"/>
          <p:cNvSpPr/>
          <p:nvPr/>
        </p:nvSpPr>
        <p:spPr>
          <a:xfrm>
            <a:off x="287215" y="4848161"/>
            <a:ext cx="8024445" cy="923330"/>
          </a:xfrm>
          <a:prstGeom prst="rect">
            <a:avLst/>
          </a:prstGeom>
        </p:spPr>
        <p:txBody>
          <a:bodyPr wrap="square">
            <a:spAutoFit/>
          </a:bodyPr>
          <a:lstStyle/>
          <a:p>
            <a:r>
              <a:rPr lang="zh-CN" altLang="en-US" b="0" i="0" dirty="0">
                <a:solidFill>
                  <a:srgbClr val="333333"/>
                </a:solidFill>
                <a:effectLst/>
                <a:latin typeface="Arial" charset="0"/>
              </a:rPr>
              <a:t>在 </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i</a:t>
            </a:r>
            <a:r>
              <a:rPr lang="zh-CN" altLang="en-US" b="0" i="0" dirty="0">
                <a:solidFill>
                  <a:srgbClr val="333333"/>
                </a:solidFill>
                <a:effectLst/>
                <a:latin typeface="Arial" charset="0"/>
              </a:rPr>
              <a:t> 给定的条件下，</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i+1</a:t>
            </a:r>
            <a:r>
              <a:rPr lang="zh-CN" altLang="en-US" b="0" i="0" baseline="-25000" dirty="0">
                <a:solidFill>
                  <a:srgbClr val="333333"/>
                </a:solidFill>
                <a:effectLst/>
                <a:latin typeface="Arial" charset="0"/>
              </a:rPr>
              <a:t> </a:t>
            </a:r>
            <a:r>
              <a:rPr lang="zh-CN" altLang="en-US" b="0" i="0" dirty="0">
                <a:solidFill>
                  <a:srgbClr val="333333"/>
                </a:solidFill>
                <a:effectLst/>
                <a:latin typeface="Arial" charset="0"/>
              </a:rPr>
              <a:t>的分布和 </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1</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2</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i-1</a:t>
            </a:r>
            <a:r>
              <a:rPr lang="zh-CN" altLang="en-US" b="0" i="0" dirty="0">
                <a:solidFill>
                  <a:srgbClr val="151FFF"/>
                </a:solidFill>
                <a:effectLst/>
                <a:latin typeface="Arial" charset="0"/>
              </a:rPr>
              <a:t>条件独立</a:t>
            </a:r>
            <a:r>
              <a:rPr lang="zh-CN" altLang="en-US" b="0" i="0" dirty="0">
                <a:solidFill>
                  <a:srgbClr val="333333"/>
                </a:solidFill>
                <a:effectLst/>
                <a:latin typeface="Arial" charset="0"/>
              </a:rPr>
              <a:t>。即：</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i+1</a:t>
            </a:r>
            <a:r>
              <a:rPr lang="zh-CN" altLang="en-US" b="0" i="0" dirty="0">
                <a:solidFill>
                  <a:srgbClr val="333333"/>
                </a:solidFill>
                <a:effectLst/>
                <a:latin typeface="Arial" charset="0"/>
              </a:rPr>
              <a:t>的分布状态只和</a:t>
            </a:r>
            <a:r>
              <a:rPr lang="en-US" altLang="zh-CN" b="0" i="0" dirty="0">
                <a:solidFill>
                  <a:srgbClr val="333333"/>
                </a:solidFill>
                <a:effectLst/>
                <a:latin typeface="Arial" charset="0"/>
              </a:rPr>
              <a:t>x</a:t>
            </a:r>
            <a:r>
              <a:rPr lang="en-US" altLang="zh-CN" b="0" i="0" baseline="-25000" dirty="0">
                <a:solidFill>
                  <a:srgbClr val="333333"/>
                </a:solidFill>
                <a:effectLst/>
                <a:latin typeface="Arial" charset="0"/>
              </a:rPr>
              <a:t>i</a:t>
            </a:r>
            <a:r>
              <a:rPr lang="zh-CN" altLang="en-US" b="0" i="0" dirty="0">
                <a:solidFill>
                  <a:srgbClr val="333333"/>
                </a:solidFill>
                <a:effectLst/>
                <a:latin typeface="Arial" charset="0"/>
              </a:rPr>
              <a:t>有关，和其他变量条件独立，这种</a:t>
            </a:r>
            <a:r>
              <a:rPr lang="zh-CN" altLang="en-US" b="0" i="0" dirty="0">
                <a:solidFill>
                  <a:srgbClr val="151FFF"/>
                </a:solidFill>
                <a:effectLst/>
                <a:latin typeface="Arial" charset="0"/>
              </a:rPr>
              <a:t>顺次演变的随机过程</a:t>
            </a:r>
            <a:r>
              <a:rPr lang="zh-CN" altLang="en-US" b="0" i="0" dirty="0">
                <a:solidFill>
                  <a:srgbClr val="333333"/>
                </a:solidFill>
                <a:effectLst/>
                <a:latin typeface="Arial" charset="0"/>
              </a:rPr>
              <a:t>，就叫</a:t>
            </a:r>
            <a:r>
              <a:rPr lang="zh-CN" altLang="en-US" b="0" i="0" dirty="0">
                <a:solidFill>
                  <a:srgbClr val="151FFF"/>
                </a:solidFill>
                <a:effectLst/>
                <a:latin typeface="Arial" charset="0"/>
              </a:rPr>
              <a:t>做马尔科夫链（</a:t>
            </a:r>
            <a:r>
              <a:rPr lang="en-US" altLang="zh-CN" b="0" i="0" dirty="0">
                <a:solidFill>
                  <a:srgbClr val="151FFF"/>
                </a:solidFill>
                <a:effectLst/>
                <a:latin typeface="Arial" charset="0"/>
              </a:rPr>
              <a:t>Markov chain</a:t>
            </a:r>
            <a:r>
              <a:rPr lang="zh-CN" altLang="en-US" b="0" i="0" dirty="0">
                <a:solidFill>
                  <a:srgbClr val="151FFF"/>
                </a:solidFill>
                <a:effectLst/>
                <a:latin typeface="Arial" charset="0"/>
              </a:rPr>
              <a:t>）</a:t>
            </a:r>
            <a:r>
              <a:rPr lang="zh-CN" altLang="en-US" b="0" i="0" dirty="0">
                <a:solidFill>
                  <a:srgbClr val="333333"/>
                </a:solidFill>
                <a:effectLst/>
                <a:latin typeface="Arial" charset="0"/>
              </a:rPr>
              <a:t>。且有：</a:t>
            </a:r>
            <a:endParaRPr lang="zh-CN" altLang="en-US" dirty="0"/>
          </a:p>
        </p:txBody>
      </p:sp>
      <p:pic>
        <p:nvPicPr>
          <p:cNvPr id="17" name="图片 16"/>
          <p:cNvPicPr>
            <a:picLocks noChangeAspect="1"/>
          </p:cNvPicPr>
          <p:nvPr/>
        </p:nvPicPr>
        <p:blipFill>
          <a:blip r:embed="rId4"/>
          <a:stretch>
            <a:fillRect/>
          </a:stretch>
        </p:blipFill>
        <p:spPr>
          <a:xfrm>
            <a:off x="1479817" y="5856090"/>
            <a:ext cx="5753100" cy="431800"/>
          </a:xfrm>
          <a:prstGeom prst="rect">
            <a:avLst/>
          </a:prstGeom>
        </p:spPr>
      </p:pic>
      <p:sp>
        <p:nvSpPr>
          <p:cNvPr id="21" name="object 6"/>
          <p:cNvSpPr/>
          <p:nvPr/>
        </p:nvSpPr>
        <p:spPr>
          <a:xfrm>
            <a:off x="517868" y="3210426"/>
            <a:ext cx="1257300" cy="371856"/>
          </a:xfrm>
          <a:prstGeom prst="rect">
            <a:avLst/>
          </a:prstGeom>
          <a:blipFill>
            <a:blip r:embed="rId5" cstate="print"/>
            <a:stretch>
              <a:fillRect/>
            </a:stretch>
          </a:blipFill>
        </p:spPr>
        <p:txBody>
          <a:bodyPr wrap="square" lIns="0" tIns="0" rIns="0" bIns="0" rtlCol="0"/>
          <a:lstStyle/>
          <a:p>
            <a:endParaRPr/>
          </a:p>
        </p:txBody>
      </p:sp>
      <p:sp>
        <p:nvSpPr>
          <p:cNvPr id="22" name="object 7"/>
          <p:cNvSpPr txBox="1"/>
          <p:nvPr/>
        </p:nvSpPr>
        <p:spPr>
          <a:xfrm>
            <a:off x="553037" y="2912560"/>
            <a:ext cx="1168400" cy="276999"/>
          </a:xfrm>
          <a:prstGeom prst="rect">
            <a:avLst/>
          </a:prstGeom>
        </p:spPr>
        <p:txBody>
          <a:bodyPr vert="horz" wrap="square" lIns="0" tIns="0" rIns="0" bIns="0" rtlCol="0">
            <a:spAutoFit/>
          </a:bodyPr>
          <a:lstStyle/>
          <a:p>
            <a:pPr marL="12700">
              <a:lnSpc>
                <a:spcPct val="100000"/>
              </a:lnSpc>
            </a:pPr>
            <a:r>
              <a:rPr sz="1800" spc="-5" dirty="0">
                <a:solidFill>
                  <a:srgbClr val="C00000"/>
                </a:solidFill>
                <a:latin typeface="FangSong"/>
                <a:cs typeface="FangSong"/>
              </a:rPr>
              <a:t>条件独立性</a:t>
            </a:r>
            <a:endParaRPr sz="1800">
              <a:solidFill>
                <a:srgbClr val="C00000"/>
              </a:solidFill>
              <a:latin typeface="FangSong"/>
              <a:cs typeface="FangSong"/>
            </a:endParaRPr>
          </a:p>
        </p:txBody>
      </p:sp>
      <p:sp>
        <p:nvSpPr>
          <p:cNvPr id="23" name="object 10"/>
          <p:cNvSpPr txBox="1"/>
          <p:nvPr/>
        </p:nvSpPr>
        <p:spPr>
          <a:xfrm>
            <a:off x="2766645" y="1017814"/>
            <a:ext cx="3914631" cy="369332"/>
          </a:xfrm>
          <a:prstGeom prst="rect">
            <a:avLst/>
          </a:prstGeom>
        </p:spPr>
        <p:txBody>
          <a:bodyPr vert="horz" wrap="square" lIns="0" tIns="0" rIns="0" bIns="0" rtlCol="0">
            <a:spAutoFit/>
          </a:bodyPr>
          <a:lstStyle/>
          <a:p>
            <a:pPr marL="12700">
              <a:lnSpc>
                <a:spcPct val="100000"/>
              </a:lnSpc>
              <a:tabLst>
                <a:tab pos="299085" algn="l"/>
              </a:tabLst>
            </a:pPr>
            <a:r>
              <a:rPr sz="2400" dirty="0">
                <a:solidFill>
                  <a:srgbClr val="151FFF"/>
                </a:solidFill>
                <a:latin typeface="Arial"/>
                <a:cs typeface="Arial"/>
              </a:rPr>
              <a:t>•</a:t>
            </a:r>
            <a:r>
              <a:rPr lang="zh-CN" altLang="en-US" sz="2400" dirty="0">
                <a:solidFill>
                  <a:srgbClr val="151FFF"/>
                </a:solidFill>
                <a:latin typeface="Arial"/>
                <a:cs typeface="Arial"/>
              </a:rPr>
              <a:t>  </a:t>
            </a:r>
            <a:r>
              <a:rPr sz="2400" i="1" dirty="0">
                <a:solidFill>
                  <a:srgbClr val="151FFF"/>
                </a:solidFill>
                <a:latin typeface="Palatino Linotype"/>
                <a:cs typeface="Palatino Linotype"/>
              </a:rPr>
              <a:t>x</a:t>
            </a:r>
            <a:r>
              <a:rPr lang="zh-CN" altLang="en-US" sz="2400" i="1" dirty="0">
                <a:solidFill>
                  <a:srgbClr val="151FFF"/>
                </a:solidFill>
                <a:latin typeface="Palatino Linotype"/>
                <a:cs typeface="Palatino Linotype"/>
              </a:rPr>
              <a:t> </a:t>
            </a:r>
            <a:r>
              <a:rPr lang="zh-CN" altLang="en-US" sz="2400" dirty="0">
                <a:solidFill>
                  <a:srgbClr val="C00000"/>
                </a:solidFill>
                <a:latin typeface="Palatino Linotype"/>
                <a:cs typeface="Palatino Linotype"/>
              </a:rPr>
              <a:t>已知</a:t>
            </a:r>
            <a:r>
              <a:rPr sz="2400" spc="-10" dirty="0">
                <a:solidFill>
                  <a:srgbClr val="151FFF"/>
                </a:solidFill>
                <a:latin typeface="Verdana"/>
                <a:cs typeface="Verdana"/>
              </a:rPr>
              <a:t>,</a:t>
            </a:r>
            <a:r>
              <a:rPr lang="zh-CN" altLang="en-US" sz="2400" spc="-10" dirty="0">
                <a:solidFill>
                  <a:srgbClr val="151FFF"/>
                </a:solidFill>
                <a:latin typeface="Verdana"/>
                <a:cs typeface="Verdana"/>
              </a:rPr>
              <a:t> </a:t>
            </a:r>
            <a:r>
              <a:rPr sz="2400" spc="-5" dirty="0">
                <a:solidFill>
                  <a:srgbClr val="151FFF"/>
                </a:solidFill>
                <a:latin typeface="Verdana"/>
                <a:cs typeface="Verdana"/>
              </a:rPr>
              <a:t> </a:t>
            </a:r>
            <a:r>
              <a:rPr lang="en-US" altLang="zh-CN" sz="2400" i="1" dirty="0">
                <a:solidFill>
                  <a:srgbClr val="151FFF"/>
                </a:solidFill>
                <a:latin typeface="Palatino Linotype"/>
                <a:cs typeface="Palatino Linotype"/>
              </a:rPr>
              <a:t>y</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lang="en-US" altLang="zh-CN" sz="2400" i="1" dirty="0">
                <a:solidFill>
                  <a:srgbClr val="151FFF"/>
                </a:solidFill>
                <a:latin typeface="Palatino Linotype"/>
                <a:cs typeface="Palatino Linotype"/>
              </a:rPr>
              <a:t>z</a:t>
            </a:r>
            <a:r>
              <a:rPr sz="2400" baseline="-20833" dirty="0">
                <a:solidFill>
                  <a:srgbClr val="151FFF"/>
                </a:solidFill>
                <a:latin typeface="Verdana"/>
                <a:cs typeface="Verdana"/>
              </a:rPr>
              <a:t> </a:t>
            </a:r>
            <a:r>
              <a:rPr lang="zh-CN" altLang="en-US" sz="2400" baseline="-20833" dirty="0">
                <a:solidFill>
                  <a:srgbClr val="151FFF"/>
                </a:solidFill>
                <a:latin typeface="Verdana"/>
                <a:cs typeface="Verdana"/>
              </a:rPr>
              <a:t> </a:t>
            </a:r>
            <a:r>
              <a:rPr sz="2400" dirty="0">
                <a:solidFill>
                  <a:srgbClr val="C00000"/>
                </a:solidFill>
                <a:latin typeface="FangSong"/>
                <a:cs typeface="FangSong"/>
              </a:rPr>
              <a:t>独立</a:t>
            </a:r>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86" y="873831"/>
            <a:ext cx="1790700" cy="2032000"/>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6645" y="1433117"/>
            <a:ext cx="5562600" cy="1935321"/>
          </a:xfrm>
          <a:prstGeom prst="rect">
            <a:avLst/>
          </a:prstGeom>
        </p:spPr>
      </p:pic>
      <p:sp>
        <p:nvSpPr>
          <p:cNvPr id="26" name="object 10"/>
          <p:cNvSpPr txBox="1"/>
          <p:nvPr/>
        </p:nvSpPr>
        <p:spPr>
          <a:xfrm>
            <a:off x="2766645" y="3531751"/>
            <a:ext cx="5562600" cy="369332"/>
          </a:xfrm>
          <a:prstGeom prst="rect">
            <a:avLst/>
          </a:prstGeom>
        </p:spPr>
        <p:txBody>
          <a:bodyPr vert="horz" wrap="square" lIns="0" tIns="0" rIns="0" bIns="0" rtlCol="0">
            <a:spAutoFit/>
          </a:bodyPr>
          <a:lstStyle/>
          <a:p>
            <a:pPr marL="12700">
              <a:lnSpc>
                <a:spcPct val="100000"/>
              </a:lnSpc>
              <a:tabLst>
                <a:tab pos="299085" algn="l"/>
              </a:tabLst>
            </a:pPr>
            <a:r>
              <a:rPr sz="2400" dirty="0">
                <a:solidFill>
                  <a:srgbClr val="151FFF"/>
                </a:solidFill>
                <a:latin typeface="Arial"/>
                <a:cs typeface="Arial"/>
              </a:rPr>
              <a:t>•</a:t>
            </a:r>
            <a:r>
              <a:rPr lang="zh-CN" altLang="en-US" sz="2400" dirty="0">
                <a:solidFill>
                  <a:srgbClr val="151FFF"/>
                </a:solidFill>
                <a:latin typeface="Arial"/>
                <a:cs typeface="Arial"/>
              </a:rPr>
              <a:t> 若</a:t>
            </a:r>
            <a:r>
              <a:rPr sz="2400" spc="-265" dirty="0">
                <a:solidFill>
                  <a:srgbClr val="151FFF"/>
                </a:solidFill>
                <a:latin typeface="FangSong"/>
                <a:cs typeface="FangSong"/>
              </a:rPr>
              <a:t> </a:t>
            </a:r>
            <a:r>
              <a:rPr sz="2400" i="1" dirty="0">
                <a:solidFill>
                  <a:srgbClr val="C00000"/>
                </a:solidFill>
                <a:latin typeface="Palatino Linotype"/>
                <a:cs typeface="Palatino Linotype"/>
              </a:rPr>
              <a:t>x</a:t>
            </a:r>
            <a:r>
              <a:rPr lang="zh-CN" altLang="en-US" sz="2400" i="1" dirty="0">
                <a:solidFill>
                  <a:srgbClr val="C00000"/>
                </a:solidFill>
                <a:latin typeface="Palatino Linotype"/>
                <a:cs typeface="Palatino Linotype"/>
              </a:rPr>
              <a:t> </a:t>
            </a:r>
            <a:r>
              <a:rPr lang="zh-CN" altLang="en-US" sz="2400" dirty="0">
                <a:solidFill>
                  <a:srgbClr val="C00000"/>
                </a:solidFill>
                <a:latin typeface="Palatino Linotype"/>
                <a:cs typeface="Palatino Linotype"/>
              </a:rPr>
              <a:t>未知</a:t>
            </a:r>
            <a:r>
              <a:rPr sz="2400" spc="-10" dirty="0">
                <a:solidFill>
                  <a:srgbClr val="151FFF"/>
                </a:solidFill>
                <a:latin typeface="Verdana"/>
                <a:cs typeface="Verdana"/>
              </a:rPr>
              <a:t>,</a:t>
            </a:r>
            <a:r>
              <a:rPr sz="2400" spc="-5" dirty="0">
                <a:solidFill>
                  <a:srgbClr val="151FFF"/>
                </a:solidFill>
                <a:latin typeface="Verdana"/>
                <a:cs typeface="Verdana"/>
              </a:rPr>
              <a:t> </a:t>
            </a:r>
            <a:r>
              <a:rPr lang="en-US" altLang="zh-CN" sz="2400" i="1" dirty="0">
                <a:solidFill>
                  <a:srgbClr val="151FFF"/>
                </a:solidFill>
                <a:latin typeface="Palatino Linotype"/>
                <a:cs typeface="Palatino Linotype"/>
              </a:rPr>
              <a:t>y</a:t>
            </a:r>
            <a:r>
              <a:rPr sz="2400" baseline="-20833" dirty="0">
                <a:solidFill>
                  <a:srgbClr val="151FFF"/>
                </a:solidFill>
                <a:latin typeface="Verdana"/>
                <a:cs typeface="Verdana"/>
              </a:rPr>
              <a:t> </a:t>
            </a:r>
            <a:r>
              <a:rPr sz="2400" dirty="0">
                <a:solidFill>
                  <a:srgbClr val="151FFF"/>
                </a:solidFill>
                <a:latin typeface="FangSong"/>
                <a:cs typeface="FangSong"/>
              </a:rPr>
              <a:t>与</a:t>
            </a:r>
            <a:r>
              <a:rPr sz="2400" spc="-265" dirty="0">
                <a:solidFill>
                  <a:srgbClr val="151FFF"/>
                </a:solidFill>
                <a:latin typeface="FangSong"/>
                <a:cs typeface="FangSong"/>
              </a:rPr>
              <a:t> </a:t>
            </a:r>
            <a:r>
              <a:rPr lang="en-US" altLang="zh-CN" sz="2400" i="1" dirty="0">
                <a:solidFill>
                  <a:srgbClr val="151FFF"/>
                </a:solidFill>
                <a:latin typeface="Palatino Linotype"/>
                <a:cs typeface="Palatino Linotype"/>
              </a:rPr>
              <a:t>z</a:t>
            </a:r>
            <a:r>
              <a:rPr sz="2400" baseline="-20833" dirty="0">
                <a:solidFill>
                  <a:srgbClr val="151FFF"/>
                </a:solidFill>
                <a:latin typeface="Verdana"/>
                <a:cs typeface="Verdana"/>
              </a:rPr>
              <a:t> </a:t>
            </a:r>
            <a:r>
              <a:rPr lang="zh-CN" altLang="en-US" sz="2400" baseline="-20833" dirty="0">
                <a:solidFill>
                  <a:srgbClr val="151FFF"/>
                </a:solidFill>
                <a:latin typeface="Verdana"/>
                <a:cs typeface="Verdana"/>
              </a:rPr>
              <a:t> </a:t>
            </a:r>
            <a:r>
              <a:rPr sz="2400" dirty="0">
                <a:solidFill>
                  <a:srgbClr val="151FFF"/>
                </a:solidFill>
                <a:latin typeface="FangSong"/>
                <a:cs typeface="FangSong"/>
              </a:rPr>
              <a:t>独立</a:t>
            </a:r>
            <a:r>
              <a:rPr lang="zh-CN" altLang="en-US" sz="2400" dirty="0">
                <a:solidFill>
                  <a:srgbClr val="151FFF"/>
                </a:solidFill>
                <a:latin typeface="FangSong"/>
                <a:cs typeface="FangSong"/>
              </a:rPr>
              <a:t>不成立！</a:t>
            </a:r>
            <a:endParaRPr sz="2400" dirty="0">
              <a:solidFill>
                <a:srgbClr val="151FFF"/>
              </a:solidFill>
              <a:latin typeface="FangSong"/>
              <a:cs typeface="FangSong"/>
            </a:endParaRPr>
          </a:p>
        </p:txBody>
      </p:sp>
      <p:sp>
        <p:nvSpPr>
          <p:cNvPr id="27" name="object 5"/>
          <p:cNvSpPr/>
          <p:nvPr/>
        </p:nvSpPr>
        <p:spPr>
          <a:xfrm>
            <a:off x="4876800" y="2926922"/>
            <a:ext cx="927805"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
        <p:nvSpPr>
          <p:cNvPr id="28" name="object 5"/>
          <p:cNvSpPr/>
          <p:nvPr/>
        </p:nvSpPr>
        <p:spPr>
          <a:xfrm>
            <a:off x="4876800" y="2464035"/>
            <a:ext cx="990600"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
        <p:nvSpPr>
          <p:cNvPr id="29" name="object 5"/>
          <p:cNvSpPr/>
          <p:nvPr/>
        </p:nvSpPr>
        <p:spPr>
          <a:xfrm>
            <a:off x="6940006" y="2464035"/>
            <a:ext cx="783030" cy="416916"/>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151FFF"/>
            </a:solidFill>
          </a:ln>
        </p:spPr>
        <p:txBody>
          <a:bodyPr wrap="square" lIns="0" tIns="0" rIns="0" bIns="0" rtlCol="0"/>
          <a:lstStyle/>
          <a:p>
            <a:endParaRPr/>
          </a:p>
        </p:txBody>
      </p:sp>
    </p:spTree>
    <p:extLst>
      <p:ext uri="{BB962C8B-B14F-4D97-AF65-F5344CB8AC3E}">
        <p14:creationId xmlns:p14="http://schemas.microsoft.com/office/powerpoint/2010/main" val="89407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980815" y="4225248"/>
            <a:ext cx="4361222" cy="1497877"/>
          </a:xfrm>
          <a:prstGeom prst="rect">
            <a:avLst/>
          </a:prstGeom>
        </p:spPr>
      </p:pic>
      <p:sp>
        <p:nvSpPr>
          <p:cNvPr id="2" name="标题 1"/>
          <p:cNvSpPr>
            <a:spLocks noGrp="1"/>
          </p:cNvSpPr>
          <p:nvPr>
            <p:ph type="title"/>
          </p:nvPr>
        </p:nvSpPr>
        <p:spPr/>
        <p:txBody>
          <a:bodyPr/>
          <a:lstStyle/>
          <a:p>
            <a:r>
              <a:rPr lang="zh-CN" altLang="en-US" dirty="0"/>
              <a:t>隐马尔可夫模型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7"/>
                <a:ext cx="8616950" cy="2810880"/>
              </a:xfrm>
            </p:spPr>
            <p:txBody>
              <a:bodyPr/>
              <a:lstStyle/>
              <a:p>
                <a:r>
                  <a:rPr lang="zh-CN" altLang="en-US" dirty="0"/>
                  <a:t>隐马尔可夫模型（</a:t>
                </a:r>
                <a:r>
                  <a:rPr lang="en-US" altLang="zh-CN" dirty="0"/>
                  <a:t>Hidden Markov Model</a:t>
                </a:r>
                <a:r>
                  <a:rPr lang="zh-CN" altLang="en-US" dirty="0"/>
                  <a:t>，</a:t>
                </a:r>
                <a:r>
                  <a:rPr lang="en-US" altLang="zh-CN" dirty="0"/>
                  <a:t>HMM</a:t>
                </a:r>
                <a:r>
                  <a:rPr lang="zh-CN" altLang="en-US" dirty="0"/>
                  <a:t>）</a:t>
                </a:r>
                <a:endParaRPr lang="en-US" altLang="zh-CN" dirty="0"/>
              </a:p>
              <a:p>
                <a:r>
                  <a:rPr lang="zh-CN" altLang="en-US" dirty="0"/>
                  <a:t>组成</a:t>
                </a:r>
                <a:endParaRPr lang="en-US" altLang="zh-CN" dirty="0"/>
              </a:p>
              <a:p>
                <a:pPr lvl="1"/>
                <a:r>
                  <a:rPr lang="zh-CN" altLang="en-US" dirty="0"/>
                  <a:t>状态变量</a:t>
                </a:r>
                <a:r>
                  <a:rPr lang="en-US" altLang="zh-CN" dirty="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a:t>  通常假定是</a:t>
                </a:r>
                <a:r>
                  <a:rPr lang="zh-CN" altLang="en-US" b="1" dirty="0">
                    <a:solidFill>
                      <a:srgbClr val="FF0000"/>
                    </a:solidFill>
                  </a:rPr>
                  <a:t>隐藏</a:t>
                </a:r>
                <a:r>
                  <a:rPr lang="zh-CN" altLang="en-US" dirty="0"/>
                  <a:t>的，</a:t>
                </a:r>
                <a:r>
                  <a:rPr lang="zh-CN" altLang="en-US" dirty="0">
                    <a:solidFill>
                      <a:srgbClr val="C00000"/>
                    </a:solidFill>
                  </a:rPr>
                  <a:t>不可被观测</a:t>
                </a:r>
                <a:r>
                  <a:rPr lang="zh-CN" altLang="en-US" dirty="0"/>
                  <a:t>的</a:t>
                </a:r>
                <a:endParaRPr lang="en-US" altLang="zh-CN" dirty="0"/>
              </a:p>
              <a:p>
                <a:pPr lvl="2"/>
                <a:r>
                  <a:rPr lang="zh-CN" altLang="en-US" dirty="0"/>
                  <a:t>取值范围为  ，通常有 </a:t>
                </a:r>
                <a14:m>
                  <m:oMath xmlns:m="http://schemas.openxmlformats.org/officeDocument/2006/math">
                    <m:r>
                      <m:rPr>
                        <m:sty m:val="p"/>
                      </m:rPr>
                      <a:rPr lang="en-US" altLang="zh-CN" i="1" dirty="0">
                        <a:latin typeface="Cambria Math" panose="02040503050406030204" pitchFamily="18" charset="0"/>
                      </a:rPr>
                      <m:t>N</m:t>
                    </m:r>
                  </m:oMath>
                </a14:m>
                <a:r>
                  <a:rPr lang="zh-CN" altLang="en-US" dirty="0"/>
                  <a:t> 个可能取值的离散空间</a:t>
                </a:r>
                <a:endParaRPr lang="en-US" altLang="zh-CN" dirty="0"/>
              </a:p>
              <a:p>
                <a:pPr marL="783000" lvl="2" indent="0">
                  <a:buNone/>
                </a:pPr>
                <a:endParaRPr lang="en-US" altLang="zh-CN" dirty="0"/>
              </a:p>
              <a:p>
                <a:pPr lvl="1"/>
                <a:r>
                  <a:rPr lang="zh-CN" altLang="en-US" dirty="0"/>
                  <a:t>观测变量</a:t>
                </a:r>
                <a:r>
                  <a:rPr lang="en-US" altLang="zh-CN" dirty="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en-US" altLang="zh-CN" dirty="0"/>
                  <a:t> </a:t>
                </a:r>
                <a:r>
                  <a:rPr lang="zh-CN" altLang="en-US" dirty="0"/>
                  <a:t>表示第 </a:t>
                </a:r>
                <a14:m>
                  <m:oMath xmlns:m="http://schemas.openxmlformats.org/officeDocument/2006/math">
                    <m:r>
                      <a:rPr lang="en-US" altLang="zh-CN" i="1" dirty="0" smtClean="0">
                        <a:latin typeface="Cambria Math" panose="02040503050406030204" pitchFamily="18" charset="0"/>
                      </a:rPr>
                      <m:t>𝑖</m:t>
                    </m:r>
                  </m:oMath>
                </a14:m>
                <a:r>
                  <a:rPr lang="zh-CN" altLang="en-US" dirty="0"/>
                  <a:t> 时刻的</a:t>
                </a:r>
                <a:r>
                  <a:rPr lang="zh-CN" altLang="en-US" b="1" dirty="0">
                    <a:solidFill>
                      <a:srgbClr val="FF0000"/>
                    </a:solidFill>
                  </a:rPr>
                  <a:t>观测值</a:t>
                </a:r>
                <a:endParaRPr lang="en-US" altLang="zh-CN" b="1" dirty="0"/>
              </a:p>
              <a:p>
                <a:pPr lvl="2"/>
                <a:r>
                  <a:rPr lang="zh-CN" altLang="en-US" dirty="0"/>
                  <a:t>观测变量可以为</a:t>
                </a:r>
                <a:r>
                  <a:rPr lang="zh-CN" altLang="en-US" dirty="0">
                    <a:solidFill>
                      <a:srgbClr val="C00000"/>
                    </a:solidFill>
                  </a:rPr>
                  <a:t>离散或连续型</a:t>
                </a:r>
                <a:r>
                  <a:rPr lang="zh-CN" altLang="en-US" dirty="0"/>
                  <a:t>，</a:t>
                </a: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7"/>
                <a:ext cx="8616950" cy="2810880"/>
              </a:xfrm>
              <a:blipFill rotWithShape="0">
                <a:blip r:embed="rId4"/>
                <a:stretch>
                  <a:fillRect l="-778" t="-3254"/>
                </a:stretch>
              </a:blipFill>
            </p:spPr>
            <p:txBody>
              <a:bodyPr/>
              <a:lstStyle/>
              <a:p>
                <a:r>
                  <a:rPr lang="zh-CN" altLang="en-US">
                    <a:noFill/>
                  </a:rPr>
                  <a:t> </a:t>
                </a:r>
              </a:p>
            </p:txBody>
          </p:sp>
        </mc:Fallback>
      </mc:AlternateContent>
      <p:sp>
        <p:nvSpPr>
          <p:cNvPr id="5" name="矩形 4"/>
          <p:cNvSpPr/>
          <p:nvPr/>
        </p:nvSpPr>
        <p:spPr>
          <a:xfrm>
            <a:off x="1756113" y="4166279"/>
            <a:ext cx="4909474" cy="69448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756112" y="5057623"/>
            <a:ext cx="4909474" cy="6944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993739" y="1958363"/>
            <a:ext cx="6981860" cy="35331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a:off x="993739" y="2908984"/>
            <a:ext cx="6981860" cy="3377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8" name="对象 7"/>
          <p:cNvGraphicFramePr>
            <a:graphicFrameLocks noChangeAspect="1"/>
          </p:cNvGraphicFramePr>
          <p:nvPr>
            <p:extLst/>
          </p:nvPr>
        </p:nvGraphicFramePr>
        <p:xfrm>
          <a:off x="2657283" y="2311673"/>
          <a:ext cx="237131" cy="348721"/>
        </p:xfrm>
        <a:graphic>
          <a:graphicData uri="http://schemas.openxmlformats.org/presentationml/2006/ole">
            <mc:AlternateContent xmlns:mc="http://schemas.openxmlformats.org/markup-compatibility/2006">
              <mc:Choice xmlns:v="urn:schemas-microsoft-com:vml" Requires="v">
                <p:oleObj spid="_x0000_s2258" name="Formula" r:id="rId5" imgW="108000" imgH="158400" progId="Equation.Ribbit">
                  <p:embed/>
                </p:oleObj>
              </mc:Choice>
              <mc:Fallback>
                <p:oleObj name="Formula" r:id="rId5" imgW="108000" imgH="158400" progId="Equation.Ribbit">
                  <p:embed/>
                  <p:pic>
                    <p:nvPicPr>
                      <p:cNvPr id="0" name=""/>
                      <p:cNvPicPr/>
                      <p:nvPr/>
                    </p:nvPicPr>
                    <p:blipFill>
                      <a:blip r:embed="rId6"/>
                      <a:stretch>
                        <a:fillRect/>
                      </a:stretch>
                    </p:blipFill>
                    <p:spPr>
                      <a:xfrm>
                        <a:off x="2657283" y="2311673"/>
                        <a:ext cx="237131" cy="348721"/>
                      </a:xfrm>
                      <a:prstGeom prst="rect">
                        <a:avLst/>
                      </a:prstGeom>
                    </p:spPr>
                  </p:pic>
                </p:oleObj>
              </mc:Fallback>
            </mc:AlternateContent>
          </a:graphicData>
        </a:graphic>
      </p:graphicFrame>
    </p:spTree>
    <p:extLst>
      <p:ext uri="{BB962C8B-B14F-4D97-AF65-F5344CB8AC3E}">
        <p14:creationId xmlns:p14="http://schemas.microsoft.com/office/powerpoint/2010/main" val="144403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circle(in)">
                                      <p:cBhvr>
                                        <p:cTn id="15" dur="500"/>
                                        <p:tgtEl>
                                          <p:spTgt spid="31"/>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30" grpId="0" animBg="1"/>
      <p:bldP spid="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287" y="258282"/>
            <a:ext cx="2636114" cy="482015"/>
          </a:xfrm>
          <a:prstGeom prst="rect">
            <a:avLst/>
          </a:prstGeom>
        </p:spPr>
        <p:txBody>
          <a:bodyPr vert="horz" wrap="square" lIns="0" tIns="50633" rIns="0" bIns="0" rtlCol="0">
            <a:spAutoFit/>
          </a:bodyPr>
          <a:lstStyle/>
          <a:p>
            <a:pPr marL="34925">
              <a:lnSpc>
                <a:spcPct val="100000"/>
              </a:lnSpc>
            </a:pPr>
            <a:r>
              <a:rPr sz="2800" spc="-25" dirty="0">
                <a:latin typeface="FangSong"/>
                <a:cs typeface="FangSong"/>
              </a:rPr>
              <a:t>分</a:t>
            </a:r>
            <a:r>
              <a:rPr sz="2800" spc="-30" dirty="0">
                <a:latin typeface="FangSong"/>
                <a:cs typeface="FangSong"/>
              </a:rPr>
              <a:t>析条件</a:t>
            </a:r>
            <a:r>
              <a:rPr sz="2800" spc="-25" dirty="0">
                <a:latin typeface="FangSong"/>
                <a:cs typeface="FangSong"/>
              </a:rPr>
              <a:t>独</a:t>
            </a:r>
            <a:r>
              <a:rPr sz="2800" spc="-30" dirty="0">
                <a:latin typeface="FangSong"/>
                <a:cs typeface="FangSong"/>
              </a:rPr>
              <a:t>立性</a:t>
            </a:r>
            <a:endParaRPr sz="2800">
              <a:latin typeface="FangSong"/>
              <a:cs typeface="FangSong"/>
            </a:endParaRPr>
          </a:p>
        </p:txBody>
      </p:sp>
      <p:sp>
        <p:nvSpPr>
          <p:cNvPr id="3" name="object 3"/>
          <p:cNvSpPr txBox="1"/>
          <p:nvPr/>
        </p:nvSpPr>
        <p:spPr>
          <a:xfrm>
            <a:off x="586612" y="1463904"/>
            <a:ext cx="3564890" cy="330200"/>
          </a:xfrm>
          <a:prstGeom prst="rect">
            <a:avLst/>
          </a:prstGeom>
        </p:spPr>
        <p:txBody>
          <a:bodyPr vert="horz" wrap="square" lIns="0" tIns="0" rIns="0" bIns="0" rtlCol="0">
            <a:spAutoFit/>
          </a:bodyPr>
          <a:lstStyle/>
          <a:p>
            <a:pPr marL="12700">
              <a:lnSpc>
                <a:spcPct val="100000"/>
              </a:lnSpc>
            </a:pPr>
            <a:r>
              <a:rPr sz="2400" dirty="0">
                <a:solidFill>
                  <a:srgbClr val="0000FF"/>
                </a:solidFill>
                <a:latin typeface="FangSong"/>
                <a:cs typeface="FangSong"/>
              </a:rPr>
              <a:t>“有向分离</a:t>
            </a:r>
            <a:r>
              <a:rPr sz="2400" spc="-10" dirty="0">
                <a:solidFill>
                  <a:srgbClr val="0000FF"/>
                </a:solidFill>
                <a:latin typeface="FangSong"/>
                <a:cs typeface="FangSong"/>
              </a:rPr>
              <a:t>”</a:t>
            </a:r>
            <a:r>
              <a:rPr sz="1800" spc="-185" dirty="0">
                <a:solidFill>
                  <a:srgbClr val="0000FF"/>
                </a:solidFill>
                <a:latin typeface="Courier New"/>
                <a:cs typeface="Courier New"/>
              </a:rPr>
              <a:t>(</a:t>
            </a:r>
            <a:r>
              <a:rPr sz="1800" spc="-10" dirty="0">
                <a:solidFill>
                  <a:srgbClr val="0000FF"/>
                </a:solidFill>
                <a:latin typeface="Verdana"/>
                <a:cs typeface="Verdana"/>
              </a:rPr>
              <a:t>D</a:t>
            </a:r>
            <a:r>
              <a:rPr sz="1800" spc="-5" dirty="0">
                <a:solidFill>
                  <a:srgbClr val="0000FF"/>
                </a:solidFill>
                <a:latin typeface="Verdana"/>
                <a:cs typeface="Verdana"/>
              </a:rPr>
              <a:t>-</a:t>
            </a:r>
            <a:r>
              <a:rPr sz="1800" spc="-10" dirty="0">
                <a:solidFill>
                  <a:srgbClr val="0000FF"/>
                </a:solidFill>
                <a:latin typeface="Verdana"/>
                <a:cs typeface="Verdana"/>
              </a:rPr>
              <a:t>s</a:t>
            </a:r>
            <a:r>
              <a:rPr sz="1800" spc="-25" dirty="0">
                <a:solidFill>
                  <a:srgbClr val="0000FF"/>
                </a:solidFill>
                <a:latin typeface="Verdana"/>
                <a:cs typeface="Verdana"/>
              </a:rPr>
              <a:t>e</a:t>
            </a:r>
            <a:r>
              <a:rPr sz="1800" spc="-10" dirty="0">
                <a:solidFill>
                  <a:srgbClr val="0000FF"/>
                </a:solidFill>
                <a:latin typeface="Verdana"/>
                <a:cs typeface="Verdana"/>
              </a:rPr>
              <a:t>p</a:t>
            </a:r>
            <a:r>
              <a:rPr sz="1800" spc="-15" dirty="0">
                <a:solidFill>
                  <a:srgbClr val="0000FF"/>
                </a:solidFill>
                <a:latin typeface="Verdana"/>
                <a:cs typeface="Verdana"/>
              </a:rPr>
              <a:t>a</a:t>
            </a:r>
            <a:r>
              <a:rPr sz="1800" spc="-50" dirty="0">
                <a:solidFill>
                  <a:srgbClr val="0000FF"/>
                </a:solidFill>
                <a:latin typeface="Verdana"/>
                <a:cs typeface="Verdana"/>
              </a:rPr>
              <a:t>r</a:t>
            </a:r>
            <a:r>
              <a:rPr sz="1800" dirty="0">
                <a:solidFill>
                  <a:srgbClr val="0000FF"/>
                </a:solidFill>
                <a:latin typeface="Verdana"/>
                <a:cs typeface="Verdana"/>
              </a:rPr>
              <a:t>ati</a:t>
            </a:r>
            <a:r>
              <a:rPr sz="1800" spc="-15" dirty="0">
                <a:solidFill>
                  <a:srgbClr val="0000FF"/>
                </a:solidFill>
                <a:latin typeface="Verdana"/>
                <a:cs typeface="Verdana"/>
              </a:rPr>
              <a:t>on</a:t>
            </a:r>
            <a:r>
              <a:rPr sz="1800" spc="-185" dirty="0">
                <a:solidFill>
                  <a:srgbClr val="0000FF"/>
                </a:solidFill>
                <a:latin typeface="Courier New"/>
                <a:cs typeface="Courier New"/>
              </a:rPr>
              <a:t>)</a:t>
            </a:r>
            <a:endParaRPr sz="1800">
              <a:latin typeface="Courier New"/>
              <a:cs typeface="Courier New"/>
            </a:endParaRPr>
          </a:p>
        </p:txBody>
      </p:sp>
      <p:sp>
        <p:nvSpPr>
          <p:cNvPr id="4" name="object 4"/>
          <p:cNvSpPr txBox="1"/>
          <p:nvPr/>
        </p:nvSpPr>
        <p:spPr>
          <a:xfrm>
            <a:off x="837082" y="1992006"/>
            <a:ext cx="2820670" cy="280035"/>
          </a:xfrm>
          <a:prstGeom prst="rect">
            <a:avLst/>
          </a:prstGeom>
        </p:spPr>
        <p:txBody>
          <a:bodyPr vert="horz" wrap="square" lIns="0" tIns="0" rIns="0" bIns="0" rtlCol="0">
            <a:spAutoFit/>
          </a:bodyPr>
          <a:lstStyle/>
          <a:p>
            <a:pPr marL="12700">
              <a:lnSpc>
                <a:spcPct val="100000"/>
              </a:lnSpc>
            </a:pPr>
            <a:r>
              <a:rPr sz="2000" dirty="0">
                <a:latin typeface="FangSong"/>
                <a:cs typeface="FangSong"/>
              </a:rPr>
              <a:t>先将有</a:t>
            </a:r>
            <a:r>
              <a:rPr sz="2000" spc="-15" dirty="0">
                <a:latin typeface="FangSong"/>
                <a:cs typeface="FangSong"/>
              </a:rPr>
              <a:t>向</a:t>
            </a:r>
            <a:r>
              <a:rPr sz="2000" dirty="0">
                <a:latin typeface="FangSong"/>
                <a:cs typeface="FangSong"/>
              </a:rPr>
              <a:t>图</a:t>
            </a:r>
            <a:r>
              <a:rPr sz="2000" spc="-15" dirty="0">
                <a:latin typeface="FangSong"/>
                <a:cs typeface="FangSong"/>
              </a:rPr>
              <a:t>转</a:t>
            </a:r>
            <a:r>
              <a:rPr sz="2000" dirty="0">
                <a:latin typeface="FangSong"/>
                <a:cs typeface="FangSong"/>
              </a:rPr>
              <a:t>变为无</a:t>
            </a:r>
            <a:r>
              <a:rPr sz="2000" spc="-15" dirty="0">
                <a:latin typeface="FangSong"/>
                <a:cs typeface="FangSong"/>
              </a:rPr>
              <a:t>向</a:t>
            </a:r>
            <a:r>
              <a:rPr sz="2000" dirty="0">
                <a:latin typeface="FangSong"/>
                <a:cs typeface="FangSong"/>
              </a:rPr>
              <a:t>图</a:t>
            </a:r>
            <a:endParaRPr sz="2000">
              <a:latin typeface="FangSong"/>
              <a:cs typeface="FangSong"/>
            </a:endParaRPr>
          </a:p>
        </p:txBody>
      </p:sp>
      <p:sp>
        <p:nvSpPr>
          <p:cNvPr id="5" name="object 5"/>
          <p:cNvSpPr txBox="1"/>
          <p:nvPr/>
        </p:nvSpPr>
        <p:spPr>
          <a:xfrm>
            <a:off x="304800" y="2443221"/>
            <a:ext cx="2909722" cy="707886"/>
          </a:xfrm>
          <a:prstGeom prst="rect">
            <a:avLst/>
          </a:prstGeom>
        </p:spPr>
        <p:txBody>
          <a:bodyPr vert="horz" wrap="square" lIns="0" tIns="0" rIns="0" bIns="0" rtlCol="0">
            <a:spAutoFit/>
          </a:bodyPr>
          <a:lstStyle/>
          <a:p>
            <a:pPr marL="12700">
              <a:lnSpc>
                <a:spcPct val="100000"/>
              </a:lnSpc>
              <a:tabLst>
                <a:tab pos="299085" algn="l"/>
              </a:tabLst>
            </a:pPr>
            <a:r>
              <a:rPr sz="1800" dirty="0">
                <a:latin typeface="Arial"/>
                <a:cs typeface="Arial"/>
              </a:rPr>
              <a:t>•	</a:t>
            </a:r>
            <a:r>
              <a:rPr lang="zh-CN" altLang="en-US" dirty="0">
                <a:solidFill>
                  <a:srgbClr val="C00000"/>
                </a:solidFill>
                <a:latin typeface="FangSong"/>
              </a:rPr>
              <a:t>所有</a:t>
            </a:r>
            <a:r>
              <a:rPr sz="1800" spc="-15" dirty="0">
                <a:solidFill>
                  <a:srgbClr val="C00000"/>
                </a:solidFill>
                <a:latin typeface="Verdana"/>
                <a:cs typeface="Verdana"/>
              </a:rPr>
              <a:t>V</a:t>
            </a:r>
            <a:r>
              <a:rPr sz="1800" spc="-5" dirty="0">
                <a:solidFill>
                  <a:srgbClr val="C00000"/>
                </a:solidFill>
                <a:latin typeface="Verdana"/>
                <a:cs typeface="Verdana"/>
              </a:rPr>
              <a:t> </a:t>
            </a:r>
            <a:r>
              <a:rPr sz="1800" dirty="0">
                <a:solidFill>
                  <a:srgbClr val="C00000"/>
                </a:solidFill>
                <a:latin typeface="FangSong"/>
                <a:cs typeface="FangSong"/>
              </a:rPr>
              <a:t>型结构父结点相连</a:t>
            </a:r>
          </a:p>
          <a:p>
            <a:pPr marL="12700">
              <a:lnSpc>
                <a:spcPct val="100000"/>
              </a:lnSpc>
              <a:spcBef>
                <a:spcPts val="1200"/>
              </a:spcBef>
              <a:tabLst>
                <a:tab pos="299085" algn="l"/>
              </a:tabLst>
            </a:pPr>
            <a:r>
              <a:rPr sz="1800" dirty="0">
                <a:latin typeface="Arial"/>
                <a:cs typeface="Arial"/>
              </a:rPr>
              <a:t>•	</a:t>
            </a:r>
            <a:r>
              <a:rPr sz="1800" dirty="0">
                <a:solidFill>
                  <a:srgbClr val="C00000"/>
                </a:solidFill>
                <a:latin typeface="FangSong"/>
                <a:cs typeface="FangSong"/>
              </a:rPr>
              <a:t>有向边变成无</a:t>
            </a:r>
            <a:r>
              <a:rPr sz="1800" spc="-15" dirty="0">
                <a:solidFill>
                  <a:srgbClr val="C00000"/>
                </a:solidFill>
                <a:latin typeface="FangSong"/>
                <a:cs typeface="FangSong"/>
              </a:rPr>
              <a:t>向</a:t>
            </a:r>
            <a:r>
              <a:rPr sz="1800" dirty="0">
                <a:solidFill>
                  <a:srgbClr val="C00000"/>
                </a:solidFill>
                <a:latin typeface="FangSong"/>
                <a:cs typeface="FangSong"/>
              </a:rPr>
              <a:t>边</a:t>
            </a:r>
          </a:p>
        </p:txBody>
      </p:sp>
      <p:sp>
        <p:nvSpPr>
          <p:cNvPr id="6" name="object 6"/>
          <p:cNvSpPr/>
          <p:nvPr/>
        </p:nvSpPr>
        <p:spPr>
          <a:xfrm>
            <a:off x="3866388" y="1901951"/>
            <a:ext cx="4552188" cy="141274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562600" y="1990867"/>
            <a:ext cx="718820" cy="276999"/>
          </a:xfrm>
          <a:prstGeom prst="rect">
            <a:avLst/>
          </a:prstGeom>
        </p:spPr>
        <p:txBody>
          <a:bodyPr vert="horz" wrap="square" lIns="0" tIns="0" rIns="0" bIns="0" rtlCol="0">
            <a:spAutoFit/>
          </a:bodyPr>
          <a:lstStyle/>
          <a:p>
            <a:pPr marL="12700">
              <a:lnSpc>
                <a:spcPct val="100000"/>
              </a:lnSpc>
            </a:pPr>
            <a:r>
              <a:rPr sz="1800" spc="-892" baseline="-9259" dirty="0">
                <a:latin typeface="Times New Roman"/>
                <a:cs typeface="Times New Roman"/>
              </a:rPr>
              <a:t>1 </a:t>
            </a:r>
            <a:r>
              <a:rPr sz="1800" spc="82" baseline="-9259" dirty="0">
                <a:latin typeface="Times New Roman"/>
                <a:cs typeface="Times New Roman"/>
              </a:rPr>
              <a:t> </a:t>
            </a:r>
            <a:r>
              <a:rPr lang="zh-CN" altLang="en-US" sz="1800" spc="82" baseline="-9259" dirty="0">
                <a:latin typeface="Times New Roman"/>
                <a:cs typeface="Times New Roman"/>
              </a:rPr>
              <a:t> </a:t>
            </a:r>
            <a:r>
              <a:rPr sz="1800" dirty="0">
                <a:latin typeface="Times"/>
                <a:cs typeface="Times"/>
              </a:rPr>
              <a:t>(</a:t>
            </a:r>
            <a:r>
              <a:rPr sz="1800" dirty="0">
                <a:latin typeface="KaiTi"/>
                <a:cs typeface="KaiTi"/>
              </a:rPr>
              <a:t>好瓜</a:t>
            </a:r>
            <a:r>
              <a:rPr sz="1800" dirty="0">
                <a:latin typeface="Times"/>
                <a:cs typeface="Times"/>
              </a:rPr>
              <a:t>)</a:t>
            </a:r>
            <a:endParaRPr sz="1800">
              <a:latin typeface="Times"/>
              <a:cs typeface="Times"/>
            </a:endParaRPr>
          </a:p>
        </p:txBody>
      </p:sp>
      <p:sp>
        <p:nvSpPr>
          <p:cNvPr id="8" name="object 8"/>
          <p:cNvSpPr txBox="1"/>
          <p:nvPr/>
        </p:nvSpPr>
        <p:spPr>
          <a:xfrm>
            <a:off x="4848997" y="2932437"/>
            <a:ext cx="723900" cy="276999"/>
          </a:xfrm>
          <a:prstGeom prst="rect">
            <a:avLst/>
          </a:prstGeom>
        </p:spPr>
        <p:txBody>
          <a:bodyPr vert="horz" wrap="square" lIns="0" tIns="0" rIns="0" bIns="0" rtlCol="0">
            <a:spAutoFit/>
          </a:bodyPr>
          <a:lstStyle/>
          <a:p>
            <a:pPr marL="12700">
              <a:lnSpc>
                <a:spcPct val="100000"/>
              </a:lnSpc>
            </a:pPr>
            <a:r>
              <a:rPr sz="1200" spc="-595" dirty="0">
                <a:latin typeface="Times New Roman"/>
                <a:cs typeface="Times New Roman"/>
              </a:rPr>
              <a:t>3 </a:t>
            </a:r>
            <a:r>
              <a:rPr sz="1200" spc="90" dirty="0">
                <a:latin typeface="Times New Roman"/>
                <a:cs typeface="Times New Roman"/>
              </a:rPr>
              <a:t> </a:t>
            </a:r>
            <a:r>
              <a:rPr lang="zh-CN" altLang="en-US" sz="1200" spc="90" dirty="0">
                <a:latin typeface="Times New Roman"/>
                <a:cs typeface="Times New Roman"/>
              </a:rPr>
              <a:t> </a:t>
            </a:r>
            <a:r>
              <a:rPr sz="2700" spc="-7" baseline="1543" dirty="0">
                <a:latin typeface="Times New Roman"/>
                <a:cs typeface="Times New Roman"/>
              </a:rPr>
              <a:t>(</a:t>
            </a:r>
            <a:r>
              <a:rPr sz="2700" spc="-7" baseline="1543" dirty="0">
                <a:latin typeface="KaiTi"/>
                <a:cs typeface="KaiTi"/>
              </a:rPr>
              <a:t>敲声</a:t>
            </a:r>
            <a:r>
              <a:rPr sz="2700" baseline="1543" dirty="0">
                <a:latin typeface="Times New Roman"/>
                <a:cs typeface="Times New Roman"/>
              </a:rPr>
              <a:t>)</a:t>
            </a:r>
            <a:endParaRPr sz="2700" baseline="1543">
              <a:latin typeface="Times New Roman"/>
              <a:cs typeface="Times New Roman"/>
            </a:endParaRPr>
          </a:p>
        </p:txBody>
      </p:sp>
      <p:sp>
        <p:nvSpPr>
          <p:cNvPr id="9" name="object 9"/>
          <p:cNvSpPr txBox="1"/>
          <p:nvPr/>
        </p:nvSpPr>
        <p:spPr>
          <a:xfrm>
            <a:off x="7005094" y="1980388"/>
            <a:ext cx="736600" cy="276999"/>
          </a:xfrm>
          <a:prstGeom prst="rect">
            <a:avLst/>
          </a:prstGeom>
        </p:spPr>
        <p:txBody>
          <a:bodyPr vert="horz" wrap="square" lIns="0" tIns="0" rIns="0" bIns="0" rtlCol="0">
            <a:spAutoFit/>
          </a:bodyPr>
          <a:lstStyle/>
          <a:p>
            <a:pPr marL="12700">
              <a:lnSpc>
                <a:spcPct val="100000"/>
              </a:lnSpc>
            </a:pPr>
            <a:r>
              <a:rPr sz="1200" spc="-595" dirty="0">
                <a:latin typeface="Times New Roman"/>
                <a:cs typeface="Times New Roman"/>
              </a:rPr>
              <a:t>2  </a:t>
            </a:r>
            <a:r>
              <a:rPr sz="1200" spc="-105" dirty="0">
                <a:latin typeface="Times New Roman"/>
                <a:cs typeface="Times New Roman"/>
              </a:rPr>
              <a:t> </a:t>
            </a:r>
            <a:r>
              <a:rPr lang="zh-CN" altLang="en-US" sz="1200" spc="-105" dirty="0">
                <a:latin typeface="Times New Roman"/>
                <a:cs typeface="Times New Roman"/>
              </a:rPr>
              <a:t>   </a:t>
            </a:r>
            <a:r>
              <a:rPr sz="1800" spc="-5" dirty="0">
                <a:latin typeface="Times"/>
                <a:cs typeface="Times"/>
              </a:rPr>
              <a:t>(</a:t>
            </a:r>
            <a:r>
              <a:rPr sz="1800" spc="-5" dirty="0">
                <a:latin typeface="KaiTi"/>
                <a:cs typeface="KaiTi"/>
              </a:rPr>
              <a:t>甜度</a:t>
            </a:r>
            <a:r>
              <a:rPr sz="1800" dirty="0">
                <a:latin typeface="Times"/>
                <a:cs typeface="Times"/>
              </a:rPr>
              <a:t>)</a:t>
            </a:r>
          </a:p>
        </p:txBody>
      </p:sp>
      <p:sp>
        <p:nvSpPr>
          <p:cNvPr id="10" name="object 10"/>
          <p:cNvSpPr txBox="1"/>
          <p:nvPr/>
        </p:nvSpPr>
        <p:spPr>
          <a:xfrm>
            <a:off x="6250685" y="2943113"/>
            <a:ext cx="635000" cy="266700"/>
          </a:xfrm>
          <a:prstGeom prst="rect">
            <a:avLst/>
          </a:prstGeom>
        </p:spPr>
        <p:txBody>
          <a:bodyPr vert="horz" wrap="square" lIns="0" tIns="0" rIns="0" bIns="0" rtlCol="0">
            <a:spAutoFit/>
          </a:bodyPr>
          <a:lstStyle/>
          <a:p>
            <a:pPr marL="12700">
              <a:lnSpc>
                <a:spcPct val="100000"/>
              </a:lnSpc>
            </a:pPr>
            <a:r>
              <a:rPr sz="1800" dirty="0">
                <a:latin typeface="Times New Roman"/>
                <a:cs typeface="Times New Roman"/>
              </a:rPr>
              <a:t>(</a:t>
            </a:r>
            <a:r>
              <a:rPr sz="1800" dirty="0">
                <a:latin typeface="KaiTi"/>
                <a:cs typeface="KaiTi"/>
              </a:rPr>
              <a:t>色泽</a:t>
            </a:r>
            <a:r>
              <a:rPr sz="1800" dirty="0">
                <a:latin typeface="Times New Roman"/>
                <a:cs typeface="Times New Roman"/>
              </a:rPr>
              <a:t>)</a:t>
            </a:r>
            <a:endParaRPr sz="1800">
              <a:latin typeface="Times New Roman"/>
              <a:cs typeface="Times New Roman"/>
            </a:endParaRPr>
          </a:p>
        </p:txBody>
      </p:sp>
      <p:sp>
        <p:nvSpPr>
          <p:cNvPr id="11" name="object 11"/>
          <p:cNvSpPr txBox="1"/>
          <p:nvPr/>
        </p:nvSpPr>
        <p:spPr>
          <a:xfrm>
            <a:off x="7722234" y="2924190"/>
            <a:ext cx="635000" cy="266700"/>
          </a:xfrm>
          <a:prstGeom prst="rect">
            <a:avLst/>
          </a:prstGeom>
        </p:spPr>
        <p:txBody>
          <a:bodyPr vert="horz" wrap="square" lIns="0" tIns="0" rIns="0" bIns="0" rtlCol="0">
            <a:spAutoFit/>
          </a:bodyPr>
          <a:lstStyle/>
          <a:p>
            <a:pPr marL="12700">
              <a:lnSpc>
                <a:spcPct val="100000"/>
              </a:lnSpc>
            </a:pPr>
            <a:r>
              <a:rPr sz="1800" dirty="0">
                <a:latin typeface="Times New Roman"/>
                <a:cs typeface="Times New Roman"/>
              </a:rPr>
              <a:t>(</a:t>
            </a:r>
            <a:r>
              <a:rPr sz="1800" dirty="0">
                <a:latin typeface="KaiTi"/>
                <a:cs typeface="KaiTi"/>
              </a:rPr>
              <a:t>根蒂</a:t>
            </a:r>
            <a:r>
              <a:rPr sz="1800" dirty="0">
                <a:latin typeface="Times New Roman"/>
                <a:cs typeface="Times New Roman"/>
              </a:rPr>
              <a:t>)</a:t>
            </a:r>
            <a:endParaRPr sz="1800">
              <a:latin typeface="Times New Roman"/>
              <a:cs typeface="Times New Roman"/>
            </a:endParaRPr>
          </a:p>
        </p:txBody>
      </p:sp>
      <p:sp>
        <p:nvSpPr>
          <p:cNvPr id="12" name="object 12"/>
          <p:cNvSpPr txBox="1"/>
          <p:nvPr/>
        </p:nvSpPr>
        <p:spPr>
          <a:xfrm>
            <a:off x="5448594" y="1981729"/>
            <a:ext cx="26034" cy="253365"/>
          </a:xfrm>
          <a:prstGeom prst="rect">
            <a:avLst/>
          </a:prstGeom>
        </p:spPr>
        <p:txBody>
          <a:bodyPr vert="horz" wrap="square" lIns="0" tIns="0" rIns="0" bIns="0" rtlCol="0">
            <a:spAutoFit/>
          </a:bodyPr>
          <a:lstStyle/>
          <a:p>
            <a:pPr algn="ctr">
              <a:lnSpc>
                <a:spcPts val="2150"/>
              </a:lnSpc>
            </a:pPr>
            <a:r>
              <a:rPr sz="1800" spc="-894" dirty="0">
                <a:latin typeface="Times New Roman"/>
                <a:cs typeface="Times New Roman"/>
              </a:rPr>
              <a:t>x</a:t>
            </a:r>
            <a:endParaRPr sz="1800">
              <a:latin typeface="Times New Roman"/>
              <a:cs typeface="Times New Roman"/>
            </a:endParaRPr>
          </a:p>
        </p:txBody>
      </p:sp>
      <p:sp>
        <p:nvSpPr>
          <p:cNvPr id="13" name="object 13"/>
          <p:cNvSpPr txBox="1"/>
          <p:nvPr/>
        </p:nvSpPr>
        <p:spPr>
          <a:xfrm>
            <a:off x="6868974" y="1954706"/>
            <a:ext cx="26034" cy="257175"/>
          </a:xfrm>
          <a:prstGeom prst="rect">
            <a:avLst/>
          </a:prstGeom>
        </p:spPr>
        <p:txBody>
          <a:bodyPr vert="horz" wrap="square" lIns="0" tIns="0" rIns="0" bIns="0" rtlCol="0">
            <a:spAutoFit/>
          </a:bodyPr>
          <a:lstStyle/>
          <a:p>
            <a:pPr algn="ctr">
              <a:lnSpc>
                <a:spcPts val="2155"/>
              </a:lnSpc>
            </a:pPr>
            <a:r>
              <a:rPr sz="1800" spc="-894" dirty="0">
                <a:latin typeface="Times New Roman"/>
                <a:cs typeface="Times New Roman"/>
              </a:rPr>
              <a:t>x</a:t>
            </a:r>
            <a:endParaRPr sz="1800">
              <a:latin typeface="Times New Roman"/>
              <a:cs typeface="Times New Roman"/>
            </a:endParaRPr>
          </a:p>
        </p:txBody>
      </p:sp>
      <p:sp>
        <p:nvSpPr>
          <p:cNvPr id="14" name="object 14"/>
          <p:cNvSpPr txBox="1"/>
          <p:nvPr/>
        </p:nvSpPr>
        <p:spPr>
          <a:xfrm>
            <a:off x="4718637" y="2902634"/>
            <a:ext cx="26034" cy="257175"/>
          </a:xfrm>
          <a:prstGeom prst="rect">
            <a:avLst/>
          </a:prstGeom>
        </p:spPr>
        <p:txBody>
          <a:bodyPr vert="horz" wrap="square" lIns="0" tIns="0" rIns="0" bIns="0" rtlCol="0">
            <a:spAutoFit/>
          </a:bodyPr>
          <a:lstStyle/>
          <a:p>
            <a:pPr algn="ctr">
              <a:lnSpc>
                <a:spcPts val="2155"/>
              </a:lnSpc>
            </a:pPr>
            <a:r>
              <a:rPr sz="1800" spc="-894" dirty="0">
                <a:latin typeface="Times New Roman"/>
                <a:cs typeface="Times New Roman"/>
              </a:rPr>
              <a:t>x</a:t>
            </a:r>
            <a:endParaRPr sz="1800">
              <a:latin typeface="Times New Roman"/>
              <a:cs typeface="Times New Roman"/>
            </a:endParaRPr>
          </a:p>
        </p:txBody>
      </p:sp>
      <p:sp>
        <p:nvSpPr>
          <p:cNvPr id="15" name="object 15"/>
          <p:cNvSpPr txBox="1"/>
          <p:nvPr/>
        </p:nvSpPr>
        <p:spPr>
          <a:xfrm>
            <a:off x="6024695" y="2919398"/>
            <a:ext cx="26034" cy="257175"/>
          </a:xfrm>
          <a:prstGeom prst="rect">
            <a:avLst/>
          </a:prstGeom>
        </p:spPr>
        <p:txBody>
          <a:bodyPr vert="horz" wrap="square" lIns="0" tIns="0" rIns="0" bIns="0" rtlCol="0">
            <a:spAutoFit/>
          </a:bodyPr>
          <a:lstStyle/>
          <a:p>
            <a:pPr algn="ctr">
              <a:lnSpc>
                <a:spcPts val="2155"/>
              </a:lnSpc>
            </a:pPr>
            <a:r>
              <a:rPr sz="1800" spc="-894" dirty="0">
                <a:latin typeface="Times New Roman"/>
                <a:cs typeface="Times New Roman"/>
              </a:rPr>
              <a:t>x</a:t>
            </a:r>
            <a:endParaRPr sz="1800">
              <a:latin typeface="Times New Roman"/>
              <a:cs typeface="Times New Roman"/>
            </a:endParaRPr>
          </a:p>
        </p:txBody>
      </p:sp>
      <p:sp>
        <p:nvSpPr>
          <p:cNvPr id="16" name="object 16"/>
          <p:cNvSpPr txBox="1"/>
          <p:nvPr/>
        </p:nvSpPr>
        <p:spPr>
          <a:xfrm>
            <a:off x="6154557" y="3019947"/>
            <a:ext cx="26034" cy="179705"/>
          </a:xfrm>
          <a:prstGeom prst="rect">
            <a:avLst/>
          </a:prstGeom>
        </p:spPr>
        <p:txBody>
          <a:bodyPr vert="horz" wrap="square" lIns="0" tIns="0" rIns="0" bIns="0" rtlCol="0">
            <a:spAutoFit/>
          </a:bodyPr>
          <a:lstStyle/>
          <a:p>
            <a:pPr algn="ctr">
              <a:lnSpc>
                <a:spcPct val="100000"/>
              </a:lnSpc>
            </a:pPr>
            <a:r>
              <a:rPr sz="1200" spc="-595" dirty="0">
                <a:latin typeface="Times New Roman"/>
                <a:cs typeface="Times New Roman"/>
              </a:rPr>
              <a:t>4</a:t>
            </a:r>
            <a:endParaRPr sz="1200">
              <a:latin typeface="Times New Roman"/>
              <a:cs typeface="Times New Roman"/>
            </a:endParaRPr>
          </a:p>
        </p:txBody>
      </p:sp>
      <p:sp>
        <p:nvSpPr>
          <p:cNvPr id="17" name="object 17"/>
          <p:cNvSpPr txBox="1"/>
          <p:nvPr/>
        </p:nvSpPr>
        <p:spPr>
          <a:xfrm>
            <a:off x="7487745" y="2902634"/>
            <a:ext cx="26034" cy="257175"/>
          </a:xfrm>
          <a:prstGeom prst="rect">
            <a:avLst/>
          </a:prstGeom>
        </p:spPr>
        <p:txBody>
          <a:bodyPr vert="horz" wrap="square" lIns="0" tIns="0" rIns="0" bIns="0" rtlCol="0">
            <a:spAutoFit/>
          </a:bodyPr>
          <a:lstStyle/>
          <a:p>
            <a:pPr algn="ctr">
              <a:lnSpc>
                <a:spcPts val="2155"/>
              </a:lnSpc>
            </a:pPr>
            <a:r>
              <a:rPr sz="1800" spc="-894" dirty="0">
                <a:latin typeface="Times New Roman"/>
                <a:cs typeface="Times New Roman"/>
              </a:rPr>
              <a:t>x</a:t>
            </a:r>
            <a:endParaRPr sz="1800">
              <a:latin typeface="Times New Roman"/>
              <a:cs typeface="Times New Roman"/>
            </a:endParaRPr>
          </a:p>
        </p:txBody>
      </p:sp>
      <p:sp>
        <p:nvSpPr>
          <p:cNvPr id="18" name="object 18"/>
          <p:cNvSpPr txBox="1"/>
          <p:nvPr/>
        </p:nvSpPr>
        <p:spPr>
          <a:xfrm>
            <a:off x="7618104" y="3003183"/>
            <a:ext cx="26034" cy="179705"/>
          </a:xfrm>
          <a:prstGeom prst="rect">
            <a:avLst/>
          </a:prstGeom>
        </p:spPr>
        <p:txBody>
          <a:bodyPr vert="horz" wrap="square" lIns="0" tIns="0" rIns="0" bIns="0" rtlCol="0">
            <a:spAutoFit/>
          </a:bodyPr>
          <a:lstStyle/>
          <a:p>
            <a:pPr algn="ctr">
              <a:lnSpc>
                <a:spcPct val="100000"/>
              </a:lnSpc>
            </a:pPr>
            <a:r>
              <a:rPr sz="1200" spc="-595" dirty="0">
                <a:latin typeface="Times New Roman"/>
                <a:cs typeface="Times New Roman"/>
              </a:rPr>
              <a:t>5</a:t>
            </a:r>
            <a:endParaRPr sz="1200">
              <a:latin typeface="Times New Roman"/>
              <a:cs typeface="Times New Roman"/>
            </a:endParaRPr>
          </a:p>
        </p:txBody>
      </p:sp>
      <p:sp>
        <p:nvSpPr>
          <p:cNvPr id="19" name="object 19"/>
          <p:cNvSpPr txBox="1"/>
          <p:nvPr/>
        </p:nvSpPr>
        <p:spPr>
          <a:xfrm>
            <a:off x="6882130" y="1281104"/>
            <a:ext cx="1451610" cy="495300"/>
          </a:xfrm>
          <a:prstGeom prst="rect">
            <a:avLst/>
          </a:prstGeom>
        </p:spPr>
        <p:txBody>
          <a:bodyPr vert="horz" wrap="square" lIns="0" tIns="0" rIns="0" bIns="0" rtlCol="0">
            <a:spAutoFit/>
          </a:bodyPr>
          <a:lstStyle/>
          <a:p>
            <a:pPr algn="ctr">
              <a:lnSpc>
                <a:spcPts val="2155"/>
              </a:lnSpc>
            </a:pPr>
            <a:r>
              <a:rPr sz="1800" dirty="0">
                <a:solidFill>
                  <a:srgbClr val="0000FF"/>
                </a:solidFill>
                <a:latin typeface="FangSong"/>
                <a:cs typeface="FangSong"/>
              </a:rPr>
              <a:t>道德图</a:t>
            </a:r>
            <a:endParaRPr sz="1800">
              <a:latin typeface="FangSong"/>
              <a:cs typeface="FangSong"/>
            </a:endParaRPr>
          </a:p>
          <a:p>
            <a:pPr algn="ctr">
              <a:lnSpc>
                <a:spcPts val="1914"/>
              </a:lnSpc>
            </a:pPr>
            <a:r>
              <a:rPr sz="1600" spc="-15" dirty="0">
                <a:solidFill>
                  <a:srgbClr val="0000FF"/>
                </a:solidFill>
                <a:latin typeface="Verdana"/>
                <a:cs typeface="Verdana"/>
              </a:rPr>
              <a:t>(</a:t>
            </a:r>
            <a:r>
              <a:rPr sz="1600" spc="-30" dirty="0">
                <a:solidFill>
                  <a:srgbClr val="0000FF"/>
                </a:solidFill>
                <a:latin typeface="Verdana"/>
                <a:cs typeface="Verdana"/>
              </a:rPr>
              <a:t>m</a:t>
            </a:r>
            <a:r>
              <a:rPr sz="1600" spc="-10" dirty="0">
                <a:solidFill>
                  <a:srgbClr val="0000FF"/>
                </a:solidFill>
                <a:latin typeface="Verdana"/>
                <a:cs typeface="Verdana"/>
              </a:rPr>
              <a:t>o</a:t>
            </a:r>
            <a:r>
              <a:rPr sz="1600" spc="-30" dirty="0">
                <a:solidFill>
                  <a:srgbClr val="0000FF"/>
                </a:solidFill>
                <a:latin typeface="Verdana"/>
                <a:cs typeface="Verdana"/>
              </a:rPr>
              <a:t>r</a:t>
            </a:r>
            <a:r>
              <a:rPr sz="1600" spc="-10" dirty="0">
                <a:solidFill>
                  <a:srgbClr val="0000FF"/>
                </a:solidFill>
                <a:latin typeface="Verdana"/>
                <a:cs typeface="Verdana"/>
              </a:rPr>
              <a:t>al</a:t>
            </a:r>
            <a:r>
              <a:rPr sz="1600" spc="15" dirty="0">
                <a:solidFill>
                  <a:srgbClr val="0000FF"/>
                </a:solidFill>
                <a:latin typeface="Verdana"/>
                <a:cs typeface="Verdana"/>
              </a:rPr>
              <a:t> </a:t>
            </a:r>
            <a:r>
              <a:rPr sz="1600" spc="-10" dirty="0">
                <a:solidFill>
                  <a:srgbClr val="0000FF"/>
                </a:solidFill>
                <a:latin typeface="Verdana"/>
                <a:cs typeface="Verdana"/>
              </a:rPr>
              <a:t>g</a:t>
            </a:r>
            <a:r>
              <a:rPr sz="1600" spc="-30" dirty="0">
                <a:solidFill>
                  <a:srgbClr val="0000FF"/>
                </a:solidFill>
                <a:latin typeface="Verdana"/>
                <a:cs typeface="Verdana"/>
              </a:rPr>
              <a:t>r</a:t>
            </a:r>
            <a:r>
              <a:rPr sz="1600" spc="-10" dirty="0">
                <a:solidFill>
                  <a:srgbClr val="0000FF"/>
                </a:solidFill>
                <a:latin typeface="Verdana"/>
                <a:cs typeface="Verdana"/>
              </a:rPr>
              <a:t>aph)</a:t>
            </a:r>
            <a:endParaRPr sz="1600">
              <a:latin typeface="Verdana"/>
              <a:cs typeface="Verdana"/>
            </a:endParaRPr>
          </a:p>
        </p:txBody>
      </p:sp>
      <p:sp>
        <p:nvSpPr>
          <p:cNvPr id="20" name="object 20"/>
          <p:cNvSpPr txBox="1"/>
          <p:nvPr/>
        </p:nvSpPr>
        <p:spPr>
          <a:xfrm>
            <a:off x="4553839" y="3758322"/>
            <a:ext cx="1296670" cy="280035"/>
          </a:xfrm>
          <a:prstGeom prst="rect">
            <a:avLst/>
          </a:prstGeom>
        </p:spPr>
        <p:txBody>
          <a:bodyPr vert="horz" wrap="square" lIns="0" tIns="0" rIns="0" bIns="0" rtlCol="0">
            <a:spAutoFit/>
          </a:bodyPr>
          <a:lstStyle/>
          <a:p>
            <a:pPr marL="12700">
              <a:lnSpc>
                <a:spcPct val="100000"/>
              </a:lnSpc>
            </a:pPr>
            <a:r>
              <a:rPr sz="2000" dirty="0">
                <a:latin typeface="FangSong"/>
                <a:cs typeface="FangSong"/>
              </a:rPr>
              <a:t>由图可</a:t>
            </a:r>
            <a:r>
              <a:rPr sz="2000" spc="-15" dirty="0">
                <a:latin typeface="FangSong"/>
                <a:cs typeface="FangSong"/>
              </a:rPr>
              <a:t>得</a:t>
            </a:r>
            <a:r>
              <a:rPr sz="2000" dirty="0">
                <a:latin typeface="FangSong"/>
                <a:cs typeface="FangSong"/>
              </a:rPr>
              <a:t>：</a:t>
            </a:r>
            <a:endParaRPr sz="2000">
              <a:latin typeface="FangSong"/>
              <a:cs typeface="FangSong"/>
            </a:endParaRPr>
          </a:p>
        </p:txBody>
      </p:sp>
      <p:sp>
        <p:nvSpPr>
          <p:cNvPr id="21" name="object 21"/>
          <p:cNvSpPr/>
          <p:nvPr/>
        </p:nvSpPr>
        <p:spPr>
          <a:xfrm>
            <a:off x="5993891" y="4902708"/>
            <a:ext cx="1542288" cy="394715"/>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5926835" y="3659123"/>
            <a:ext cx="1603247" cy="125730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5960364" y="5294376"/>
            <a:ext cx="1632204" cy="432816"/>
          </a:xfrm>
          <a:prstGeom prst="rect">
            <a:avLst/>
          </a:prstGeom>
          <a:blipFill>
            <a:blip r:embed="rId6" cstate="print"/>
            <a:stretch>
              <a:fillRect/>
            </a:stretch>
          </a:blipFill>
        </p:spPr>
        <p:txBody>
          <a:bodyPr wrap="square" lIns="0" tIns="0" rIns="0" bIns="0" rtlCol="0"/>
          <a:lstStyle/>
          <a:p>
            <a:endParaRPr/>
          </a:p>
        </p:txBody>
      </p:sp>
      <p:sp>
        <p:nvSpPr>
          <p:cNvPr id="24" name="object 24"/>
          <p:cNvSpPr txBox="1"/>
          <p:nvPr/>
        </p:nvSpPr>
        <p:spPr>
          <a:xfrm>
            <a:off x="513588" y="3512601"/>
            <a:ext cx="3352800" cy="864276"/>
          </a:xfrm>
          <a:prstGeom prst="rect">
            <a:avLst/>
          </a:prstGeom>
        </p:spPr>
        <p:txBody>
          <a:bodyPr vert="horz" wrap="square" lIns="0" tIns="0" rIns="0" bIns="0" rtlCol="0">
            <a:spAutoFit/>
          </a:bodyPr>
          <a:lstStyle/>
          <a:p>
            <a:pPr marL="12700" marR="5080">
              <a:lnSpc>
                <a:spcPct val="103899"/>
              </a:lnSpc>
            </a:pPr>
            <a:r>
              <a:rPr sz="1800" dirty="0">
                <a:solidFill>
                  <a:srgbClr val="C00000"/>
                </a:solidFill>
                <a:latin typeface="FangSong"/>
                <a:cs typeface="FangSong"/>
              </a:rPr>
              <a:t>若</a:t>
            </a:r>
            <a:r>
              <a:rPr sz="1800" spc="-265" dirty="0">
                <a:solidFill>
                  <a:srgbClr val="C00000"/>
                </a:solidFill>
                <a:latin typeface="FangSong"/>
                <a:cs typeface="FangSong"/>
              </a:rPr>
              <a:t> </a:t>
            </a:r>
            <a:r>
              <a:rPr sz="1800" i="1" dirty="0">
                <a:solidFill>
                  <a:srgbClr val="C00000"/>
                </a:solidFill>
                <a:latin typeface="Palatino Linotype"/>
                <a:cs typeface="Palatino Linotype"/>
              </a:rPr>
              <a:t>x</a:t>
            </a:r>
            <a:r>
              <a:rPr sz="1800" i="1" spc="185" dirty="0">
                <a:solidFill>
                  <a:srgbClr val="C00000"/>
                </a:solidFill>
                <a:latin typeface="Palatino Linotype"/>
                <a:cs typeface="Palatino Linotype"/>
              </a:rPr>
              <a:t> </a:t>
            </a:r>
            <a:r>
              <a:rPr sz="1800" dirty="0">
                <a:solidFill>
                  <a:srgbClr val="C00000"/>
                </a:solidFill>
                <a:latin typeface="FangSong"/>
                <a:cs typeface="FangSong"/>
              </a:rPr>
              <a:t>和</a:t>
            </a:r>
            <a:r>
              <a:rPr sz="1800" spc="-265" dirty="0">
                <a:solidFill>
                  <a:srgbClr val="C00000"/>
                </a:solidFill>
                <a:latin typeface="FangSong"/>
                <a:cs typeface="FangSong"/>
              </a:rPr>
              <a:t> </a:t>
            </a:r>
            <a:r>
              <a:rPr sz="1800" i="1" dirty="0">
                <a:solidFill>
                  <a:srgbClr val="C00000"/>
                </a:solidFill>
                <a:latin typeface="Palatino Linotype"/>
                <a:cs typeface="Palatino Linotype"/>
              </a:rPr>
              <a:t>y</a:t>
            </a:r>
            <a:r>
              <a:rPr sz="1800" i="1" spc="185" dirty="0">
                <a:solidFill>
                  <a:srgbClr val="C00000"/>
                </a:solidFill>
                <a:latin typeface="Palatino Linotype"/>
                <a:cs typeface="Palatino Linotype"/>
              </a:rPr>
              <a:t> </a:t>
            </a:r>
            <a:r>
              <a:rPr sz="1800" dirty="0">
                <a:solidFill>
                  <a:srgbClr val="C00000"/>
                </a:solidFill>
                <a:latin typeface="FangSong"/>
                <a:cs typeface="FangSong"/>
              </a:rPr>
              <a:t>能在图上被</a:t>
            </a:r>
            <a:r>
              <a:rPr sz="1800" spc="-250" dirty="0">
                <a:solidFill>
                  <a:srgbClr val="C00000"/>
                </a:solidFill>
                <a:latin typeface="FangSong"/>
                <a:cs typeface="FangSong"/>
              </a:rPr>
              <a:t> </a:t>
            </a:r>
            <a:r>
              <a:rPr sz="1800" b="1" dirty="0">
                <a:solidFill>
                  <a:srgbClr val="C00000"/>
                </a:solidFill>
                <a:latin typeface="Palatino Linotype"/>
                <a:cs typeface="Palatino Linotype"/>
              </a:rPr>
              <a:t>z</a:t>
            </a:r>
            <a:r>
              <a:rPr sz="1800" b="1" spc="185" dirty="0">
                <a:solidFill>
                  <a:srgbClr val="C00000"/>
                </a:solidFill>
                <a:latin typeface="Palatino Linotype"/>
                <a:cs typeface="Palatino Linotype"/>
              </a:rPr>
              <a:t> </a:t>
            </a:r>
            <a:r>
              <a:rPr sz="1800" dirty="0">
                <a:solidFill>
                  <a:srgbClr val="C00000"/>
                </a:solidFill>
                <a:latin typeface="FangSong"/>
                <a:cs typeface="FangSong"/>
              </a:rPr>
              <a:t>分入 两个连通分支</a:t>
            </a:r>
            <a:r>
              <a:rPr lang="zh-CN" altLang="en-US" sz="1800" dirty="0">
                <a:solidFill>
                  <a:srgbClr val="C00000"/>
                </a:solidFill>
                <a:latin typeface="FangSong"/>
                <a:cs typeface="FangSong"/>
              </a:rPr>
              <a:t>（去掉 </a:t>
            </a:r>
            <a:r>
              <a:rPr lang="en-US" altLang="zh-CN" b="1" dirty="0">
                <a:solidFill>
                  <a:srgbClr val="C00000"/>
                </a:solidFill>
                <a:latin typeface="Palatino Linotype"/>
                <a:cs typeface="Palatino Linotype"/>
              </a:rPr>
              <a:t>z</a:t>
            </a:r>
            <a:r>
              <a:rPr lang="zh-CN" altLang="en-US" sz="1800" dirty="0">
                <a:solidFill>
                  <a:srgbClr val="C00000"/>
                </a:solidFill>
                <a:latin typeface="FangSong"/>
                <a:cs typeface="FangSong"/>
              </a:rPr>
              <a:t> 后 </a:t>
            </a:r>
            <a:r>
              <a:rPr lang="en-US" altLang="zh-CN" i="1" dirty="0">
                <a:solidFill>
                  <a:srgbClr val="C00000"/>
                </a:solidFill>
                <a:latin typeface="Palatino Linotype"/>
                <a:cs typeface="Palatino Linotype"/>
              </a:rPr>
              <a:t>x</a:t>
            </a:r>
            <a:r>
              <a:rPr lang="en-US" altLang="zh-CN" i="1" spc="185" dirty="0">
                <a:solidFill>
                  <a:srgbClr val="C00000"/>
                </a:solidFill>
                <a:latin typeface="Palatino Linotype"/>
                <a:cs typeface="Palatino Linotype"/>
              </a:rPr>
              <a:t> </a:t>
            </a:r>
            <a:r>
              <a:rPr lang="zh-CN" altLang="en-US" dirty="0">
                <a:solidFill>
                  <a:srgbClr val="C00000"/>
                </a:solidFill>
                <a:latin typeface="FangSong"/>
                <a:cs typeface="FangSong"/>
              </a:rPr>
              <a:t>和</a:t>
            </a:r>
            <a:r>
              <a:rPr lang="en-US" altLang="zh-CN" spc="-265" dirty="0">
                <a:solidFill>
                  <a:srgbClr val="C00000"/>
                </a:solidFill>
                <a:latin typeface="FangSong"/>
                <a:cs typeface="FangSong"/>
              </a:rPr>
              <a:t> </a:t>
            </a:r>
            <a:r>
              <a:rPr lang="en-US" altLang="zh-CN" i="1" dirty="0">
                <a:solidFill>
                  <a:srgbClr val="C00000"/>
                </a:solidFill>
                <a:latin typeface="Palatino Linotype"/>
                <a:cs typeface="Palatino Linotype"/>
              </a:rPr>
              <a:t>y</a:t>
            </a:r>
            <a:r>
              <a:rPr lang="zh-CN" altLang="en-US" sz="1800" dirty="0">
                <a:solidFill>
                  <a:srgbClr val="C00000"/>
                </a:solidFill>
                <a:latin typeface="FangSong"/>
                <a:cs typeface="FangSong"/>
              </a:rPr>
              <a:t> </a:t>
            </a:r>
            <a:r>
              <a:rPr lang="zh-CN" altLang="en-US" dirty="0">
                <a:solidFill>
                  <a:srgbClr val="C00000"/>
                </a:solidFill>
                <a:latin typeface="FangSong"/>
                <a:cs typeface="FangSong"/>
              </a:rPr>
              <a:t>分属于两个联通分支</a:t>
            </a:r>
            <a:r>
              <a:rPr lang="zh-CN" altLang="en-US" sz="1800" dirty="0">
                <a:solidFill>
                  <a:srgbClr val="C00000"/>
                </a:solidFill>
                <a:latin typeface="FangSong"/>
                <a:cs typeface="FangSong"/>
              </a:rPr>
              <a:t>）</a:t>
            </a:r>
            <a:r>
              <a:rPr sz="1800" dirty="0">
                <a:latin typeface="FangSong"/>
                <a:cs typeface="FangSong"/>
              </a:rPr>
              <a:t>，则有</a:t>
            </a:r>
            <a:endParaRPr sz="1800">
              <a:latin typeface="FangSong"/>
              <a:cs typeface="FangSong"/>
            </a:endParaRPr>
          </a:p>
        </p:txBody>
      </p:sp>
      <p:sp>
        <p:nvSpPr>
          <p:cNvPr id="25" name="object 25"/>
          <p:cNvSpPr/>
          <p:nvPr/>
        </p:nvSpPr>
        <p:spPr>
          <a:xfrm>
            <a:off x="1484220" y="4436364"/>
            <a:ext cx="1278636" cy="466344"/>
          </a:xfrm>
          <a:prstGeom prst="rect">
            <a:avLst/>
          </a:prstGeom>
          <a:blipFill>
            <a:blip r:embed="rId7" cstate="print"/>
            <a:stretch>
              <a:fillRect/>
            </a:stretch>
          </a:blipFill>
        </p:spPr>
        <p:txBody>
          <a:bodyPr wrap="square" lIns="0" tIns="0" rIns="0" bIns="0" rtlCol="0"/>
          <a:lstStyle/>
          <a:p>
            <a:endParaRPr/>
          </a:p>
        </p:txBody>
      </p:sp>
      <p:sp>
        <p:nvSpPr>
          <p:cNvPr id="26" name="object 26"/>
          <p:cNvSpPr txBox="1"/>
          <p:nvPr/>
        </p:nvSpPr>
        <p:spPr>
          <a:xfrm>
            <a:off x="837082" y="5222176"/>
            <a:ext cx="4344670" cy="577215"/>
          </a:xfrm>
          <a:prstGeom prst="rect">
            <a:avLst/>
          </a:prstGeom>
        </p:spPr>
        <p:txBody>
          <a:bodyPr vert="horz" wrap="square" lIns="0" tIns="0" rIns="0" bIns="0" rtlCol="0">
            <a:spAutoFit/>
          </a:bodyPr>
          <a:lstStyle/>
          <a:p>
            <a:pPr marL="12700" marR="5080">
              <a:lnSpc>
                <a:spcPts val="2340"/>
              </a:lnSpc>
            </a:pPr>
            <a:r>
              <a:rPr sz="2000" dirty="0">
                <a:solidFill>
                  <a:srgbClr val="FF0000"/>
                </a:solidFill>
                <a:latin typeface="FangSong"/>
                <a:cs typeface="FangSong"/>
              </a:rPr>
              <a:t>得到条</a:t>
            </a:r>
            <a:r>
              <a:rPr sz="2000" spc="-15" dirty="0">
                <a:solidFill>
                  <a:srgbClr val="FF0000"/>
                </a:solidFill>
                <a:latin typeface="FangSong"/>
                <a:cs typeface="FangSong"/>
              </a:rPr>
              <a:t>件</a:t>
            </a:r>
            <a:r>
              <a:rPr sz="2000" dirty="0">
                <a:solidFill>
                  <a:srgbClr val="FF0000"/>
                </a:solidFill>
                <a:latin typeface="FangSong"/>
                <a:cs typeface="FangSong"/>
              </a:rPr>
              <a:t>独</a:t>
            </a:r>
            <a:r>
              <a:rPr sz="2000" spc="-15" dirty="0">
                <a:solidFill>
                  <a:srgbClr val="FF0000"/>
                </a:solidFill>
                <a:latin typeface="FangSong"/>
                <a:cs typeface="FangSong"/>
              </a:rPr>
              <a:t>立</a:t>
            </a:r>
            <a:r>
              <a:rPr sz="2000" dirty="0">
                <a:solidFill>
                  <a:srgbClr val="FF0000"/>
                </a:solidFill>
                <a:latin typeface="FangSong"/>
                <a:cs typeface="FangSong"/>
              </a:rPr>
              <a:t>性关系</a:t>
            </a:r>
            <a:r>
              <a:rPr sz="2000" spc="-15" dirty="0">
                <a:solidFill>
                  <a:srgbClr val="FF0000"/>
                </a:solidFill>
                <a:latin typeface="FangSong"/>
                <a:cs typeface="FangSong"/>
              </a:rPr>
              <a:t>之</a:t>
            </a:r>
            <a:r>
              <a:rPr sz="2000" dirty="0">
                <a:solidFill>
                  <a:srgbClr val="FF0000"/>
                </a:solidFill>
                <a:latin typeface="FangSong"/>
                <a:cs typeface="FangSong"/>
              </a:rPr>
              <a:t>后</a:t>
            </a:r>
            <a:r>
              <a:rPr sz="2000" spc="-15" dirty="0">
                <a:solidFill>
                  <a:srgbClr val="FF0000"/>
                </a:solidFill>
                <a:latin typeface="FangSong"/>
                <a:cs typeface="FangSong"/>
              </a:rPr>
              <a:t>，</a:t>
            </a:r>
            <a:r>
              <a:rPr sz="2000" dirty="0">
                <a:solidFill>
                  <a:srgbClr val="FF0000"/>
                </a:solidFill>
                <a:latin typeface="FangSong"/>
                <a:cs typeface="FangSong"/>
              </a:rPr>
              <a:t>估计出</a:t>
            </a:r>
            <a:r>
              <a:rPr sz="2000" spc="-15" dirty="0">
                <a:solidFill>
                  <a:srgbClr val="FF0000"/>
                </a:solidFill>
                <a:latin typeface="FangSong"/>
                <a:cs typeface="FangSong"/>
              </a:rPr>
              <a:t>条</a:t>
            </a:r>
            <a:r>
              <a:rPr sz="2000" dirty="0">
                <a:solidFill>
                  <a:srgbClr val="FF0000"/>
                </a:solidFill>
                <a:latin typeface="FangSong"/>
                <a:cs typeface="FangSong"/>
              </a:rPr>
              <a:t>件 概率表</a:t>
            </a:r>
            <a:r>
              <a:rPr sz="2000" spc="-15" dirty="0">
                <a:solidFill>
                  <a:srgbClr val="FF0000"/>
                </a:solidFill>
                <a:latin typeface="FangSong"/>
                <a:cs typeface="FangSong"/>
              </a:rPr>
              <a:t>，</a:t>
            </a:r>
            <a:r>
              <a:rPr sz="2000" dirty="0">
                <a:solidFill>
                  <a:srgbClr val="FF0000"/>
                </a:solidFill>
                <a:latin typeface="FangSong"/>
                <a:cs typeface="FangSong"/>
              </a:rPr>
              <a:t>就</a:t>
            </a:r>
            <a:r>
              <a:rPr sz="2000" spc="-15" dirty="0">
                <a:solidFill>
                  <a:srgbClr val="FF0000"/>
                </a:solidFill>
                <a:latin typeface="FangSong"/>
                <a:cs typeface="FangSong"/>
              </a:rPr>
              <a:t>得</a:t>
            </a:r>
            <a:r>
              <a:rPr sz="2000" dirty="0">
                <a:solidFill>
                  <a:srgbClr val="FF0000"/>
                </a:solidFill>
                <a:latin typeface="FangSong"/>
                <a:cs typeface="FangSong"/>
              </a:rPr>
              <a:t>到了最</a:t>
            </a:r>
            <a:r>
              <a:rPr sz="2000" spc="-15" dirty="0">
                <a:solidFill>
                  <a:srgbClr val="FF0000"/>
                </a:solidFill>
                <a:latin typeface="FangSong"/>
                <a:cs typeface="FangSong"/>
              </a:rPr>
              <a:t>终</a:t>
            </a:r>
            <a:r>
              <a:rPr sz="2000" dirty="0">
                <a:solidFill>
                  <a:srgbClr val="FF0000"/>
                </a:solidFill>
                <a:latin typeface="FangSong"/>
                <a:cs typeface="FangSong"/>
              </a:rPr>
              <a:t>网络</a:t>
            </a:r>
            <a:endParaRPr sz="2000" dirty="0">
              <a:latin typeface="FangSong"/>
              <a:cs typeface="FangSong"/>
            </a:endParaRPr>
          </a:p>
        </p:txBody>
      </p:sp>
      <p:sp>
        <p:nvSpPr>
          <p:cNvPr id="27" name="矩形 26"/>
          <p:cNvSpPr/>
          <p:nvPr/>
        </p:nvSpPr>
        <p:spPr>
          <a:xfrm>
            <a:off x="175729" y="903989"/>
            <a:ext cx="6647974" cy="461665"/>
          </a:xfrm>
          <a:prstGeom prst="rect">
            <a:avLst/>
          </a:prstGeom>
        </p:spPr>
        <p:txBody>
          <a:bodyPr wrap="none">
            <a:spAutoFit/>
          </a:bodyPr>
          <a:lstStyle/>
          <a:p>
            <a:r>
              <a:rPr lang="zh-CN" altLang="en-US" sz="2400" dirty="0">
                <a:solidFill>
                  <a:srgbClr val="0000FF"/>
                </a:solidFill>
                <a:latin typeface="FangSong"/>
                <a:cs typeface="FangSong"/>
              </a:rPr>
              <a:t>为了分析有向图中变量间的条件独立性，可使用</a:t>
            </a:r>
            <a:endParaRPr lang="zh-CN" altLang="en-US" sz="2400">
              <a:solidFill>
                <a:srgbClr val="0000FF"/>
              </a:solidFill>
              <a:latin typeface="FangSong"/>
              <a:cs typeface="FangSong"/>
            </a:endParaRPr>
          </a:p>
        </p:txBody>
      </p:sp>
      <p:sp>
        <p:nvSpPr>
          <p:cNvPr id="28" name="object 5"/>
          <p:cNvSpPr/>
          <p:nvPr/>
        </p:nvSpPr>
        <p:spPr>
          <a:xfrm>
            <a:off x="6273968" y="1934301"/>
            <a:ext cx="549735" cy="472515"/>
          </a:xfrm>
          <a:custGeom>
            <a:avLst/>
            <a:gdLst/>
            <a:ahLst/>
            <a:cxnLst/>
            <a:rect l="l" t="t" r="r" b="b"/>
            <a:pathLst>
              <a:path w="447039" h="424179">
                <a:moveTo>
                  <a:pt x="0" y="423671"/>
                </a:moveTo>
                <a:lnTo>
                  <a:pt x="446531" y="423671"/>
                </a:lnTo>
                <a:lnTo>
                  <a:pt x="446531" y="0"/>
                </a:lnTo>
                <a:lnTo>
                  <a:pt x="0" y="0"/>
                </a:lnTo>
                <a:lnTo>
                  <a:pt x="0" y="423671"/>
                </a:lnTo>
                <a:close/>
              </a:path>
            </a:pathLst>
          </a:custGeom>
          <a:ln w="25908">
            <a:solidFill>
              <a:srgbClr val="FF0000"/>
            </a:solidFill>
          </a:ln>
        </p:spPr>
        <p:txBody>
          <a:bodyPr wrap="square" lIns="0" tIns="0" rIns="0" bIns="0" rtlCol="0"/>
          <a:lstStyle/>
          <a:p>
            <a:endParaRPr/>
          </a:p>
        </p:txBody>
      </p:sp>
      <p:cxnSp>
        <p:nvCxnSpPr>
          <p:cNvPr id="30" name="直线箭头连接符 29"/>
          <p:cNvCxnSpPr/>
          <p:nvPr/>
        </p:nvCxnSpPr>
        <p:spPr>
          <a:xfrm flipV="1">
            <a:off x="3214522" y="2406816"/>
            <a:ext cx="2966069" cy="18398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841" y="308915"/>
            <a:ext cx="739140" cy="381000"/>
          </a:xfrm>
          <a:prstGeom prst="rect">
            <a:avLst/>
          </a:prstGeom>
        </p:spPr>
        <p:txBody>
          <a:bodyPr vert="horz" wrap="square" lIns="0" tIns="0" rIns="0" bIns="0" rtlCol="0">
            <a:spAutoFit/>
          </a:bodyPr>
          <a:lstStyle/>
          <a:p>
            <a:pPr marL="12700">
              <a:lnSpc>
                <a:spcPct val="100000"/>
              </a:lnSpc>
            </a:pPr>
            <a:r>
              <a:rPr sz="2800" spc="-20" dirty="0">
                <a:latin typeface="FangSong"/>
                <a:cs typeface="FangSong"/>
              </a:rPr>
              <a:t>推断</a:t>
            </a:r>
            <a:endParaRPr sz="2800">
              <a:latin typeface="FangSong"/>
              <a:cs typeface="FangSong"/>
            </a:endParaRPr>
          </a:p>
        </p:txBody>
      </p:sp>
      <p:sp>
        <p:nvSpPr>
          <p:cNvPr id="3" name="object 3"/>
          <p:cNvSpPr txBox="1"/>
          <p:nvPr/>
        </p:nvSpPr>
        <p:spPr>
          <a:xfrm>
            <a:off x="556971" y="1305337"/>
            <a:ext cx="6309995" cy="359073"/>
          </a:xfrm>
          <a:prstGeom prst="rect">
            <a:avLst/>
          </a:prstGeom>
        </p:spPr>
        <p:txBody>
          <a:bodyPr vert="horz" wrap="square" lIns="0" tIns="0" rIns="0" bIns="0" rtlCol="0">
            <a:spAutoFit/>
          </a:bodyPr>
          <a:lstStyle/>
          <a:p>
            <a:pPr marL="12700">
              <a:lnSpc>
                <a:spcPts val="2830"/>
              </a:lnSpc>
            </a:pPr>
            <a:r>
              <a:rPr sz="2400" dirty="0">
                <a:latin typeface="FangSong"/>
                <a:cs typeface="FangSong"/>
              </a:rPr>
              <a:t>推断</a:t>
            </a:r>
            <a:r>
              <a:rPr sz="2000" spc="-5" dirty="0">
                <a:latin typeface="Verdana"/>
                <a:cs typeface="Verdana"/>
              </a:rPr>
              <a:t>(infe</a:t>
            </a:r>
            <a:r>
              <a:rPr sz="2000" spc="-10" dirty="0">
                <a:latin typeface="Verdana"/>
                <a:cs typeface="Verdana"/>
              </a:rPr>
              <a:t>re</a:t>
            </a:r>
            <a:r>
              <a:rPr sz="2000" dirty="0">
                <a:latin typeface="Verdana"/>
                <a:cs typeface="Verdana"/>
              </a:rPr>
              <a:t>nce</a:t>
            </a:r>
            <a:r>
              <a:rPr sz="2000" spc="-5" dirty="0">
                <a:latin typeface="Verdana"/>
                <a:cs typeface="Verdana"/>
              </a:rPr>
              <a:t>)</a:t>
            </a:r>
            <a:r>
              <a:rPr sz="2400" dirty="0">
                <a:latin typeface="FangSong"/>
                <a:cs typeface="FangSong"/>
              </a:rPr>
              <a:t>：</a:t>
            </a:r>
            <a:r>
              <a:rPr sz="2400" dirty="0">
                <a:solidFill>
                  <a:srgbClr val="C00000"/>
                </a:solidFill>
                <a:latin typeface="FangSong"/>
                <a:cs typeface="FangSong"/>
              </a:rPr>
              <a:t>基于已知属性变量的观测值</a:t>
            </a:r>
            <a:r>
              <a:rPr sz="2400" dirty="0">
                <a:latin typeface="FangSong"/>
                <a:cs typeface="FangSong"/>
              </a:rPr>
              <a:t>，</a:t>
            </a:r>
            <a:endParaRPr sz="2400">
              <a:latin typeface="FangSong"/>
              <a:cs typeface="FangSong"/>
            </a:endParaRPr>
          </a:p>
        </p:txBody>
      </p:sp>
      <p:sp>
        <p:nvSpPr>
          <p:cNvPr id="4" name="object 4"/>
          <p:cNvSpPr txBox="1"/>
          <p:nvPr/>
        </p:nvSpPr>
        <p:spPr>
          <a:xfrm>
            <a:off x="1014475" y="1823497"/>
            <a:ext cx="6122670" cy="1054135"/>
          </a:xfrm>
          <a:prstGeom prst="rect">
            <a:avLst/>
          </a:prstGeom>
        </p:spPr>
        <p:txBody>
          <a:bodyPr vert="horz" wrap="square" lIns="0" tIns="0" rIns="0" bIns="0" rtlCol="0">
            <a:spAutoFit/>
          </a:bodyPr>
          <a:lstStyle/>
          <a:p>
            <a:pPr marL="1993900">
              <a:lnSpc>
                <a:spcPct val="100000"/>
              </a:lnSpc>
            </a:pPr>
            <a:r>
              <a:rPr sz="2400" dirty="0">
                <a:solidFill>
                  <a:srgbClr val="C00000"/>
                </a:solidFill>
                <a:latin typeface="FangSong"/>
                <a:cs typeface="FangSong"/>
              </a:rPr>
              <a:t>推测其他属性变量的取值</a:t>
            </a:r>
          </a:p>
          <a:p>
            <a:pPr>
              <a:lnSpc>
                <a:spcPct val="100000"/>
              </a:lnSpc>
              <a:spcBef>
                <a:spcPts val="42"/>
              </a:spcBef>
            </a:pPr>
            <a:endParaRPr sz="2050" dirty="0">
              <a:latin typeface="Times New Roman"/>
              <a:cs typeface="Times New Roman"/>
            </a:endParaRPr>
          </a:p>
          <a:p>
            <a:pPr marL="12700">
              <a:lnSpc>
                <a:spcPct val="100000"/>
              </a:lnSpc>
            </a:pPr>
            <a:r>
              <a:rPr sz="2400" spc="-5" dirty="0">
                <a:solidFill>
                  <a:srgbClr val="008000"/>
                </a:solidFill>
                <a:latin typeface="FangSong"/>
                <a:cs typeface="FangSong"/>
              </a:rPr>
              <a:t>已知属性变量的观测值称为“证据</a:t>
            </a:r>
            <a:r>
              <a:rPr sz="2400" dirty="0">
                <a:solidFill>
                  <a:srgbClr val="008000"/>
                </a:solidFill>
                <a:latin typeface="FangSong"/>
                <a:cs typeface="FangSong"/>
              </a:rPr>
              <a:t>”</a:t>
            </a:r>
            <a:r>
              <a:rPr sz="1800" spc="-5" dirty="0">
                <a:solidFill>
                  <a:srgbClr val="008000"/>
                </a:solidFill>
                <a:latin typeface="Verdana"/>
                <a:cs typeface="Verdana"/>
              </a:rPr>
              <a:t>(e</a:t>
            </a:r>
            <a:r>
              <a:rPr sz="1800" dirty="0">
                <a:solidFill>
                  <a:srgbClr val="008000"/>
                </a:solidFill>
                <a:latin typeface="Verdana"/>
                <a:cs typeface="Verdana"/>
              </a:rPr>
              <a:t>v</a:t>
            </a:r>
            <a:r>
              <a:rPr sz="1800" spc="5" dirty="0">
                <a:solidFill>
                  <a:srgbClr val="008000"/>
                </a:solidFill>
                <a:latin typeface="Verdana"/>
                <a:cs typeface="Verdana"/>
              </a:rPr>
              <a:t>i</a:t>
            </a:r>
            <a:r>
              <a:rPr sz="1800" spc="-10" dirty="0">
                <a:solidFill>
                  <a:srgbClr val="008000"/>
                </a:solidFill>
                <a:latin typeface="Verdana"/>
                <a:cs typeface="Verdana"/>
              </a:rPr>
              <a:t>d</a:t>
            </a:r>
            <a:r>
              <a:rPr sz="1800" spc="-5" dirty="0">
                <a:solidFill>
                  <a:srgbClr val="008000"/>
                </a:solidFill>
                <a:latin typeface="Verdana"/>
                <a:cs typeface="Verdana"/>
              </a:rPr>
              <a:t>e</a:t>
            </a:r>
            <a:r>
              <a:rPr sz="1800" dirty="0">
                <a:solidFill>
                  <a:srgbClr val="008000"/>
                </a:solidFill>
                <a:latin typeface="Verdana"/>
                <a:cs typeface="Verdana"/>
              </a:rPr>
              <a:t>nc</a:t>
            </a:r>
            <a:r>
              <a:rPr sz="1800" spc="-15" dirty="0">
                <a:solidFill>
                  <a:srgbClr val="008000"/>
                </a:solidFill>
                <a:latin typeface="Verdana"/>
                <a:cs typeface="Verdana"/>
              </a:rPr>
              <a:t>e</a:t>
            </a:r>
            <a:r>
              <a:rPr sz="1800" dirty="0">
                <a:solidFill>
                  <a:srgbClr val="008000"/>
                </a:solidFill>
                <a:latin typeface="Verdana"/>
                <a:cs typeface="Verdana"/>
              </a:rPr>
              <a:t>)</a:t>
            </a:r>
            <a:endParaRPr sz="1800" dirty="0">
              <a:latin typeface="Verdana"/>
              <a:cs typeface="Verdana"/>
            </a:endParaRPr>
          </a:p>
        </p:txBody>
      </p:sp>
      <p:sp>
        <p:nvSpPr>
          <p:cNvPr id="5" name="object 5"/>
          <p:cNvSpPr txBox="1"/>
          <p:nvPr/>
        </p:nvSpPr>
        <p:spPr>
          <a:xfrm>
            <a:off x="556971" y="3265582"/>
            <a:ext cx="6769734" cy="687070"/>
          </a:xfrm>
          <a:prstGeom prst="rect">
            <a:avLst/>
          </a:prstGeom>
        </p:spPr>
        <p:txBody>
          <a:bodyPr vert="horz" wrap="square" lIns="0" tIns="0" rIns="0" bIns="0" rtlCol="0">
            <a:spAutoFit/>
          </a:bodyPr>
          <a:lstStyle/>
          <a:p>
            <a:pPr marL="355600" marR="5080" indent="-343535">
              <a:lnSpc>
                <a:spcPts val="2810"/>
              </a:lnSpc>
            </a:pPr>
            <a:r>
              <a:rPr sz="2400" dirty="0">
                <a:solidFill>
                  <a:srgbClr val="0000FF"/>
                </a:solidFill>
                <a:latin typeface="Wingdings"/>
                <a:cs typeface="Wingdings"/>
              </a:rPr>
              <a:t></a:t>
            </a:r>
            <a:r>
              <a:rPr sz="2400" spc="-1839" dirty="0">
                <a:solidFill>
                  <a:srgbClr val="0000FF"/>
                </a:solidFill>
                <a:latin typeface="Wingdings"/>
                <a:cs typeface="Wingdings"/>
              </a:rPr>
              <a:t> </a:t>
            </a:r>
            <a:r>
              <a:rPr sz="2400" dirty="0">
                <a:solidFill>
                  <a:srgbClr val="0000FF"/>
                </a:solidFill>
                <a:latin typeface="FangSong"/>
                <a:cs typeface="FangSong"/>
              </a:rPr>
              <a:t>精确推断</a:t>
            </a:r>
            <a:r>
              <a:rPr sz="2400" dirty="0">
                <a:latin typeface="FangSong"/>
                <a:cs typeface="FangSong"/>
              </a:rPr>
              <a:t>：直接根据贝叶斯网定义的联合概率分 布来精确计算后验概率</a:t>
            </a:r>
          </a:p>
        </p:txBody>
      </p:sp>
      <p:sp>
        <p:nvSpPr>
          <p:cNvPr id="6" name="object 6"/>
          <p:cNvSpPr/>
          <p:nvPr/>
        </p:nvSpPr>
        <p:spPr>
          <a:xfrm>
            <a:off x="7376159" y="3177539"/>
            <a:ext cx="1684020" cy="852169"/>
          </a:xfrm>
          <a:custGeom>
            <a:avLst/>
            <a:gdLst/>
            <a:ahLst/>
            <a:cxnLst/>
            <a:rect l="l" t="t" r="r" b="b"/>
            <a:pathLst>
              <a:path w="1684020" h="852170">
                <a:moveTo>
                  <a:pt x="351028" y="143002"/>
                </a:moveTo>
                <a:lnTo>
                  <a:pt x="418846" y="308356"/>
                </a:lnTo>
                <a:lnTo>
                  <a:pt x="91313" y="326136"/>
                </a:lnTo>
                <a:lnTo>
                  <a:pt x="306832" y="457200"/>
                </a:lnTo>
                <a:lnTo>
                  <a:pt x="0" y="507873"/>
                </a:lnTo>
                <a:lnTo>
                  <a:pt x="259588" y="606171"/>
                </a:lnTo>
                <a:lnTo>
                  <a:pt x="100203" y="703072"/>
                </a:lnTo>
                <a:lnTo>
                  <a:pt x="374650" y="719455"/>
                </a:lnTo>
                <a:lnTo>
                  <a:pt x="383286" y="851916"/>
                </a:lnTo>
                <a:lnTo>
                  <a:pt x="586867" y="714883"/>
                </a:lnTo>
                <a:lnTo>
                  <a:pt x="740143" y="714883"/>
                </a:lnTo>
                <a:lnTo>
                  <a:pt x="769620" y="685038"/>
                </a:lnTo>
                <a:lnTo>
                  <a:pt x="927712" y="685038"/>
                </a:lnTo>
                <a:lnTo>
                  <a:pt x="949579" y="628523"/>
                </a:lnTo>
                <a:lnTo>
                  <a:pt x="1153764" y="628523"/>
                </a:lnTo>
                <a:lnTo>
                  <a:pt x="1141349" y="565912"/>
                </a:lnTo>
                <a:lnTo>
                  <a:pt x="1396403" y="565912"/>
                </a:lnTo>
                <a:lnTo>
                  <a:pt x="1276985" y="485521"/>
                </a:lnTo>
                <a:lnTo>
                  <a:pt x="1424432" y="445262"/>
                </a:lnTo>
                <a:lnTo>
                  <a:pt x="1324229" y="370840"/>
                </a:lnTo>
                <a:lnTo>
                  <a:pt x="1684020" y="262128"/>
                </a:lnTo>
                <a:lnTo>
                  <a:pt x="1276985" y="257683"/>
                </a:lnTo>
                <a:lnTo>
                  <a:pt x="1282696" y="251714"/>
                </a:lnTo>
                <a:lnTo>
                  <a:pt x="666623" y="251714"/>
                </a:lnTo>
                <a:lnTo>
                  <a:pt x="351028" y="143002"/>
                </a:lnTo>
                <a:close/>
              </a:path>
              <a:path w="1684020" h="852170">
                <a:moveTo>
                  <a:pt x="740143" y="714883"/>
                </a:moveTo>
                <a:lnTo>
                  <a:pt x="586867" y="714883"/>
                </a:lnTo>
                <a:lnTo>
                  <a:pt x="678307" y="777494"/>
                </a:lnTo>
                <a:lnTo>
                  <a:pt x="740143" y="714883"/>
                </a:lnTo>
                <a:close/>
              </a:path>
              <a:path w="1684020" h="852170">
                <a:moveTo>
                  <a:pt x="927712" y="685038"/>
                </a:moveTo>
                <a:lnTo>
                  <a:pt x="769620" y="685038"/>
                </a:lnTo>
                <a:lnTo>
                  <a:pt x="905256" y="743077"/>
                </a:lnTo>
                <a:lnTo>
                  <a:pt x="927712" y="685038"/>
                </a:lnTo>
                <a:close/>
              </a:path>
              <a:path w="1684020" h="852170">
                <a:moveTo>
                  <a:pt x="1153764" y="628523"/>
                </a:moveTo>
                <a:lnTo>
                  <a:pt x="949579" y="628523"/>
                </a:lnTo>
                <a:lnTo>
                  <a:pt x="1164971" y="685038"/>
                </a:lnTo>
                <a:lnTo>
                  <a:pt x="1153764" y="628523"/>
                </a:lnTo>
                <a:close/>
              </a:path>
              <a:path w="1684020" h="852170">
                <a:moveTo>
                  <a:pt x="1396403" y="565912"/>
                </a:moveTo>
                <a:lnTo>
                  <a:pt x="1141349" y="565912"/>
                </a:lnTo>
                <a:lnTo>
                  <a:pt x="1471676" y="616585"/>
                </a:lnTo>
                <a:lnTo>
                  <a:pt x="1396403" y="565912"/>
                </a:lnTo>
                <a:close/>
              </a:path>
              <a:path w="1684020" h="852170">
                <a:moveTo>
                  <a:pt x="757936" y="74422"/>
                </a:moveTo>
                <a:lnTo>
                  <a:pt x="666623" y="251714"/>
                </a:lnTo>
                <a:lnTo>
                  <a:pt x="1282696" y="251714"/>
                </a:lnTo>
                <a:lnTo>
                  <a:pt x="1305543" y="227838"/>
                </a:lnTo>
                <a:lnTo>
                  <a:pt x="1132459" y="227838"/>
                </a:lnTo>
                <a:lnTo>
                  <a:pt x="1137573" y="171196"/>
                </a:lnTo>
                <a:lnTo>
                  <a:pt x="893572" y="171196"/>
                </a:lnTo>
                <a:lnTo>
                  <a:pt x="757936" y="74422"/>
                </a:lnTo>
                <a:close/>
              </a:path>
              <a:path w="1684020" h="852170">
                <a:moveTo>
                  <a:pt x="1403858" y="125095"/>
                </a:moveTo>
                <a:lnTo>
                  <a:pt x="1132459" y="227838"/>
                </a:lnTo>
                <a:lnTo>
                  <a:pt x="1305543" y="227838"/>
                </a:lnTo>
                <a:lnTo>
                  <a:pt x="1403858" y="125095"/>
                </a:lnTo>
                <a:close/>
              </a:path>
              <a:path w="1684020" h="852170">
                <a:moveTo>
                  <a:pt x="1153033" y="0"/>
                </a:moveTo>
                <a:lnTo>
                  <a:pt x="893572" y="171196"/>
                </a:lnTo>
                <a:lnTo>
                  <a:pt x="1137573" y="171196"/>
                </a:lnTo>
                <a:lnTo>
                  <a:pt x="1153033" y="0"/>
                </a:lnTo>
                <a:close/>
              </a:path>
            </a:pathLst>
          </a:custGeom>
          <a:solidFill>
            <a:srgbClr val="FFFFFF"/>
          </a:solidFill>
        </p:spPr>
        <p:txBody>
          <a:bodyPr wrap="square" lIns="0" tIns="0" rIns="0" bIns="0" rtlCol="0"/>
          <a:lstStyle/>
          <a:p>
            <a:endParaRPr/>
          </a:p>
        </p:txBody>
      </p:sp>
      <p:sp>
        <p:nvSpPr>
          <p:cNvPr id="7" name="object 7"/>
          <p:cNvSpPr/>
          <p:nvPr/>
        </p:nvSpPr>
        <p:spPr>
          <a:xfrm>
            <a:off x="7376159" y="3177539"/>
            <a:ext cx="1684020" cy="852169"/>
          </a:xfrm>
          <a:custGeom>
            <a:avLst/>
            <a:gdLst/>
            <a:ahLst/>
            <a:cxnLst/>
            <a:rect l="l" t="t" r="r" b="b"/>
            <a:pathLst>
              <a:path w="1684020" h="852170">
                <a:moveTo>
                  <a:pt x="893572" y="171196"/>
                </a:moveTo>
                <a:lnTo>
                  <a:pt x="1153033" y="0"/>
                </a:lnTo>
                <a:lnTo>
                  <a:pt x="1132459" y="227838"/>
                </a:lnTo>
                <a:lnTo>
                  <a:pt x="1403858" y="125095"/>
                </a:lnTo>
                <a:lnTo>
                  <a:pt x="1276985" y="257683"/>
                </a:lnTo>
                <a:lnTo>
                  <a:pt x="1684020" y="262128"/>
                </a:lnTo>
                <a:lnTo>
                  <a:pt x="1324229" y="370840"/>
                </a:lnTo>
                <a:lnTo>
                  <a:pt x="1424432" y="445262"/>
                </a:lnTo>
                <a:lnTo>
                  <a:pt x="1276985" y="485521"/>
                </a:lnTo>
                <a:lnTo>
                  <a:pt x="1471676" y="616585"/>
                </a:lnTo>
                <a:lnTo>
                  <a:pt x="1141349" y="565912"/>
                </a:lnTo>
                <a:lnTo>
                  <a:pt x="1164971" y="685038"/>
                </a:lnTo>
                <a:lnTo>
                  <a:pt x="949579" y="628523"/>
                </a:lnTo>
                <a:lnTo>
                  <a:pt x="905256" y="743077"/>
                </a:lnTo>
                <a:lnTo>
                  <a:pt x="769620" y="685038"/>
                </a:lnTo>
                <a:lnTo>
                  <a:pt x="678307" y="777494"/>
                </a:lnTo>
                <a:lnTo>
                  <a:pt x="586867" y="714883"/>
                </a:lnTo>
                <a:lnTo>
                  <a:pt x="383286" y="851916"/>
                </a:lnTo>
                <a:lnTo>
                  <a:pt x="374650" y="719455"/>
                </a:lnTo>
                <a:lnTo>
                  <a:pt x="100203" y="703072"/>
                </a:lnTo>
                <a:lnTo>
                  <a:pt x="259588" y="606171"/>
                </a:lnTo>
                <a:lnTo>
                  <a:pt x="0" y="507873"/>
                </a:lnTo>
                <a:lnTo>
                  <a:pt x="306832" y="457200"/>
                </a:lnTo>
                <a:lnTo>
                  <a:pt x="91313" y="326136"/>
                </a:lnTo>
                <a:lnTo>
                  <a:pt x="418846" y="308356"/>
                </a:lnTo>
                <a:lnTo>
                  <a:pt x="351028" y="143002"/>
                </a:lnTo>
                <a:lnTo>
                  <a:pt x="666623" y="251714"/>
                </a:lnTo>
                <a:lnTo>
                  <a:pt x="757936" y="74422"/>
                </a:lnTo>
                <a:lnTo>
                  <a:pt x="893572" y="171196"/>
                </a:lnTo>
                <a:close/>
              </a:path>
            </a:pathLst>
          </a:custGeom>
          <a:ln w="12192">
            <a:solidFill>
              <a:srgbClr val="0000FF"/>
            </a:solidFill>
          </a:ln>
        </p:spPr>
        <p:txBody>
          <a:bodyPr wrap="square" lIns="0" tIns="0" rIns="0" bIns="0" rtlCol="0"/>
          <a:lstStyle/>
          <a:p>
            <a:endParaRPr/>
          </a:p>
        </p:txBody>
      </p:sp>
      <p:sp>
        <p:nvSpPr>
          <p:cNvPr id="8" name="object 8"/>
          <p:cNvSpPr txBox="1"/>
          <p:nvPr/>
        </p:nvSpPr>
        <p:spPr>
          <a:xfrm>
            <a:off x="7888985" y="3506482"/>
            <a:ext cx="537845" cy="280035"/>
          </a:xfrm>
          <a:prstGeom prst="rect">
            <a:avLst/>
          </a:prstGeom>
        </p:spPr>
        <p:txBody>
          <a:bodyPr vert="horz" wrap="square" lIns="0" tIns="0" rIns="0" bIns="0" rtlCol="0">
            <a:spAutoFit/>
          </a:bodyPr>
          <a:lstStyle/>
          <a:p>
            <a:pPr marL="12700">
              <a:lnSpc>
                <a:spcPct val="100000"/>
              </a:lnSpc>
            </a:pPr>
            <a:r>
              <a:rPr sz="2000" b="1" spc="-190" dirty="0">
                <a:solidFill>
                  <a:srgbClr val="0000FF"/>
                </a:solidFill>
                <a:latin typeface="Courier New"/>
                <a:cs typeface="Courier New"/>
              </a:rPr>
              <a:t>N</a:t>
            </a:r>
            <a:r>
              <a:rPr sz="2000" b="1" spc="-200" dirty="0">
                <a:solidFill>
                  <a:srgbClr val="0000FF"/>
                </a:solidFill>
                <a:latin typeface="Courier New"/>
                <a:cs typeface="Courier New"/>
              </a:rPr>
              <a:t>P</a:t>
            </a:r>
            <a:r>
              <a:rPr sz="2000" b="1" dirty="0">
                <a:solidFill>
                  <a:srgbClr val="0000FF"/>
                </a:solidFill>
                <a:latin typeface="Hannotate SC"/>
                <a:cs typeface="Hannotate SC"/>
              </a:rPr>
              <a:t>难</a:t>
            </a:r>
            <a:endParaRPr sz="2000">
              <a:latin typeface="Hannotate SC"/>
              <a:cs typeface="Hannotate SC"/>
            </a:endParaRPr>
          </a:p>
        </p:txBody>
      </p:sp>
      <p:sp>
        <p:nvSpPr>
          <p:cNvPr id="9" name="object 9"/>
          <p:cNvSpPr txBox="1"/>
          <p:nvPr/>
        </p:nvSpPr>
        <p:spPr>
          <a:xfrm>
            <a:off x="556971" y="4148363"/>
            <a:ext cx="7379334" cy="1962076"/>
          </a:xfrm>
          <a:prstGeom prst="rect">
            <a:avLst/>
          </a:prstGeom>
        </p:spPr>
        <p:txBody>
          <a:bodyPr vert="horz" wrap="square" lIns="0" tIns="0" rIns="0" bIns="0" rtlCol="0">
            <a:spAutoFit/>
          </a:bodyPr>
          <a:lstStyle/>
          <a:p>
            <a:pPr marL="12700">
              <a:lnSpc>
                <a:spcPct val="100000"/>
              </a:lnSpc>
            </a:pPr>
            <a:r>
              <a:rPr sz="2400" dirty="0">
                <a:solidFill>
                  <a:srgbClr val="FF0000"/>
                </a:solidFill>
                <a:latin typeface="Wingdings"/>
                <a:cs typeface="Wingdings"/>
              </a:rPr>
              <a:t></a:t>
            </a:r>
            <a:r>
              <a:rPr sz="2400" spc="-1839" dirty="0">
                <a:solidFill>
                  <a:srgbClr val="FF0000"/>
                </a:solidFill>
                <a:latin typeface="Wingdings"/>
                <a:cs typeface="Wingdings"/>
              </a:rPr>
              <a:t> </a:t>
            </a:r>
            <a:r>
              <a:rPr sz="2400" spc="-5" dirty="0">
                <a:solidFill>
                  <a:srgbClr val="FF0000"/>
                </a:solidFill>
                <a:latin typeface="FangSong"/>
                <a:cs typeface="FangSong"/>
              </a:rPr>
              <a:t>近似推断</a:t>
            </a:r>
            <a:r>
              <a:rPr sz="2400" spc="-5" dirty="0">
                <a:latin typeface="FangSong"/>
                <a:cs typeface="FangSong"/>
              </a:rPr>
              <a:t>：降低精度要求，</a:t>
            </a:r>
            <a:r>
              <a:rPr sz="2400" spc="-5" dirty="0">
                <a:solidFill>
                  <a:srgbClr val="C00000"/>
                </a:solidFill>
                <a:latin typeface="FangSong"/>
                <a:cs typeface="FangSong"/>
              </a:rPr>
              <a:t>在有限时间内求得近似解</a:t>
            </a:r>
            <a:endParaRPr sz="2400" dirty="0">
              <a:solidFill>
                <a:srgbClr val="C00000"/>
              </a:solidFill>
              <a:latin typeface="FangSong"/>
              <a:cs typeface="FangSong"/>
            </a:endParaRPr>
          </a:p>
          <a:p>
            <a:pPr marL="796925">
              <a:lnSpc>
                <a:spcPct val="100000"/>
              </a:lnSpc>
              <a:spcBef>
                <a:spcPts val="2065"/>
              </a:spcBef>
            </a:pPr>
            <a:r>
              <a:rPr sz="2200" spc="-20" dirty="0">
                <a:latin typeface="FangSong"/>
                <a:cs typeface="FangSong"/>
              </a:rPr>
              <a:t>常</a:t>
            </a:r>
            <a:r>
              <a:rPr sz="2200" spc="-25" dirty="0">
                <a:latin typeface="FangSong"/>
                <a:cs typeface="FangSong"/>
              </a:rPr>
              <a:t>见做法：</a:t>
            </a:r>
            <a:endParaRPr sz="2200" dirty="0">
              <a:latin typeface="FangSong"/>
              <a:cs typeface="FangSong"/>
            </a:endParaRPr>
          </a:p>
          <a:p>
            <a:pPr marL="1597025" indent="-342900">
              <a:lnSpc>
                <a:spcPct val="100000"/>
              </a:lnSpc>
              <a:spcBef>
                <a:spcPts val="1200"/>
              </a:spcBef>
              <a:buClr>
                <a:srgbClr val="FF0000"/>
              </a:buClr>
              <a:buFont typeface="Arial"/>
              <a:buChar char="•"/>
              <a:tabLst>
                <a:tab pos="1597660" algn="l"/>
              </a:tabLst>
            </a:pPr>
            <a:r>
              <a:rPr lang="en-US" altLang="zh-CN" sz="2200" spc="-15" dirty="0">
                <a:solidFill>
                  <a:srgbClr val="FF0000"/>
                </a:solidFill>
                <a:latin typeface="FangSong"/>
                <a:cs typeface="FangSong"/>
              </a:rPr>
              <a:t>MCMC,</a:t>
            </a:r>
            <a:r>
              <a:rPr lang="zh-CN" altLang="en-US" sz="2200" spc="-15" dirty="0">
                <a:solidFill>
                  <a:srgbClr val="FF0000"/>
                </a:solidFill>
                <a:latin typeface="FangSong"/>
                <a:cs typeface="FangSong"/>
              </a:rPr>
              <a:t> </a:t>
            </a:r>
            <a:r>
              <a:rPr sz="2200" spc="-15" dirty="0">
                <a:solidFill>
                  <a:srgbClr val="FF0000"/>
                </a:solidFill>
                <a:latin typeface="FangSong"/>
                <a:cs typeface="FangSong"/>
              </a:rPr>
              <a:t>吉布斯采</a:t>
            </a:r>
            <a:r>
              <a:rPr sz="2200" spc="-25" dirty="0">
                <a:solidFill>
                  <a:srgbClr val="FF0000"/>
                </a:solidFill>
                <a:latin typeface="FangSong"/>
                <a:cs typeface="FangSong"/>
              </a:rPr>
              <a:t>样</a:t>
            </a:r>
            <a:r>
              <a:rPr sz="2200" spc="-360" dirty="0">
                <a:solidFill>
                  <a:srgbClr val="FF0000"/>
                </a:solidFill>
                <a:latin typeface="FangSong"/>
                <a:cs typeface="FangSong"/>
              </a:rPr>
              <a:t> </a:t>
            </a:r>
            <a:r>
              <a:rPr sz="1800" spc="-5" dirty="0">
                <a:latin typeface="Verdana"/>
                <a:cs typeface="Verdana"/>
              </a:rPr>
              <a:t>(G</a:t>
            </a:r>
            <a:r>
              <a:rPr sz="1800" dirty="0">
                <a:latin typeface="Verdana"/>
                <a:cs typeface="Verdana"/>
              </a:rPr>
              <a:t>i</a:t>
            </a:r>
            <a:r>
              <a:rPr sz="1800" spc="-10" dirty="0">
                <a:latin typeface="Verdana"/>
                <a:cs typeface="Verdana"/>
              </a:rPr>
              <a:t>bbs</a:t>
            </a:r>
            <a:r>
              <a:rPr sz="1800" spc="20" dirty="0">
                <a:latin typeface="Verdana"/>
                <a:cs typeface="Verdana"/>
              </a:rPr>
              <a:t> </a:t>
            </a:r>
            <a:r>
              <a:rPr sz="1800" spc="-15" dirty="0">
                <a:latin typeface="Verdana"/>
                <a:cs typeface="Verdana"/>
              </a:rPr>
              <a:t>sam</a:t>
            </a:r>
            <a:r>
              <a:rPr sz="1800" spc="-25" dirty="0">
                <a:latin typeface="Verdana"/>
                <a:cs typeface="Verdana"/>
              </a:rPr>
              <a:t>p</a:t>
            </a:r>
            <a:r>
              <a:rPr sz="1800" spc="5" dirty="0">
                <a:latin typeface="Verdana"/>
                <a:cs typeface="Verdana"/>
              </a:rPr>
              <a:t>li</a:t>
            </a:r>
            <a:r>
              <a:rPr sz="1800" spc="-15" dirty="0">
                <a:latin typeface="Verdana"/>
                <a:cs typeface="Verdana"/>
              </a:rPr>
              <a:t>ng)</a:t>
            </a:r>
            <a:endParaRPr sz="1800" dirty="0">
              <a:latin typeface="Verdana"/>
              <a:cs typeface="Verdana"/>
            </a:endParaRPr>
          </a:p>
          <a:p>
            <a:pPr marL="1597025" indent="-342900">
              <a:lnSpc>
                <a:spcPct val="100000"/>
              </a:lnSpc>
              <a:spcBef>
                <a:spcPts val="1200"/>
              </a:spcBef>
              <a:buClr>
                <a:srgbClr val="FF0000"/>
              </a:buClr>
              <a:buFont typeface="Arial"/>
              <a:buChar char="•"/>
              <a:tabLst>
                <a:tab pos="1597660" algn="l"/>
              </a:tabLst>
            </a:pPr>
            <a:r>
              <a:rPr sz="2200" spc="-15" dirty="0">
                <a:solidFill>
                  <a:srgbClr val="FF0000"/>
                </a:solidFill>
                <a:latin typeface="FangSong"/>
                <a:cs typeface="FangSong"/>
              </a:rPr>
              <a:t>变分推</a:t>
            </a:r>
            <a:r>
              <a:rPr sz="2200" spc="-25" dirty="0">
                <a:solidFill>
                  <a:srgbClr val="FF0000"/>
                </a:solidFill>
                <a:latin typeface="FangSong"/>
                <a:cs typeface="FangSong"/>
              </a:rPr>
              <a:t>断</a:t>
            </a:r>
            <a:r>
              <a:rPr sz="2200" spc="-345" dirty="0">
                <a:solidFill>
                  <a:srgbClr val="FF0000"/>
                </a:solidFill>
                <a:latin typeface="FangSong"/>
                <a:cs typeface="FangSong"/>
              </a:rPr>
              <a:t> </a:t>
            </a:r>
            <a:r>
              <a:rPr sz="1800" spc="-5" dirty="0">
                <a:solidFill>
                  <a:srgbClr val="FF0000"/>
                </a:solidFill>
                <a:latin typeface="Verdana"/>
                <a:cs typeface="Verdana"/>
              </a:rPr>
              <a:t>(</a:t>
            </a:r>
            <a:r>
              <a:rPr sz="1800" spc="-50" dirty="0">
                <a:solidFill>
                  <a:srgbClr val="FF0000"/>
                </a:solidFill>
                <a:latin typeface="Verdana"/>
                <a:cs typeface="Verdana"/>
              </a:rPr>
              <a:t>v</a:t>
            </a:r>
            <a:r>
              <a:rPr sz="1800" spc="-10" dirty="0">
                <a:solidFill>
                  <a:srgbClr val="FF0000"/>
                </a:solidFill>
                <a:latin typeface="Verdana"/>
                <a:cs typeface="Verdana"/>
              </a:rPr>
              <a:t>ar</a:t>
            </a:r>
            <a:r>
              <a:rPr sz="1800" dirty="0">
                <a:solidFill>
                  <a:srgbClr val="FF0000"/>
                </a:solidFill>
                <a:latin typeface="Verdana"/>
                <a:cs typeface="Verdana"/>
              </a:rPr>
              <a:t>iati</a:t>
            </a:r>
            <a:r>
              <a:rPr sz="1800" spc="-10" dirty="0">
                <a:solidFill>
                  <a:srgbClr val="FF0000"/>
                </a:solidFill>
                <a:latin typeface="Verdana"/>
                <a:cs typeface="Verdana"/>
              </a:rPr>
              <a:t>onal</a:t>
            </a:r>
            <a:r>
              <a:rPr sz="1800" spc="-30" dirty="0">
                <a:solidFill>
                  <a:srgbClr val="FF0000"/>
                </a:solidFill>
                <a:latin typeface="Verdana"/>
                <a:cs typeface="Verdana"/>
              </a:rPr>
              <a:t> </a:t>
            </a:r>
            <a:r>
              <a:rPr sz="1800" spc="5" dirty="0">
                <a:solidFill>
                  <a:srgbClr val="FF0000"/>
                </a:solidFill>
                <a:latin typeface="Verdana"/>
                <a:cs typeface="Verdana"/>
              </a:rPr>
              <a:t>i</a:t>
            </a:r>
            <a:r>
              <a:rPr sz="1800" spc="-10" dirty="0">
                <a:solidFill>
                  <a:srgbClr val="FF0000"/>
                </a:solidFill>
                <a:latin typeface="Verdana"/>
                <a:cs typeface="Verdana"/>
              </a:rPr>
              <a:t>nfer</a:t>
            </a:r>
            <a:r>
              <a:rPr sz="1800" spc="-25" dirty="0">
                <a:solidFill>
                  <a:srgbClr val="FF0000"/>
                </a:solidFill>
                <a:latin typeface="Verdana"/>
                <a:cs typeface="Verdana"/>
              </a:rPr>
              <a:t>e</a:t>
            </a:r>
            <a:r>
              <a:rPr sz="1800" spc="-15" dirty="0">
                <a:solidFill>
                  <a:srgbClr val="FF0000"/>
                </a:solidFill>
                <a:latin typeface="Verdana"/>
                <a:cs typeface="Verdana"/>
              </a:rPr>
              <a:t>nc</a:t>
            </a:r>
            <a:r>
              <a:rPr sz="1800" spc="-25" dirty="0">
                <a:solidFill>
                  <a:srgbClr val="FF0000"/>
                </a:solidFill>
                <a:latin typeface="Verdana"/>
                <a:cs typeface="Verdana"/>
              </a:rPr>
              <a:t>e</a:t>
            </a:r>
            <a:r>
              <a:rPr sz="1800" dirty="0">
                <a:solidFill>
                  <a:srgbClr val="FF0000"/>
                </a:solidFill>
                <a:latin typeface="Verdana"/>
                <a:cs typeface="Verdana"/>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597400" y="2867716"/>
            <a:ext cx="4083913" cy="2749471"/>
          </a:xfrm>
          <a:prstGeom prst="rect">
            <a:avLst/>
          </a:prstGeom>
          <a:ln w="12192">
            <a:solidFill>
              <a:srgbClr val="000000"/>
            </a:solidFill>
          </a:ln>
        </p:spPr>
        <p:txBody>
          <a:bodyPr vert="horz" wrap="square" lIns="0" tIns="0" rIns="0" bIns="0" rtlCol="0">
            <a:spAutoFit/>
          </a:bodyPr>
          <a:lstStyle/>
          <a:p>
            <a:pPr marL="118110" marR="926465">
              <a:lnSpc>
                <a:spcPct val="120000"/>
              </a:lnSpc>
            </a:pPr>
            <a:r>
              <a:rPr sz="2000" spc="10" dirty="0">
                <a:latin typeface="FangSong"/>
                <a:cs typeface="FangSong"/>
              </a:rPr>
              <a:t>思路</a:t>
            </a:r>
            <a:r>
              <a:rPr sz="2000" dirty="0">
                <a:latin typeface="FangSong"/>
                <a:cs typeface="FangSong"/>
              </a:rPr>
              <a:t>：先</a:t>
            </a:r>
            <a:r>
              <a:rPr sz="2000" spc="-15" dirty="0">
                <a:latin typeface="FangSong"/>
                <a:cs typeface="FangSong"/>
              </a:rPr>
              <a:t>对</a:t>
            </a:r>
            <a:r>
              <a:rPr sz="2000" dirty="0">
                <a:solidFill>
                  <a:srgbClr val="FF0000"/>
                </a:solidFill>
                <a:latin typeface="FangSong"/>
                <a:cs typeface="FangSong"/>
              </a:rPr>
              <a:t>联合</a:t>
            </a:r>
            <a:r>
              <a:rPr sz="2000" spc="-15" dirty="0">
                <a:solidFill>
                  <a:srgbClr val="FF0000"/>
                </a:solidFill>
                <a:latin typeface="FangSong"/>
                <a:cs typeface="FangSong"/>
              </a:rPr>
              <a:t>概</a:t>
            </a:r>
            <a:r>
              <a:rPr sz="2000" dirty="0">
                <a:solidFill>
                  <a:srgbClr val="FF0000"/>
                </a:solidFill>
                <a:latin typeface="FangSong"/>
                <a:cs typeface="FangSong"/>
              </a:rPr>
              <a:t>率分布</a:t>
            </a:r>
            <a:r>
              <a:rPr sz="2000" dirty="0">
                <a:latin typeface="FangSong"/>
                <a:cs typeface="FangSong"/>
              </a:rPr>
              <a:t> </a:t>
            </a:r>
            <a:endParaRPr lang="en-US" sz="2000" dirty="0">
              <a:latin typeface="FangSong"/>
              <a:cs typeface="FangSong"/>
            </a:endParaRPr>
          </a:p>
          <a:p>
            <a:pPr marL="118110" marR="926465">
              <a:lnSpc>
                <a:spcPct val="120000"/>
              </a:lnSpc>
            </a:pPr>
            <a:r>
              <a:rPr lang="zh-CN" altLang="en-US" sz="2000" dirty="0">
                <a:latin typeface="FangSong"/>
                <a:cs typeface="FangSong"/>
              </a:rPr>
              <a:t>      </a:t>
            </a:r>
            <a:r>
              <a:rPr sz="2000" dirty="0">
                <a:latin typeface="FangSong"/>
                <a:cs typeface="FangSong"/>
              </a:rPr>
              <a:t>建模，再由</a:t>
            </a:r>
            <a:r>
              <a:rPr lang="zh-CN" altLang="en-US" sz="2000" dirty="0">
                <a:latin typeface="FangSong"/>
                <a:cs typeface="FangSong"/>
              </a:rPr>
              <a:t>此获得</a:t>
            </a:r>
            <a:endParaRPr lang="en-US" altLang="zh-CN" sz="2000" dirty="0">
              <a:latin typeface="FangSong"/>
              <a:cs typeface="FangSong"/>
            </a:endParaRPr>
          </a:p>
          <a:p>
            <a:pPr marL="118110" marR="926465">
              <a:lnSpc>
                <a:spcPct val="120000"/>
              </a:lnSpc>
            </a:pPr>
            <a:r>
              <a:rPr lang="en-US" altLang="zh-CN" sz="2000" dirty="0">
                <a:latin typeface="FangSong"/>
                <a:cs typeface="FangSong"/>
              </a:rPr>
              <a:t>	</a:t>
            </a:r>
            <a:r>
              <a:rPr lang="zh-CN" altLang="en-US" sz="2000" dirty="0">
                <a:latin typeface="FangSong"/>
                <a:cs typeface="FangSong"/>
              </a:rPr>
              <a:t>来预测 </a:t>
            </a:r>
            <a:r>
              <a:rPr lang="en-US" altLang="zh-CN" sz="2000" i="1" dirty="0">
                <a:solidFill>
                  <a:srgbClr val="C00000"/>
                </a:solidFill>
                <a:latin typeface="Times New Roman" charset="0"/>
                <a:ea typeface="Times New Roman" charset="0"/>
                <a:cs typeface="Times New Roman" charset="0"/>
              </a:rPr>
              <a:t>c</a:t>
            </a:r>
            <a:endParaRPr sz="850" dirty="0">
              <a:latin typeface="Times New Roman"/>
              <a:cs typeface="Times New Roman"/>
            </a:endParaRPr>
          </a:p>
          <a:p>
            <a:pPr marL="118110">
              <a:lnSpc>
                <a:spcPct val="100000"/>
              </a:lnSpc>
              <a:spcBef>
                <a:spcPts val="775"/>
              </a:spcBef>
            </a:pPr>
            <a:r>
              <a:rPr sz="2000" dirty="0">
                <a:latin typeface="FangSong"/>
                <a:cs typeface="FangSong"/>
              </a:rPr>
              <a:t>代表：</a:t>
            </a:r>
            <a:endParaRPr lang="en-US" sz="2000" dirty="0">
              <a:latin typeface="FangSong"/>
              <a:cs typeface="FangSong"/>
            </a:endParaRPr>
          </a:p>
          <a:p>
            <a:pPr marL="918210" lvl="1" indent="-342900">
              <a:spcBef>
                <a:spcPts val="775"/>
              </a:spcBef>
              <a:buFont typeface="Arial" charset="0"/>
              <a:buChar char="•"/>
            </a:pPr>
            <a:r>
              <a:rPr sz="2000" spc="-15" dirty="0">
                <a:latin typeface="FangSong"/>
                <a:cs typeface="FangSong"/>
              </a:rPr>
              <a:t>贝</a:t>
            </a:r>
            <a:r>
              <a:rPr sz="2000" dirty="0">
                <a:latin typeface="FangSong"/>
                <a:cs typeface="FangSong"/>
              </a:rPr>
              <a:t>叶</a:t>
            </a:r>
            <a:r>
              <a:rPr sz="2000" spc="-15" dirty="0">
                <a:latin typeface="FangSong"/>
                <a:cs typeface="FangSong"/>
              </a:rPr>
              <a:t>斯</a:t>
            </a:r>
            <a:r>
              <a:rPr sz="2000" dirty="0">
                <a:latin typeface="FangSong"/>
                <a:cs typeface="FangSong"/>
              </a:rPr>
              <a:t>分类器</a:t>
            </a:r>
            <a:endParaRPr lang="en-US" sz="2000" dirty="0">
              <a:latin typeface="FangSong"/>
              <a:cs typeface="FangSong"/>
            </a:endParaRPr>
          </a:p>
          <a:p>
            <a:pPr marL="918210" lvl="1" indent="-342900">
              <a:spcBef>
                <a:spcPts val="775"/>
              </a:spcBef>
              <a:buFont typeface="Arial" charset="0"/>
              <a:buChar char="•"/>
            </a:pPr>
            <a:r>
              <a:rPr lang="zh-CN" altLang="en-US" sz="2000" dirty="0">
                <a:latin typeface="FangSong"/>
                <a:cs typeface="FangSong"/>
              </a:rPr>
              <a:t>混合高斯模型</a:t>
            </a:r>
            <a:endParaRPr lang="en-US" altLang="zh-CN" sz="2000" dirty="0">
              <a:latin typeface="FangSong"/>
              <a:cs typeface="FangSong"/>
            </a:endParaRPr>
          </a:p>
          <a:p>
            <a:pPr marL="918210" lvl="1" indent="-342900">
              <a:spcBef>
                <a:spcPts val="775"/>
              </a:spcBef>
              <a:buFont typeface="Arial" charset="0"/>
              <a:buChar char="•"/>
            </a:pPr>
            <a:r>
              <a:rPr lang="zh-CN" altLang="en-US" sz="2000" dirty="0">
                <a:latin typeface="FangSong"/>
                <a:cs typeface="FangSong"/>
              </a:rPr>
              <a:t>隐马尔科夫模型</a:t>
            </a:r>
            <a:r>
              <a:rPr lang="mr-IN" altLang="zh-CN" sz="2000" dirty="0">
                <a:latin typeface="FangSong"/>
                <a:cs typeface="FangSong"/>
              </a:rPr>
              <a:t>…</a:t>
            </a:r>
            <a:endParaRPr lang="en-US" sz="2000" dirty="0">
              <a:latin typeface="FangSong"/>
              <a:cs typeface="FangSong"/>
            </a:endParaRPr>
          </a:p>
        </p:txBody>
      </p:sp>
      <p:sp>
        <p:nvSpPr>
          <p:cNvPr id="2" name="object 2"/>
          <p:cNvSpPr txBox="1">
            <a:spLocks noGrp="1"/>
          </p:cNvSpPr>
          <p:nvPr>
            <p:ph type="title"/>
          </p:nvPr>
        </p:nvSpPr>
        <p:spPr>
          <a:prstGeom prst="rect">
            <a:avLst/>
          </a:prstGeom>
        </p:spPr>
        <p:txBody>
          <a:bodyPr vert="horz" wrap="square" lIns="0" tIns="48173" rIns="0" bIns="0" rtlCol="0">
            <a:spAutoFit/>
          </a:bodyPr>
          <a:lstStyle/>
          <a:p>
            <a:pPr marL="34925">
              <a:lnSpc>
                <a:spcPct val="100000"/>
              </a:lnSpc>
            </a:pPr>
            <a:r>
              <a:rPr sz="2800" spc="-20" dirty="0">
                <a:latin typeface="FangSong"/>
                <a:cs typeface="FangSong"/>
              </a:rPr>
              <a:t>判别</a:t>
            </a:r>
            <a:r>
              <a:rPr sz="2800" spc="-30" dirty="0">
                <a:latin typeface="FangSong"/>
                <a:cs typeface="FangSong"/>
              </a:rPr>
              <a:t>式</a:t>
            </a:r>
            <a:r>
              <a:rPr sz="2800" spc="-430" dirty="0">
                <a:latin typeface="FangSong"/>
                <a:cs typeface="FangSong"/>
              </a:rPr>
              <a:t> </a:t>
            </a:r>
            <a:r>
              <a:rPr sz="2800" spc="-15" dirty="0"/>
              <a:t>vs.</a:t>
            </a:r>
            <a:r>
              <a:rPr sz="2800" spc="5" dirty="0"/>
              <a:t> </a:t>
            </a:r>
            <a:r>
              <a:rPr sz="2800" spc="-20" dirty="0">
                <a:latin typeface="FangSong"/>
                <a:cs typeface="FangSong"/>
              </a:rPr>
              <a:t>生成式</a:t>
            </a:r>
            <a:endParaRPr sz="2800">
              <a:latin typeface="FangSong"/>
              <a:cs typeface="FangSong"/>
            </a:endParaRPr>
          </a:p>
        </p:txBody>
      </p:sp>
      <p:sp>
        <p:nvSpPr>
          <p:cNvPr id="3" name="object 3"/>
          <p:cNvSpPr txBox="1"/>
          <p:nvPr/>
        </p:nvSpPr>
        <p:spPr>
          <a:xfrm>
            <a:off x="1022400" y="1134141"/>
            <a:ext cx="6885940" cy="1274708"/>
          </a:xfrm>
          <a:prstGeom prst="rect">
            <a:avLst/>
          </a:prstGeom>
        </p:spPr>
        <p:txBody>
          <a:bodyPr vert="horz" wrap="square" lIns="0" tIns="0" rIns="0" bIns="0" rtlCol="0">
            <a:spAutoFit/>
          </a:bodyPr>
          <a:lstStyle/>
          <a:p>
            <a:pPr marL="12700" indent="610870">
              <a:lnSpc>
                <a:spcPct val="100000"/>
              </a:lnSpc>
            </a:pPr>
            <a:r>
              <a:rPr sz="2400" dirty="0">
                <a:solidFill>
                  <a:srgbClr val="FF0000"/>
                </a:solidFill>
                <a:latin typeface="FangSong"/>
                <a:cs typeface="FangSong"/>
              </a:rPr>
              <a:t>在现实中通常难以直接获得</a:t>
            </a:r>
          </a:p>
          <a:p>
            <a:pPr marL="12700" marR="5080">
              <a:lnSpc>
                <a:spcPct val="120000"/>
              </a:lnSpc>
              <a:spcBef>
                <a:spcPts val="1265"/>
              </a:spcBef>
            </a:pPr>
            <a:r>
              <a:rPr sz="2000" dirty="0">
                <a:latin typeface="FangSong"/>
                <a:cs typeface="FangSong"/>
              </a:rPr>
              <a:t>从这个</a:t>
            </a:r>
            <a:r>
              <a:rPr sz="2000" spc="-15" dirty="0">
                <a:latin typeface="FangSong"/>
                <a:cs typeface="FangSong"/>
              </a:rPr>
              <a:t>角</a:t>
            </a:r>
            <a:r>
              <a:rPr sz="2000" dirty="0">
                <a:latin typeface="FangSong"/>
                <a:cs typeface="FangSong"/>
              </a:rPr>
              <a:t>度</a:t>
            </a:r>
            <a:r>
              <a:rPr sz="2000" spc="-15" dirty="0">
                <a:latin typeface="FangSong"/>
                <a:cs typeface="FangSong"/>
              </a:rPr>
              <a:t>来</a:t>
            </a:r>
            <a:r>
              <a:rPr sz="2000" dirty="0">
                <a:latin typeface="FangSong"/>
                <a:cs typeface="FangSong"/>
              </a:rPr>
              <a:t>看，机</a:t>
            </a:r>
            <a:r>
              <a:rPr sz="2000" spc="-15" dirty="0">
                <a:latin typeface="FangSong"/>
                <a:cs typeface="FangSong"/>
              </a:rPr>
              <a:t>器</a:t>
            </a:r>
            <a:r>
              <a:rPr sz="2000" dirty="0">
                <a:latin typeface="FangSong"/>
                <a:cs typeface="FangSong"/>
              </a:rPr>
              <a:t>学</a:t>
            </a:r>
            <a:r>
              <a:rPr sz="2000" spc="-10" dirty="0">
                <a:latin typeface="FangSong"/>
                <a:cs typeface="FangSong"/>
              </a:rPr>
              <a:t>习</a:t>
            </a:r>
            <a:r>
              <a:rPr sz="2000" dirty="0">
                <a:latin typeface="FangSong"/>
                <a:cs typeface="FangSong"/>
              </a:rPr>
              <a:t>所要实</a:t>
            </a:r>
            <a:r>
              <a:rPr sz="2000" spc="-15" dirty="0">
                <a:latin typeface="FangSong"/>
                <a:cs typeface="FangSong"/>
              </a:rPr>
              <a:t>现</a:t>
            </a:r>
            <a:r>
              <a:rPr sz="2000" dirty="0">
                <a:latin typeface="FangSong"/>
                <a:cs typeface="FangSong"/>
              </a:rPr>
              <a:t>的</a:t>
            </a:r>
            <a:r>
              <a:rPr sz="2000" spc="-15" dirty="0">
                <a:latin typeface="FangSong"/>
                <a:cs typeface="FangSong"/>
              </a:rPr>
              <a:t>是</a:t>
            </a:r>
            <a:r>
              <a:rPr sz="2000" b="1" i="1" dirty="0">
                <a:solidFill>
                  <a:srgbClr val="151FFF"/>
                </a:solidFill>
                <a:latin typeface="FangSong"/>
                <a:cs typeface="FangSong"/>
              </a:rPr>
              <a:t>基于有</a:t>
            </a:r>
            <a:r>
              <a:rPr sz="2000" b="1" i="1" spc="-15" dirty="0">
                <a:solidFill>
                  <a:srgbClr val="151FFF"/>
                </a:solidFill>
                <a:latin typeface="FangSong"/>
                <a:cs typeface="FangSong"/>
              </a:rPr>
              <a:t>限</a:t>
            </a:r>
            <a:r>
              <a:rPr sz="2000" b="1" i="1" dirty="0">
                <a:solidFill>
                  <a:srgbClr val="151FFF"/>
                </a:solidFill>
                <a:latin typeface="FangSong"/>
                <a:cs typeface="FangSong"/>
              </a:rPr>
              <a:t>的</a:t>
            </a:r>
            <a:r>
              <a:rPr sz="2000" b="1" i="1" spc="-15" dirty="0">
                <a:solidFill>
                  <a:srgbClr val="151FFF"/>
                </a:solidFill>
                <a:latin typeface="FangSong"/>
                <a:cs typeface="FangSong"/>
              </a:rPr>
              <a:t>训</a:t>
            </a:r>
            <a:r>
              <a:rPr sz="2000" b="1" i="1" dirty="0">
                <a:solidFill>
                  <a:srgbClr val="151FFF"/>
                </a:solidFill>
                <a:latin typeface="FangSong"/>
                <a:cs typeface="FangSong"/>
              </a:rPr>
              <a:t>练样本 尽可能</a:t>
            </a:r>
            <a:r>
              <a:rPr sz="2000" b="1" i="1" spc="-15" dirty="0">
                <a:solidFill>
                  <a:srgbClr val="151FFF"/>
                </a:solidFill>
                <a:latin typeface="FangSong"/>
                <a:cs typeface="FangSong"/>
              </a:rPr>
              <a:t>准</a:t>
            </a:r>
            <a:r>
              <a:rPr sz="2000" b="1" i="1" dirty="0">
                <a:solidFill>
                  <a:srgbClr val="151FFF"/>
                </a:solidFill>
                <a:latin typeface="FangSong"/>
                <a:cs typeface="FangSong"/>
              </a:rPr>
              <a:t>确</a:t>
            </a:r>
            <a:r>
              <a:rPr sz="2000" b="1" i="1" spc="-15" dirty="0">
                <a:solidFill>
                  <a:srgbClr val="151FFF"/>
                </a:solidFill>
                <a:latin typeface="FangSong"/>
                <a:cs typeface="FangSong"/>
              </a:rPr>
              <a:t>地</a:t>
            </a:r>
            <a:r>
              <a:rPr sz="2000" b="1" i="1" dirty="0">
                <a:solidFill>
                  <a:srgbClr val="151FFF"/>
                </a:solidFill>
                <a:latin typeface="FangSong"/>
                <a:cs typeface="FangSong"/>
              </a:rPr>
              <a:t>估计出</a:t>
            </a:r>
            <a:r>
              <a:rPr sz="2000" b="1" i="1" spc="-15" dirty="0">
                <a:solidFill>
                  <a:srgbClr val="151FFF"/>
                </a:solidFill>
                <a:latin typeface="FangSong"/>
                <a:cs typeface="FangSong"/>
              </a:rPr>
              <a:t>后</a:t>
            </a:r>
            <a:r>
              <a:rPr sz="2000" b="1" i="1" dirty="0">
                <a:solidFill>
                  <a:srgbClr val="151FFF"/>
                </a:solidFill>
                <a:latin typeface="FangSong"/>
                <a:cs typeface="FangSong"/>
              </a:rPr>
              <a:t>验</a:t>
            </a:r>
            <a:r>
              <a:rPr sz="2000" b="1" i="1" spc="-15" dirty="0">
                <a:solidFill>
                  <a:srgbClr val="151FFF"/>
                </a:solidFill>
                <a:latin typeface="FangSong"/>
                <a:cs typeface="FangSong"/>
              </a:rPr>
              <a:t>概</a:t>
            </a:r>
            <a:r>
              <a:rPr sz="2000" b="1" i="1" dirty="0">
                <a:solidFill>
                  <a:srgbClr val="151FFF"/>
                </a:solidFill>
                <a:latin typeface="FangSong"/>
                <a:cs typeface="FangSong"/>
              </a:rPr>
              <a:t>率</a:t>
            </a:r>
          </a:p>
        </p:txBody>
      </p:sp>
      <p:sp>
        <p:nvSpPr>
          <p:cNvPr id="5" name="object 5"/>
          <p:cNvSpPr/>
          <p:nvPr/>
        </p:nvSpPr>
        <p:spPr>
          <a:xfrm>
            <a:off x="7506409" y="3197352"/>
            <a:ext cx="981455" cy="5364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35811" y="3388772"/>
            <a:ext cx="3865245" cy="2228415"/>
          </a:xfrm>
          <a:custGeom>
            <a:avLst/>
            <a:gdLst/>
            <a:ahLst/>
            <a:cxnLst/>
            <a:rect l="l" t="t" r="r" b="b"/>
            <a:pathLst>
              <a:path w="3865245" h="2174875">
                <a:moveTo>
                  <a:pt x="0" y="2174748"/>
                </a:moveTo>
                <a:lnTo>
                  <a:pt x="3864864" y="2174748"/>
                </a:lnTo>
                <a:lnTo>
                  <a:pt x="3864864" y="0"/>
                </a:lnTo>
                <a:lnTo>
                  <a:pt x="0" y="0"/>
                </a:lnTo>
                <a:lnTo>
                  <a:pt x="0" y="2174748"/>
                </a:lnTo>
                <a:close/>
              </a:path>
            </a:pathLst>
          </a:custGeom>
          <a:ln w="12192">
            <a:solidFill>
              <a:srgbClr val="000000"/>
            </a:solidFill>
          </a:ln>
        </p:spPr>
        <p:txBody>
          <a:bodyPr wrap="square" lIns="0" tIns="0" rIns="0" bIns="0" rtlCol="0"/>
          <a:lstStyle/>
          <a:p>
            <a:endParaRPr/>
          </a:p>
        </p:txBody>
      </p:sp>
      <p:sp>
        <p:nvSpPr>
          <p:cNvPr id="7" name="object 7"/>
          <p:cNvSpPr txBox="1"/>
          <p:nvPr/>
        </p:nvSpPr>
        <p:spPr>
          <a:xfrm>
            <a:off x="514400" y="2428301"/>
            <a:ext cx="4083000" cy="3211135"/>
          </a:xfrm>
          <a:prstGeom prst="rect">
            <a:avLst/>
          </a:prstGeom>
        </p:spPr>
        <p:txBody>
          <a:bodyPr vert="horz" wrap="square" lIns="0" tIns="0" rIns="0" bIns="0" rtlCol="0">
            <a:spAutoFit/>
          </a:bodyPr>
          <a:lstStyle/>
          <a:p>
            <a:pPr marL="12700">
              <a:lnSpc>
                <a:spcPct val="100000"/>
              </a:lnSpc>
            </a:pPr>
            <a:r>
              <a:rPr sz="2400" dirty="0">
                <a:latin typeface="FangSong"/>
                <a:cs typeface="FangSong"/>
              </a:rPr>
              <a:t>两种基本策略：</a:t>
            </a:r>
          </a:p>
          <a:p>
            <a:pPr marL="250825" indent="-201295">
              <a:lnSpc>
                <a:spcPct val="100000"/>
              </a:lnSpc>
              <a:spcBef>
                <a:spcPts val="1365"/>
              </a:spcBef>
            </a:pPr>
            <a:r>
              <a:rPr sz="2000" spc="10" dirty="0">
                <a:solidFill>
                  <a:srgbClr val="FF0000"/>
                </a:solidFill>
                <a:latin typeface="FangSong"/>
                <a:cs typeface="FangSong"/>
              </a:rPr>
              <a:t>判别</a:t>
            </a:r>
            <a:r>
              <a:rPr sz="2000" dirty="0">
                <a:solidFill>
                  <a:srgbClr val="FF0000"/>
                </a:solidFill>
                <a:latin typeface="FangSong"/>
                <a:cs typeface="FangSong"/>
              </a:rPr>
              <a:t>式</a:t>
            </a:r>
            <a:r>
              <a:rPr sz="2000" spc="-340" dirty="0">
                <a:solidFill>
                  <a:srgbClr val="FF0000"/>
                </a:solidFill>
                <a:latin typeface="FangSong"/>
                <a:cs typeface="FangSong"/>
              </a:rPr>
              <a:t> </a:t>
            </a:r>
            <a:r>
              <a:rPr sz="1600" spc="-15" dirty="0">
                <a:solidFill>
                  <a:srgbClr val="FF0000"/>
                </a:solidFill>
                <a:latin typeface="Verdana"/>
                <a:cs typeface="Verdana"/>
              </a:rPr>
              <a:t>(di</a:t>
            </a:r>
            <a:r>
              <a:rPr sz="1600" spc="-10" dirty="0">
                <a:solidFill>
                  <a:srgbClr val="FF0000"/>
                </a:solidFill>
                <a:latin typeface="Verdana"/>
                <a:cs typeface="Verdana"/>
              </a:rPr>
              <a:t>s</a:t>
            </a:r>
            <a:r>
              <a:rPr sz="1600" spc="-20" dirty="0">
                <a:solidFill>
                  <a:srgbClr val="FF0000"/>
                </a:solidFill>
                <a:latin typeface="Verdana"/>
                <a:cs typeface="Verdana"/>
              </a:rPr>
              <a:t>c</a:t>
            </a:r>
            <a:r>
              <a:rPr sz="1600" spc="-10" dirty="0">
                <a:solidFill>
                  <a:srgbClr val="FF0000"/>
                </a:solidFill>
                <a:latin typeface="Verdana"/>
                <a:cs typeface="Verdana"/>
              </a:rPr>
              <a:t>rim</a:t>
            </a:r>
            <a:r>
              <a:rPr sz="1600" spc="-15" dirty="0">
                <a:solidFill>
                  <a:srgbClr val="FF0000"/>
                </a:solidFill>
                <a:latin typeface="Verdana"/>
                <a:cs typeface="Verdana"/>
              </a:rPr>
              <a:t>inati</a:t>
            </a:r>
            <a:r>
              <a:rPr sz="1600" spc="-10" dirty="0">
                <a:solidFill>
                  <a:srgbClr val="FF0000"/>
                </a:solidFill>
                <a:latin typeface="Verdana"/>
                <a:cs typeface="Verdana"/>
              </a:rPr>
              <a:t>ve)</a:t>
            </a:r>
            <a:r>
              <a:rPr sz="1600" spc="55" dirty="0">
                <a:solidFill>
                  <a:srgbClr val="FF0000"/>
                </a:solidFill>
                <a:latin typeface="Verdana"/>
                <a:cs typeface="Verdana"/>
              </a:rPr>
              <a:t> </a:t>
            </a:r>
            <a:r>
              <a:rPr sz="2000" spc="10" dirty="0">
                <a:solidFill>
                  <a:srgbClr val="FF0000"/>
                </a:solidFill>
                <a:latin typeface="FangSong"/>
                <a:cs typeface="FangSong"/>
              </a:rPr>
              <a:t>模</a:t>
            </a:r>
            <a:endParaRPr lang="en-US" sz="2000" spc="10" dirty="0">
              <a:solidFill>
                <a:srgbClr val="FF0000"/>
              </a:solidFill>
              <a:latin typeface="FangSong"/>
              <a:cs typeface="FangSong"/>
            </a:endParaRPr>
          </a:p>
          <a:p>
            <a:pPr marL="250825" indent="-201295">
              <a:lnSpc>
                <a:spcPct val="100000"/>
              </a:lnSpc>
              <a:spcBef>
                <a:spcPts val="1365"/>
              </a:spcBef>
            </a:pPr>
            <a:r>
              <a:rPr sz="2000" spc="10" dirty="0">
                <a:latin typeface="FangSong"/>
                <a:cs typeface="FangSong"/>
              </a:rPr>
              <a:t>思路</a:t>
            </a:r>
            <a:r>
              <a:rPr sz="2000" dirty="0">
                <a:latin typeface="FangSong"/>
                <a:cs typeface="FangSong"/>
              </a:rPr>
              <a:t>：</a:t>
            </a:r>
            <a:r>
              <a:rPr lang="zh-CN" altLang="en-US" dirty="0"/>
              <a:t>给定  </a:t>
            </a:r>
            <a:r>
              <a:rPr lang="en-US" altLang="zh-CN" i="1" dirty="0">
                <a:solidFill>
                  <a:srgbClr val="C00000"/>
                </a:solidFill>
                <a:latin typeface="Times New Roman" charset="0"/>
                <a:ea typeface="Times New Roman" charset="0"/>
                <a:cs typeface="Times New Roman" charset="0"/>
              </a:rPr>
              <a:t>x</a:t>
            </a:r>
            <a:r>
              <a:rPr lang="zh-CN" altLang="en-US" dirty="0"/>
              <a:t>，通过</a:t>
            </a:r>
            <a:r>
              <a:rPr lang="zh-CN" altLang="en-US" dirty="0">
                <a:solidFill>
                  <a:srgbClr val="151FFF"/>
                </a:solidFill>
              </a:rPr>
              <a:t>直接建模</a:t>
            </a:r>
            <a:r>
              <a:rPr lang="en-US" altLang="zh-CN" dirty="0">
                <a:solidFill>
                  <a:srgbClr val="151FFF"/>
                </a:solidFill>
              </a:rPr>
              <a:t> </a:t>
            </a:r>
            <a:r>
              <a:rPr lang="zh-CN" altLang="en-US" dirty="0">
                <a:solidFill>
                  <a:srgbClr val="151FFF"/>
                </a:solidFill>
              </a:rPr>
              <a:t>  </a:t>
            </a:r>
            <a:endParaRPr lang="en-US" altLang="zh-CN" dirty="0">
              <a:solidFill>
                <a:srgbClr val="151FFF"/>
              </a:solidFill>
            </a:endParaRPr>
          </a:p>
          <a:p>
            <a:pPr marL="250825" indent="-201295">
              <a:lnSpc>
                <a:spcPct val="100000"/>
              </a:lnSpc>
              <a:spcBef>
                <a:spcPts val="1365"/>
              </a:spcBef>
            </a:pPr>
            <a:r>
              <a:rPr lang="zh-CN" altLang="en-US" dirty="0"/>
              <a:t>                                  来</a:t>
            </a:r>
            <a:r>
              <a:rPr lang="zh-CN" altLang="en-US" dirty="0">
                <a:solidFill>
                  <a:srgbClr val="C00000"/>
                </a:solidFill>
              </a:rPr>
              <a:t>预测  </a:t>
            </a:r>
            <a:r>
              <a:rPr lang="en-US" altLang="zh-CN" i="1" dirty="0">
                <a:solidFill>
                  <a:srgbClr val="C00000"/>
                </a:solidFill>
                <a:latin typeface="Times New Roman" charset="0"/>
                <a:ea typeface="Times New Roman" charset="0"/>
                <a:cs typeface="Times New Roman" charset="0"/>
              </a:rPr>
              <a:t>c</a:t>
            </a:r>
          </a:p>
          <a:p>
            <a:pPr marL="250825" indent="-201295">
              <a:lnSpc>
                <a:spcPct val="100000"/>
              </a:lnSpc>
              <a:spcBef>
                <a:spcPts val="1365"/>
              </a:spcBef>
            </a:pPr>
            <a:r>
              <a:rPr sz="2000" dirty="0">
                <a:latin typeface="FangSong"/>
                <a:cs typeface="FangSong"/>
              </a:rPr>
              <a:t>代表：</a:t>
            </a:r>
          </a:p>
          <a:p>
            <a:pPr marL="708025">
              <a:lnSpc>
                <a:spcPct val="100000"/>
              </a:lnSpc>
              <a:tabLst>
                <a:tab pos="995044" algn="l"/>
              </a:tabLst>
            </a:pPr>
            <a:r>
              <a:rPr sz="2000" dirty="0">
                <a:latin typeface="Arial"/>
                <a:cs typeface="Arial"/>
              </a:rPr>
              <a:t>•	</a:t>
            </a:r>
            <a:r>
              <a:rPr sz="2000" spc="-5" dirty="0">
                <a:latin typeface="FangSong"/>
                <a:cs typeface="FangSong"/>
              </a:rPr>
              <a:t>决策树</a:t>
            </a:r>
            <a:endParaRPr sz="2000" dirty="0">
              <a:latin typeface="FangSong"/>
              <a:cs typeface="FangSong"/>
            </a:endParaRPr>
          </a:p>
          <a:p>
            <a:pPr marL="708025">
              <a:lnSpc>
                <a:spcPts val="2390"/>
              </a:lnSpc>
              <a:tabLst>
                <a:tab pos="995044" algn="l"/>
              </a:tabLst>
            </a:pPr>
            <a:r>
              <a:rPr sz="2000" dirty="0">
                <a:latin typeface="Arial"/>
                <a:cs typeface="Arial"/>
              </a:rPr>
              <a:t>•	</a:t>
            </a:r>
            <a:r>
              <a:rPr sz="2000" spc="-10" dirty="0">
                <a:latin typeface="Verdana"/>
                <a:cs typeface="Verdana"/>
              </a:rPr>
              <a:t>B</a:t>
            </a:r>
            <a:r>
              <a:rPr sz="2000" dirty="0">
                <a:latin typeface="Verdana"/>
                <a:cs typeface="Verdana"/>
              </a:rPr>
              <a:t>P</a:t>
            </a:r>
            <a:r>
              <a:rPr sz="2000" spc="-10" dirty="0">
                <a:latin typeface="Verdana"/>
                <a:cs typeface="Verdana"/>
              </a:rPr>
              <a:t> </a:t>
            </a:r>
            <a:r>
              <a:rPr sz="2000" spc="10" dirty="0">
                <a:latin typeface="FangSong"/>
                <a:cs typeface="FangSong"/>
              </a:rPr>
              <a:t>神经</a:t>
            </a:r>
            <a:r>
              <a:rPr sz="2000" dirty="0">
                <a:latin typeface="FangSong"/>
                <a:cs typeface="FangSong"/>
              </a:rPr>
              <a:t>网络</a:t>
            </a:r>
          </a:p>
          <a:p>
            <a:pPr marL="995044" indent="-287020">
              <a:lnSpc>
                <a:spcPts val="2370"/>
              </a:lnSpc>
              <a:buFont typeface="Arial"/>
              <a:buChar char="•"/>
              <a:tabLst>
                <a:tab pos="995680" algn="l"/>
              </a:tabLst>
            </a:pPr>
            <a:r>
              <a:rPr sz="2000" spc="-5" dirty="0">
                <a:latin typeface="Verdana"/>
                <a:cs typeface="Verdana"/>
              </a:rPr>
              <a:t>SVM</a:t>
            </a:r>
            <a:endParaRPr sz="2000" dirty="0">
              <a:latin typeface="Verdana"/>
              <a:cs typeface="Verdana"/>
            </a:endParaRPr>
          </a:p>
        </p:txBody>
      </p:sp>
      <p:sp>
        <p:nvSpPr>
          <p:cNvPr id="8" name="object 8"/>
          <p:cNvSpPr txBox="1"/>
          <p:nvPr/>
        </p:nvSpPr>
        <p:spPr>
          <a:xfrm>
            <a:off x="5366684" y="2490398"/>
            <a:ext cx="2721610" cy="280035"/>
          </a:xfrm>
          <a:prstGeom prst="rect">
            <a:avLst/>
          </a:prstGeom>
        </p:spPr>
        <p:txBody>
          <a:bodyPr vert="horz" wrap="square" lIns="0" tIns="0" rIns="0" bIns="0" rtlCol="0">
            <a:spAutoFit/>
          </a:bodyPr>
          <a:lstStyle/>
          <a:p>
            <a:pPr marL="12700">
              <a:lnSpc>
                <a:spcPct val="100000"/>
              </a:lnSpc>
            </a:pPr>
            <a:r>
              <a:rPr sz="2000" spc="10" dirty="0">
                <a:solidFill>
                  <a:srgbClr val="0000FF"/>
                </a:solidFill>
                <a:latin typeface="FangSong"/>
                <a:cs typeface="FangSong"/>
              </a:rPr>
              <a:t>生成</a:t>
            </a:r>
            <a:r>
              <a:rPr sz="2000" dirty="0">
                <a:solidFill>
                  <a:srgbClr val="0000FF"/>
                </a:solidFill>
                <a:latin typeface="FangSong"/>
                <a:cs typeface="FangSong"/>
              </a:rPr>
              <a:t>式</a:t>
            </a:r>
            <a:r>
              <a:rPr sz="2000" spc="-340" dirty="0">
                <a:solidFill>
                  <a:srgbClr val="0000FF"/>
                </a:solidFill>
                <a:latin typeface="FangSong"/>
                <a:cs typeface="FangSong"/>
              </a:rPr>
              <a:t> </a:t>
            </a:r>
            <a:r>
              <a:rPr sz="1600" spc="-15" dirty="0">
                <a:solidFill>
                  <a:srgbClr val="0000FF"/>
                </a:solidFill>
                <a:latin typeface="Verdana"/>
                <a:cs typeface="Verdana"/>
              </a:rPr>
              <a:t>(g</a:t>
            </a:r>
            <a:r>
              <a:rPr sz="1600" spc="-20" dirty="0">
                <a:solidFill>
                  <a:srgbClr val="0000FF"/>
                </a:solidFill>
                <a:latin typeface="Verdana"/>
                <a:cs typeface="Verdana"/>
              </a:rPr>
              <a:t>e</a:t>
            </a:r>
            <a:r>
              <a:rPr sz="1600" spc="-15" dirty="0">
                <a:solidFill>
                  <a:srgbClr val="0000FF"/>
                </a:solidFill>
                <a:latin typeface="Verdana"/>
                <a:cs typeface="Verdana"/>
              </a:rPr>
              <a:t>ne</a:t>
            </a:r>
            <a:r>
              <a:rPr sz="1600" spc="-35" dirty="0">
                <a:solidFill>
                  <a:srgbClr val="0000FF"/>
                </a:solidFill>
                <a:latin typeface="Verdana"/>
                <a:cs typeface="Verdana"/>
              </a:rPr>
              <a:t>r</a:t>
            </a:r>
            <a:r>
              <a:rPr sz="1600" spc="-10" dirty="0">
                <a:solidFill>
                  <a:srgbClr val="0000FF"/>
                </a:solidFill>
                <a:latin typeface="Verdana"/>
                <a:cs typeface="Verdana"/>
              </a:rPr>
              <a:t>at</a:t>
            </a:r>
            <a:r>
              <a:rPr sz="1600" spc="-20" dirty="0">
                <a:solidFill>
                  <a:srgbClr val="0000FF"/>
                </a:solidFill>
                <a:latin typeface="Verdana"/>
                <a:cs typeface="Verdana"/>
              </a:rPr>
              <a:t>iv</a:t>
            </a:r>
            <a:r>
              <a:rPr sz="1600" spc="-10" dirty="0">
                <a:solidFill>
                  <a:srgbClr val="0000FF"/>
                </a:solidFill>
                <a:latin typeface="Verdana"/>
                <a:cs typeface="Verdana"/>
              </a:rPr>
              <a:t>e)</a:t>
            </a:r>
            <a:r>
              <a:rPr sz="1600" spc="30" dirty="0">
                <a:solidFill>
                  <a:srgbClr val="0000FF"/>
                </a:solidFill>
                <a:latin typeface="Verdana"/>
                <a:cs typeface="Verdana"/>
              </a:rPr>
              <a:t> </a:t>
            </a:r>
            <a:r>
              <a:rPr sz="2000" spc="10" dirty="0">
                <a:solidFill>
                  <a:srgbClr val="0000FF"/>
                </a:solidFill>
                <a:latin typeface="FangSong"/>
                <a:cs typeface="FangSong"/>
              </a:rPr>
              <a:t>模型</a:t>
            </a:r>
            <a:endParaRPr sz="2000">
              <a:latin typeface="FangSong"/>
              <a:cs typeface="FangSong"/>
            </a:endParaRPr>
          </a:p>
        </p:txBody>
      </p:sp>
      <p:sp>
        <p:nvSpPr>
          <p:cNvPr id="12" name="object 12"/>
          <p:cNvSpPr/>
          <p:nvPr/>
        </p:nvSpPr>
        <p:spPr>
          <a:xfrm>
            <a:off x="7607957" y="2905010"/>
            <a:ext cx="888492" cy="387095"/>
          </a:xfrm>
          <a:prstGeom prst="rect">
            <a:avLst/>
          </a:prstGeom>
          <a:blipFill>
            <a:blip r:embed="rId4" cstate="print"/>
            <a:stretch>
              <a:fillRect/>
            </a:stretch>
          </a:blipFill>
        </p:spPr>
        <p:txBody>
          <a:bodyPr wrap="square" lIns="0" tIns="0" rIns="0" bIns="0" rtlCol="0"/>
          <a:lstStyle/>
          <a:p>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400" y="1153593"/>
            <a:ext cx="1016000" cy="370803"/>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4231635"/>
            <a:ext cx="819035" cy="298918"/>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1932" y="2040565"/>
            <a:ext cx="849503" cy="310038"/>
          </a:xfrm>
          <a:prstGeom prst="rect">
            <a:avLst/>
          </a:prstGeom>
        </p:spPr>
      </p:pic>
      <p:sp>
        <p:nvSpPr>
          <p:cNvPr id="4" name="矩形 3"/>
          <p:cNvSpPr/>
          <p:nvPr/>
        </p:nvSpPr>
        <p:spPr>
          <a:xfrm>
            <a:off x="341503" y="5732473"/>
            <a:ext cx="3697097" cy="646331"/>
          </a:xfrm>
          <a:prstGeom prst="rect">
            <a:avLst/>
          </a:prstGeom>
        </p:spPr>
        <p:txBody>
          <a:bodyPr wrap="square">
            <a:spAutoFit/>
          </a:bodyPr>
          <a:lstStyle/>
          <a:p>
            <a:r>
              <a:rPr lang="en-US" altLang="zh-CN" b="0" i="0">
                <a:solidFill>
                  <a:srgbClr val="151FFF"/>
                </a:solidFill>
                <a:effectLst/>
                <a:latin typeface="-apple-system" charset="0"/>
              </a:rPr>
              <a:t> </a:t>
            </a:r>
            <a:r>
              <a:rPr lang="zh-CN" altLang="en-US" b="0" i="0">
                <a:solidFill>
                  <a:srgbClr val="151FFF"/>
                </a:solidFill>
                <a:effectLst/>
                <a:latin typeface="-apple-system" charset="0"/>
              </a:rPr>
              <a:t>估计的是条件概率分布</a:t>
            </a:r>
            <a:r>
              <a:rPr lang="en-US" altLang="zh-CN" b="0" i="0">
                <a:solidFill>
                  <a:srgbClr val="151FFF"/>
                </a:solidFill>
                <a:effectLst/>
                <a:latin typeface="-apple-system" charset="0"/>
              </a:rPr>
              <a:t>(conditional distribution)p(class|context)</a:t>
            </a:r>
            <a:endParaRPr lang="zh-CN" altLang="en-US">
              <a:solidFill>
                <a:srgbClr val="151FFF"/>
              </a:solidFill>
            </a:endParaRPr>
          </a:p>
        </p:txBody>
      </p:sp>
      <p:sp>
        <p:nvSpPr>
          <p:cNvPr id="10" name="矩形 9"/>
          <p:cNvSpPr/>
          <p:nvPr/>
        </p:nvSpPr>
        <p:spPr>
          <a:xfrm>
            <a:off x="4597400" y="5796664"/>
            <a:ext cx="4241799" cy="646331"/>
          </a:xfrm>
          <a:prstGeom prst="rect">
            <a:avLst/>
          </a:prstGeom>
        </p:spPr>
        <p:txBody>
          <a:bodyPr wrap="square">
            <a:spAutoFit/>
          </a:bodyPr>
          <a:lstStyle/>
          <a:p>
            <a:r>
              <a:rPr lang="zh-CN" altLang="en-US" b="0" i="0" dirty="0">
                <a:solidFill>
                  <a:srgbClr val="151FFF"/>
                </a:solidFill>
                <a:effectLst/>
                <a:latin typeface="-apple-system" charset="0"/>
              </a:rPr>
              <a:t>估计的是联合概率分布（</a:t>
            </a:r>
            <a:r>
              <a:rPr lang="en-US" altLang="zh-CN" b="0" i="0" dirty="0">
                <a:solidFill>
                  <a:srgbClr val="151FFF"/>
                </a:solidFill>
                <a:effectLst/>
                <a:latin typeface="-apple-system" charset="0"/>
              </a:rPr>
              <a:t>joint probability distribution</a:t>
            </a:r>
            <a:r>
              <a:rPr lang="zh-CN" altLang="en-US" b="0" i="0" dirty="0">
                <a:solidFill>
                  <a:srgbClr val="151FFF"/>
                </a:solidFill>
                <a:effectLst/>
                <a:latin typeface="-apple-system" charset="0"/>
              </a:rPr>
              <a:t>）</a:t>
            </a:r>
            <a:endParaRPr lang="zh-CN" altLang="en-US" dirty="0">
              <a:solidFill>
                <a:srgbClr val="151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4623" y="2727960"/>
            <a:ext cx="3817620" cy="1240536"/>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贝</a:t>
            </a:r>
            <a:r>
              <a:rPr sz="2800" spc="-30" dirty="0">
                <a:latin typeface="FangSong"/>
                <a:cs typeface="FangSong"/>
              </a:rPr>
              <a:t>叶斯定理</a:t>
            </a:r>
            <a:endParaRPr sz="2800">
              <a:latin typeface="FangSong"/>
              <a:cs typeface="FangSong"/>
            </a:endParaRPr>
          </a:p>
        </p:txBody>
      </p:sp>
      <p:sp>
        <p:nvSpPr>
          <p:cNvPr id="4" name="object 4"/>
          <p:cNvSpPr/>
          <p:nvPr/>
        </p:nvSpPr>
        <p:spPr>
          <a:xfrm>
            <a:off x="6827519" y="121920"/>
            <a:ext cx="2147316" cy="2304288"/>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194931" y="2564349"/>
            <a:ext cx="1506220" cy="472440"/>
          </a:xfrm>
          <a:prstGeom prst="rect">
            <a:avLst/>
          </a:prstGeom>
        </p:spPr>
        <p:txBody>
          <a:bodyPr vert="horz" wrap="square" lIns="0" tIns="0" rIns="0" bIns="0" rtlCol="0">
            <a:spAutoFit/>
          </a:bodyPr>
          <a:lstStyle/>
          <a:p>
            <a:pPr marL="42545" marR="5080" indent="-30480">
              <a:lnSpc>
                <a:spcPct val="100000"/>
              </a:lnSpc>
            </a:pPr>
            <a:r>
              <a:rPr sz="1600" spc="-20" dirty="0">
                <a:latin typeface="Verdana"/>
                <a:cs typeface="Verdana"/>
              </a:rPr>
              <a:t>Thoma</a:t>
            </a:r>
            <a:r>
              <a:rPr sz="1600" spc="-10" dirty="0">
                <a:latin typeface="Verdana"/>
                <a:cs typeface="Verdana"/>
              </a:rPr>
              <a:t>s</a:t>
            </a:r>
            <a:r>
              <a:rPr sz="1600" spc="30" dirty="0">
                <a:latin typeface="Verdana"/>
                <a:cs typeface="Verdana"/>
              </a:rPr>
              <a:t> </a:t>
            </a:r>
            <a:r>
              <a:rPr sz="1600" spc="-15" dirty="0">
                <a:latin typeface="Verdana"/>
                <a:cs typeface="Verdana"/>
              </a:rPr>
              <a:t>B</a:t>
            </a:r>
            <a:r>
              <a:rPr sz="1600" spc="-25" dirty="0">
                <a:latin typeface="Verdana"/>
                <a:cs typeface="Verdana"/>
              </a:rPr>
              <a:t>a</a:t>
            </a:r>
            <a:r>
              <a:rPr sz="1600" spc="-20" dirty="0">
                <a:latin typeface="Verdana"/>
                <a:cs typeface="Verdana"/>
              </a:rPr>
              <a:t>y</a:t>
            </a:r>
            <a:r>
              <a:rPr sz="1600" spc="-10" dirty="0">
                <a:latin typeface="Verdana"/>
                <a:cs typeface="Verdana"/>
              </a:rPr>
              <a:t>es </a:t>
            </a:r>
            <a:r>
              <a:rPr sz="1600" spc="-15" dirty="0">
                <a:latin typeface="Verdana"/>
                <a:cs typeface="Verdana"/>
              </a:rPr>
              <a:t>(1701</a:t>
            </a:r>
            <a:r>
              <a:rPr sz="1600" dirty="0">
                <a:latin typeface="Verdana"/>
                <a:cs typeface="Verdana"/>
              </a:rPr>
              <a:t>?</a:t>
            </a:r>
            <a:r>
              <a:rPr sz="1600" spc="-15" dirty="0">
                <a:latin typeface="Verdana"/>
                <a:cs typeface="Verdana"/>
              </a:rPr>
              <a:t>-17</a:t>
            </a:r>
            <a:r>
              <a:rPr sz="1600" spc="-25" dirty="0">
                <a:latin typeface="Verdana"/>
                <a:cs typeface="Verdana"/>
              </a:rPr>
              <a:t>6</a:t>
            </a:r>
            <a:r>
              <a:rPr sz="1600" spc="-10" dirty="0">
                <a:latin typeface="Verdana"/>
                <a:cs typeface="Verdana"/>
              </a:rPr>
              <a:t>1)</a:t>
            </a:r>
            <a:endParaRPr sz="1600">
              <a:latin typeface="Verdana"/>
              <a:cs typeface="Verdana"/>
            </a:endParaRPr>
          </a:p>
        </p:txBody>
      </p:sp>
      <p:sp>
        <p:nvSpPr>
          <p:cNvPr id="6" name="object 6"/>
          <p:cNvSpPr txBox="1"/>
          <p:nvPr/>
        </p:nvSpPr>
        <p:spPr>
          <a:xfrm>
            <a:off x="424383" y="2412249"/>
            <a:ext cx="2314575" cy="307777"/>
          </a:xfrm>
          <a:prstGeom prst="rect">
            <a:avLst/>
          </a:prstGeom>
        </p:spPr>
        <p:txBody>
          <a:bodyPr vert="horz" wrap="square" lIns="0" tIns="0" rIns="0" bIns="0" rtlCol="0">
            <a:spAutoFit/>
          </a:bodyPr>
          <a:lstStyle/>
          <a:p>
            <a:pPr marL="12700">
              <a:lnSpc>
                <a:spcPct val="100000"/>
              </a:lnSpc>
            </a:pPr>
            <a:r>
              <a:rPr sz="2000" dirty="0">
                <a:latin typeface="FangSong"/>
                <a:cs typeface="FangSong"/>
              </a:rPr>
              <a:t>根据</a:t>
            </a:r>
            <a:r>
              <a:rPr sz="2000" spc="5" dirty="0">
                <a:solidFill>
                  <a:srgbClr val="C00000"/>
                </a:solidFill>
                <a:latin typeface="FangSong"/>
                <a:cs typeface="FangSong"/>
              </a:rPr>
              <a:t>贝</a:t>
            </a:r>
            <a:r>
              <a:rPr sz="2000" spc="-10" dirty="0">
                <a:solidFill>
                  <a:srgbClr val="C00000"/>
                </a:solidFill>
                <a:latin typeface="FangSong"/>
                <a:cs typeface="FangSong"/>
              </a:rPr>
              <a:t>叶</a:t>
            </a:r>
            <a:r>
              <a:rPr sz="2000" dirty="0">
                <a:solidFill>
                  <a:srgbClr val="C00000"/>
                </a:solidFill>
                <a:latin typeface="FangSong"/>
                <a:cs typeface="FangSong"/>
              </a:rPr>
              <a:t>斯</a:t>
            </a:r>
            <a:r>
              <a:rPr sz="2000" spc="-10" dirty="0">
                <a:solidFill>
                  <a:srgbClr val="C00000"/>
                </a:solidFill>
                <a:latin typeface="FangSong"/>
                <a:cs typeface="FangSong"/>
              </a:rPr>
              <a:t>定</a:t>
            </a:r>
            <a:r>
              <a:rPr sz="2000" dirty="0">
                <a:solidFill>
                  <a:srgbClr val="C00000"/>
                </a:solidFill>
                <a:latin typeface="FangSong"/>
                <a:cs typeface="FangSong"/>
              </a:rPr>
              <a:t>理</a:t>
            </a:r>
            <a:r>
              <a:rPr sz="2000" dirty="0">
                <a:latin typeface="FangSong"/>
                <a:cs typeface="FangSong"/>
              </a:rPr>
              <a:t>，有</a:t>
            </a:r>
            <a:endParaRPr sz="2000">
              <a:latin typeface="FangSong"/>
              <a:cs typeface="FangSong"/>
            </a:endParaRPr>
          </a:p>
        </p:txBody>
      </p:sp>
      <p:sp>
        <p:nvSpPr>
          <p:cNvPr id="7" name="object 7"/>
          <p:cNvSpPr/>
          <p:nvPr/>
        </p:nvSpPr>
        <p:spPr>
          <a:xfrm>
            <a:off x="3705605" y="2999994"/>
            <a:ext cx="690880" cy="408940"/>
          </a:xfrm>
          <a:custGeom>
            <a:avLst/>
            <a:gdLst/>
            <a:ahLst/>
            <a:cxnLst/>
            <a:rect l="l" t="t" r="r" b="b"/>
            <a:pathLst>
              <a:path w="690879" h="408939">
                <a:moveTo>
                  <a:pt x="0" y="408431"/>
                </a:moveTo>
                <a:lnTo>
                  <a:pt x="690372" y="408431"/>
                </a:lnTo>
                <a:lnTo>
                  <a:pt x="690372" y="0"/>
                </a:lnTo>
                <a:lnTo>
                  <a:pt x="0" y="0"/>
                </a:lnTo>
                <a:lnTo>
                  <a:pt x="0" y="408431"/>
                </a:lnTo>
                <a:close/>
              </a:path>
            </a:pathLst>
          </a:custGeom>
          <a:ln w="28956">
            <a:solidFill>
              <a:srgbClr val="C00000"/>
            </a:solidFill>
          </a:ln>
        </p:spPr>
        <p:txBody>
          <a:bodyPr wrap="square" lIns="0" tIns="0" rIns="0" bIns="0" rtlCol="0"/>
          <a:lstStyle/>
          <a:p>
            <a:endParaRPr/>
          </a:p>
        </p:txBody>
      </p:sp>
      <p:sp>
        <p:nvSpPr>
          <p:cNvPr id="8" name="object 8"/>
          <p:cNvSpPr/>
          <p:nvPr/>
        </p:nvSpPr>
        <p:spPr>
          <a:xfrm>
            <a:off x="2675382" y="3411982"/>
            <a:ext cx="1155700" cy="673100"/>
          </a:xfrm>
          <a:custGeom>
            <a:avLst/>
            <a:gdLst/>
            <a:ahLst/>
            <a:cxnLst/>
            <a:rect l="l" t="t" r="r" b="b"/>
            <a:pathLst>
              <a:path w="1155700" h="673100">
                <a:moveTo>
                  <a:pt x="46990" y="601599"/>
                </a:moveTo>
                <a:lnTo>
                  <a:pt x="0" y="672719"/>
                </a:lnTo>
                <a:lnTo>
                  <a:pt x="85090" y="667639"/>
                </a:lnTo>
                <a:lnTo>
                  <a:pt x="74612" y="649478"/>
                </a:lnTo>
                <a:lnTo>
                  <a:pt x="59944" y="649478"/>
                </a:lnTo>
                <a:lnTo>
                  <a:pt x="50038" y="632333"/>
                </a:lnTo>
                <a:lnTo>
                  <a:pt x="61052" y="625973"/>
                </a:lnTo>
                <a:lnTo>
                  <a:pt x="46990" y="601599"/>
                </a:lnTo>
                <a:close/>
              </a:path>
              <a:path w="1155700" h="673100">
                <a:moveTo>
                  <a:pt x="61052" y="625973"/>
                </a:moveTo>
                <a:lnTo>
                  <a:pt x="50038" y="632333"/>
                </a:lnTo>
                <a:lnTo>
                  <a:pt x="59944" y="649478"/>
                </a:lnTo>
                <a:lnTo>
                  <a:pt x="70948" y="643126"/>
                </a:lnTo>
                <a:lnTo>
                  <a:pt x="61052" y="625973"/>
                </a:lnTo>
                <a:close/>
              </a:path>
              <a:path w="1155700" h="673100">
                <a:moveTo>
                  <a:pt x="70948" y="643126"/>
                </a:moveTo>
                <a:lnTo>
                  <a:pt x="59944" y="649478"/>
                </a:lnTo>
                <a:lnTo>
                  <a:pt x="74612" y="649478"/>
                </a:lnTo>
                <a:lnTo>
                  <a:pt x="70948" y="643126"/>
                </a:lnTo>
                <a:close/>
              </a:path>
              <a:path w="1155700" h="673100">
                <a:moveTo>
                  <a:pt x="1145286" y="0"/>
                </a:moveTo>
                <a:lnTo>
                  <a:pt x="61052" y="625973"/>
                </a:lnTo>
                <a:lnTo>
                  <a:pt x="70948" y="643126"/>
                </a:lnTo>
                <a:lnTo>
                  <a:pt x="1155192" y="17272"/>
                </a:lnTo>
                <a:lnTo>
                  <a:pt x="1145286" y="0"/>
                </a:lnTo>
                <a:close/>
              </a:path>
            </a:pathLst>
          </a:custGeom>
          <a:solidFill>
            <a:srgbClr val="C00000"/>
          </a:solidFill>
        </p:spPr>
        <p:txBody>
          <a:bodyPr wrap="square" lIns="0" tIns="0" rIns="0" bIns="0" rtlCol="0"/>
          <a:lstStyle/>
          <a:p>
            <a:endParaRPr/>
          </a:p>
        </p:txBody>
      </p:sp>
      <p:sp>
        <p:nvSpPr>
          <p:cNvPr id="9" name="object 9"/>
          <p:cNvSpPr/>
          <p:nvPr/>
        </p:nvSpPr>
        <p:spPr>
          <a:xfrm>
            <a:off x="403859" y="4177284"/>
            <a:ext cx="2982595" cy="1201420"/>
          </a:xfrm>
          <a:custGeom>
            <a:avLst/>
            <a:gdLst/>
            <a:ahLst/>
            <a:cxnLst/>
            <a:rect l="l" t="t" r="r" b="b"/>
            <a:pathLst>
              <a:path w="2982595" h="1201420">
                <a:moveTo>
                  <a:pt x="0" y="1200911"/>
                </a:moveTo>
                <a:lnTo>
                  <a:pt x="2982467" y="1200911"/>
                </a:lnTo>
                <a:lnTo>
                  <a:pt x="2982467" y="0"/>
                </a:lnTo>
                <a:lnTo>
                  <a:pt x="0" y="0"/>
                </a:lnTo>
                <a:lnTo>
                  <a:pt x="0" y="1200911"/>
                </a:lnTo>
                <a:close/>
              </a:path>
            </a:pathLst>
          </a:custGeom>
          <a:solidFill>
            <a:srgbClr val="FFFFFF"/>
          </a:solidFill>
        </p:spPr>
        <p:txBody>
          <a:bodyPr wrap="square" lIns="0" tIns="0" rIns="0" bIns="0" rtlCol="0"/>
          <a:lstStyle/>
          <a:p>
            <a:endParaRPr/>
          </a:p>
        </p:txBody>
      </p:sp>
      <p:sp>
        <p:nvSpPr>
          <p:cNvPr id="10" name="object 10"/>
          <p:cNvSpPr txBox="1"/>
          <p:nvPr/>
        </p:nvSpPr>
        <p:spPr>
          <a:xfrm>
            <a:off x="403859" y="4177284"/>
            <a:ext cx="2982595" cy="1201420"/>
          </a:xfrm>
          <a:prstGeom prst="rect">
            <a:avLst/>
          </a:prstGeom>
          <a:solidFill>
            <a:srgbClr val="FFFFFF"/>
          </a:solidFill>
          <a:ln w="12192">
            <a:solidFill>
              <a:srgbClr val="C00000"/>
            </a:solidFill>
          </a:ln>
        </p:spPr>
        <p:txBody>
          <a:bodyPr vert="horz" wrap="square" lIns="0" tIns="0" rIns="0" bIns="0" rtlCol="0">
            <a:spAutoFit/>
          </a:bodyPr>
          <a:lstStyle/>
          <a:p>
            <a:pPr marL="85090" marR="133985" indent="426720">
              <a:lnSpc>
                <a:spcPct val="100000"/>
              </a:lnSpc>
            </a:pPr>
            <a:r>
              <a:rPr sz="1800" dirty="0">
                <a:solidFill>
                  <a:srgbClr val="C00000"/>
                </a:solidFill>
                <a:latin typeface="FangSong"/>
                <a:cs typeface="FangSong"/>
              </a:rPr>
              <a:t>先验概率</a:t>
            </a:r>
            <a:r>
              <a:rPr sz="1800" spc="-5" dirty="0">
                <a:solidFill>
                  <a:srgbClr val="C00000"/>
                </a:solidFill>
                <a:latin typeface="FangSong"/>
                <a:cs typeface="FangSong"/>
              </a:rPr>
              <a:t>（</a:t>
            </a:r>
            <a:r>
              <a:rPr sz="1800" spc="-185" dirty="0">
                <a:solidFill>
                  <a:srgbClr val="C00000"/>
                </a:solidFill>
                <a:latin typeface="Courier New"/>
                <a:cs typeface="Courier New"/>
              </a:rPr>
              <a:t>prior</a:t>
            </a:r>
            <a:r>
              <a:rPr sz="1800" dirty="0">
                <a:solidFill>
                  <a:srgbClr val="C00000"/>
                </a:solidFill>
                <a:latin typeface="FangSong"/>
                <a:cs typeface="FangSong"/>
              </a:rPr>
              <a:t>） </a:t>
            </a:r>
            <a:r>
              <a:rPr sz="1800" dirty="0">
                <a:latin typeface="FangSong"/>
                <a:cs typeface="FangSong"/>
              </a:rPr>
              <a:t>样本空间中各类样本所占的 </a:t>
            </a:r>
            <a:r>
              <a:rPr sz="1800" spc="-5" dirty="0">
                <a:latin typeface="FangSong"/>
                <a:cs typeface="FangSong"/>
              </a:rPr>
              <a:t>比例，可通过各类样本出现 </a:t>
            </a:r>
            <a:r>
              <a:rPr sz="1800" dirty="0">
                <a:latin typeface="FangSong"/>
                <a:cs typeface="FangSong"/>
              </a:rPr>
              <a:t>的频率估计（大数定律）</a:t>
            </a:r>
            <a:endParaRPr sz="1800">
              <a:latin typeface="FangSong"/>
              <a:cs typeface="FangSong"/>
            </a:endParaRPr>
          </a:p>
        </p:txBody>
      </p:sp>
      <p:sp>
        <p:nvSpPr>
          <p:cNvPr id="11" name="object 11"/>
          <p:cNvSpPr/>
          <p:nvPr/>
        </p:nvSpPr>
        <p:spPr>
          <a:xfrm>
            <a:off x="4275582" y="3460241"/>
            <a:ext cx="749935" cy="402590"/>
          </a:xfrm>
          <a:custGeom>
            <a:avLst/>
            <a:gdLst/>
            <a:ahLst/>
            <a:cxnLst/>
            <a:rect l="l" t="t" r="r" b="b"/>
            <a:pathLst>
              <a:path w="749935" h="402589">
                <a:moveTo>
                  <a:pt x="0" y="402336"/>
                </a:moveTo>
                <a:lnTo>
                  <a:pt x="749808" y="402336"/>
                </a:lnTo>
                <a:lnTo>
                  <a:pt x="749808" y="0"/>
                </a:lnTo>
                <a:lnTo>
                  <a:pt x="0" y="0"/>
                </a:lnTo>
                <a:lnTo>
                  <a:pt x="0" y="402336"/>
                </a:lnTo>
                <a:close/>
              </a:path>
            </a:pathLst>
          </a:custGeom>
          <a:ln w="28956">
            <a:solidFill>
              <a:srgbClr val="006FC0"/>
            </a:solidFill>
          </a:ln>
        </p:spPr>
        <p:txBody>
          <a:bodyPr wrap="square" lIns="0" tIns="0" rIns="0" bIns="0" rtlCol="0"/>
          <a:lstStyle/>
          <a:p>
            <a:endParaRPr/>
          </a:p>
        </p:txBody>
      </p:sp>
      <p:sp>
        <p:nvSpPr>
          <p:cNvPr id="12" name="object 12"/>
          <p:cNvSpPr/>
          <p:nvPr/>
        </p:nvSpPr>
        <p:spPr>
          <a:xfrm>
            <a:off x="4425315" y="3876040"/>
            <a:ext cx="45719" cy="558428"/>
          </a:xfrm>
          <a:custGeom>
            <a:avLst/>
            <a:gdLst/>
            <a:ahLst/>
            <a:cxnLst/>
            <a:rect l="l" t="t" r="r" b="b"/>
            <a:pathLst>
              <a:path w="76200" h="1035050">
                <a:moveTo>
                  <a:pt x="0" y="957580"/>
                </a:moveTo>
                <a:lnTo>
                  <a:pt x="36195" y="1034796"/>
                </a:lnTo>
                <a:lnTo>
                  <a:pt x="69791" y="971550"/>
                </a:lnTo>
                <a:lnTo>
                  <a:pt x="47625" y="971550"/>
                </a:lnTo>
                <a:lnTo>
                  <a:pt x="27813" y="971041"/>
                </a:lnTo>
                <a:lnTo>
                  <a:pt x="28123" y="958283"/>
                </a:lnTo>
                <a:lnTo>
                  <a:pt x="0" y="957580"/>
                </a:lnTo>
                <a:close/>
              </a:path>
              <a:path w="76200" h="1035050">
                <a:moveTo>
                  <a:pt x="28123" y="958283"/>
                </a:moveTo>
                <a:lnTo>
                  <a:pt x="27813" y="971041"/>
                </a:lnTo>
                <a:lnTo>
                  <a:pt x="47625" y="971550"/>
                </a:lnTo>
                <a:lnTo>
                  <a:pt x="47935" y="958778"/>
                </a:lnTo>
                <a:lnTo>
                  <a:pt x="28123" y="958283"/>
                </a:lnTo>
                <a:close/>
              </a:path>
              <a:path w="76200" h="1035050">
                <a:moveTo>
                  <a:pt x="47935" y="958778"/>
                </a:moveTo>
                <a:lnTo>
                  <a:pt x="47625" y="971550"/>
                </a:lnTo>
                <a:lnTo>
                  <a:pt x="69791" y="971550"/>
                </a:lnTo>
                <a:lnTo>
                  <a:pt x="76200" y="959485"/>
                </a:lnTo>
                <a:lnTo>
                  <a:pt x="47935" y="958778"/>
                </a:lnTo>
                <a:close/>
              </a:path>
              <a:path w="76200" h="1035050">
                <a:moveTo>
                  <a:pt x="51435" y="0"/>
                </a:moveTo>
                <a:lnTo>
                  <a:pt x="28123" y="958283"/>
                </a:lnTo>
                <a:lnTo>
                  <a:pt x="47935" y="958778"/>
                </a:lnTo>
                <a:lnTo>
                  <a:pt x="71247" y="508"/>
                </a:lnTo>
                <a:lnTo>
                  <a:pt x="51435" y="0"/>
                </a:lnTo>
                <a:close/>
              </a:path>
            </a:pathLst>
          </a:custGeom>
          <a:solidFill>
            <a:srgbClr val="006FC0"/>
          </a:solidFill>
        </p:spPr>
        <p:txBody>
          <a:bodyPr wrap="square" lIns="0" tIns="0" rIns="0" bIns="0" rtlCol="0"/>
          <a:lstStyle/>
          <a:p>
            <a:endParaRPr/>
          </a:p>
        </p:txBody>
      </p:sp>
      <p:grpSp>
        <p:nvGrpSpPr>
          <p:cNvPr id="24" name="组 23"/>
          <p:cNvGrpSpPr/>
          <p:nvPr/>
        </p:nvGrpSpPr>
        <p:grpSpPr>
          <a:xfrm>
            <a:off x="3614229" y="4540280"/>
            <a:ext cx="2072639" cy="646430"/>
            <a:chOff x="3703320" y="4978908"/>
            <a:chExt cx="2072639" cy="646430"/>
          </a:xfrm>
        </p:grpSpPr>
        <p:sp>
          <p:nvSpPr>
            <p:cNvPr id="13" name="object 13"/>
            <p:cNvSpPr/>
            <p:nvPr/>
          </p:nvSpPr>
          <p:spPr>
            <a:xfrm>
              <a:off x="3703320" y="4978908"/>
              <a:ext cx="2072639" cy="646430"/>
            </a:xfrm>
            <a:custGeom>
              <a:avLst/>
              <a:gdLst/>
              <a:ahLst/>
              <a:cxnLst/>
              <a:rect l="l" t="t" r="r" b="b"/>
              <a:pathLst>
                <a:path w="2072639" h="646429">
                  <a:moveTo>
                    <a:pt x="0" y="646176"/>
                  </a:moveTo>
                  <a:lnTo>
                    <a:pt x="2072639" y="646176"/>
                  </a:lnTo>
                  <a:lnTo>
                    <a:pt x="2072639" y="0"/>
                  </a:lnTo>
                  <a:lnTo>
                    <a:pt x="0" y="0"/>
                  </a:lnTo>
                  <a:lnTo>
                    <a:pt x="0" y="646176"/>
                  </a:lnTo>
                  <a:close/>
                </a:path>
              </a:pathLst>
            </a:custGeom>
            <a:solidFill>
              <a:srgbClr val="FFFFFF"/>
            </a:solidFill>
          </p:spPr>
          <p:txBody>
            <a:bodyPr wrap="square" lIns="0" tIns="0" rIns="0" bIns="0" rtlCol="0"/>
            <a:lstStyle/>
            <a:p>
              <a:endParaRPr/>
            </a:p>
          </p:txBody>
        </p:sp>
        <p:sp>
          <p:nvSpPr>
            <p:cNvPr id="14" name="object 14"/>
            <p:cNvSpPr txBox="1"/>
            <p:nvPr/>
          </p:nvSpPr>
          <p:spPr>
            <a:xfrm>
              <a:off x="3703320" y="4978908"/>
              <a:ext cx="2072639" cy="646430"/>
            </a:xfrm>
            <a:prstGeom prst="rect">
              <a:avLst/>
            </a:prstGeom>
            <a:solidFill>
              <a:srgbClr val="FFFFFF"/>
            </a:solidFill>
            <a:ln w="12192">
              <a:solidFill>
                <a:srgbClr val="006FC0"/>
              </a:solidFill>
            </a:ln>
          </p:spPr>
          <p:txBody>
            <a:bodyPr vert="horz" wrap="square" lIns="0" tIns="0" rIns="0" bIns="0" rtlCol="0">
              <a:spAutoFit/>
            </a:bodyPr>
            <a:lstStyle/>
            <a:p>
              <a:pPr marL="635" algn="ctr">
                <a:lnSpc>
                  <a:spcPct val="100000"/>
                </a:lnSpc>
              </a:pPr>
              <a:r>
                <a:rPr sz="1800" spc="-5" dirty="0">
                  <a:solidFill>
                    <a:srgbClr val="0000FF"/>
                  </a:solidFill>
                  <a:latin typeface="FangSong"/>
                  <a:cs typeface="FangSong"/>
                </a:rPr>
                <a:t>证</a:t>
              </a:r>
              <a:r>
                <a:rPr sz="1800" dirty="0">
                  <a:solidFill>
                    <a:srgbClr val="0000FF"/>
                  </a:solidFill>
                  <a:latin typeface="FangSong"/>
                  <a:cs typeface="FangSong"/>
                </a:rPr>
                <a:t>据</a:t>
              </a:r>
              <a:r>
                <a:rPr sz="1800" spc="-5" dirty="0">
                  <a:solidFill>
                    <a:srgbClr val="0000FF"/>
                  </a:solidFill>
                  <a:latin typeface="FangSong"/>
                  <a:cs typeface="FangSong"/>
                </a:rPr>
                <a:t> </a:t>
              </a:r>
              <a:r>
                <a:rPr sz="1600" spc="-20" dirty="0">
                  <a:latin typeface="Verdana"/>
                  <a:cs typeface="Verdana"/>
                </a:rPr>
                <a:t>(</a:t>
              </a:r>
              <a:r>
                <a:rPr sz="1600" spc="-10" dirty="0">
                  <a:latin typeface="Verdana"/>
                  <a:cs typeface="Verdana"/>
                </a:rPr>
                <a:t>ev</a:t>
              </a:r>
              <a:r>
                <a:rPr sz="1600" spc="-20" dirty="0">
                  <a:latin typeface="Verdana"/>
                  <a:cs typeface="Verdana"/>
                </a:rPr>
                <a:t>i</a:t>
              </a:r>
              <a:r>
                <a:rPr sz="1600" spc="-10" dirty="0">
                  <a:latin typeface="Verdana"/>
                  <a:cs typeface="Verdana"/>
                </a:rPr>
                <a:t>de</a:t>
              </a:r>
              <a:r>
                <a:rPr sz="1600" spc="-25" dirty="0">
                  <a:latin typeface="Verdana"/>
                  <a:cs typeface="Verdana"/>
                </a:rPr>
                <a:t>n</a:t>
              </a:r>
              <a:r>
                <a:rPr sz="1600" spc="-10" dirty="0">
                  <a:latin typeface="Verdana"/>
                  <a:cs typeface="Verdana"/>
                </a:rPr>
                <a:t>c</a:t>
              </a:r>
              <a:r>
                <a:rPr sz="1600" spc="-20" dirty="0">
                  <a:latin typeface="Verdana"/>
                  <a:cs typeface="Verdana"/>
                </a:rPr>
                <a:t>e</a:t>
              </a:r>
              <a:r>
                <a:rPr sz="1600" spc="-10" dirty="0">
                  <a:latin typeface="Verdana"/>
                  <a:cs typeface="Verdana"/>
                </a:rPr>
                <a:t>)</a:t>
              </a:r>
              <a:endParaRPr sz="1600" dirty="0">
                <a:latin typeface="Verdana"/>
                <a:cs typeface="Verdana"/>
              </a:endParaRPr>
            </a:p>
            <a:p>
              <a:pPr marL="1905" algn="ctr">
                <a:lnSpc>
                  <a:spcPct val="100000"/>
                </a:lnSpc>
                <a:spcBef>
                  <a:spcPts val="25"/>
                </a:spcBef>
              </a:pPr>
              <a:r>
                <a:rPr sz="1800" dirty="0">
                  <a:latin typeface="FangSong"/>
                  <a:cs typeface="FangSong"/>
                </a:rPr>
                <a:t>因子，与类别无关</a:t>
              </a:r>
            </a:p>
          </p:txBody>
        </p:sp>
      </p:grpSp>
      <p:sp>
        <p:nvSpPr>
          <p:cNvPr id="15" name="object 15"/>
          <p:cNvSpPr/>
          <p:nvPr/>
        </p:nvSpPr>
        <p:spPr>
          <a:xfrm>
            <a:off x="5565013" y="3188716"/>
            <a:ext cx="890269" cy="301625"/>
          </a:xfrm>
          <a:custGeom>
            <a:avLst/>
            <a:gdLst/>
            <a:ahLst/>
            <a:cxnLst/>
            <a:rect l="l" t="t" r="r" b="b"/>
            <a:pathLst>
              <a:path w="890270" h="301625">
                <a:moveTo>
                  <a:pt x="814017" y="274576"/>
                </a:moveTo>
                <a:lnTo>
                  <a:pt x="805560" y="301498"/>
                </a:lnTo>
                <a:lnTo>
                  <a:pt x="889761" y="287909"/>
                </a:lnTo>
                <a:lnTo>
                  <a:pt x="879889" y="278384"/>
                </a:lnTo>
                <a:lnTo>
                  <a:pt x="826134" y="278384"/>
                </a:lnTo>
                <a:lnTo>
                  <a:pt x="814017" y="274576"/>
                </a:lnTo>
                <a:close/>
              </a:path>
              <a:path w="890270" h="301625">
                <a:moveTo>
                  <a:pt x="819963" y="255648"/>
                </a:moveTo>
                <a:lnTo>
                  <a:pt x="814017" y="274576"/>
                </a:lnTo>
                <a:lnTo>
                  <a:pt x="826134" y="278384"/>
                </a:lnTo>
                <a:lnTo>
                  <a:pt x="832103" y="259461"/>
                </a:lnTo>
                <a:lnTo>
                  <a:pt x="819963" y="255648"/>
                </a:lnTo>
                <a:close/>
              </a:path>
              <a:path w="890270" h="301625">
                <a:moveTo>
                  <a:pt x="828420" y="228727"/>
                </a:moveTo>
                <a:lnTo>
                  <a:pt x="819963" y="255648"/>
                </a:lnTo>
                <a:lnTo>
                  <a:pt x="832103" y="259461"/>
                </a:lnTo>
                <a:lnTo>
                  <a:pt x="826134" y="278384"/>
                </a:lnTo>
                <a:lnTo>
                  <a:pt x="879889" y="278384"/>
                </a:lnTo>
                <a:lnTo>
                  <a:pt x="828420" y="228727"/>
                </a:lnTo>
                <a:close/>
              </a:path>
              <a:path w="890270" h="301625">
                <a:moveTo>
                  <a:pt x="5841" y="0"/>
                </a:moveTo>
                <a:lnTo>
                  <a:pt x="0" y="18796"/>
                </a:lnTo>
                <a:lnTo>
                  <a:pt x="814017" y="274576"/>
                </a:lnTo>
                <a:lnTo>
                  <a:pt x="819963" y="255648"/>
                </a:lnTo>
                <a:lnTo>
                  <a:pt x="5841" y="0"/>
                </a:lnTo>
                <a:close/>
              </a:path>
            </a:pathLst>
          </a:custGeom>
          <a:solidFill>
            <a:srgbClr val="FF0000"/>
          </a:solidFill>
        </p:spPr>
        <p:txBody>
          <a:bodyPr wrap="square" lIns="0" tIns="0" rIns="0" bIns="0" rtlCol="0"/>
          <a:lstStyle/>
          <a:p>
            <a:endParaRPr/>
          </a:p>
        </p:txBody>
      </p:sp>
      <p:sp>
        <p:nvSpPr>
          <p:cNvPr id="16" name="object 16"/>
          <p:cNvSpPr/>
          <p:nvPr/>
        </p:nvSpPr>
        <p:spPr>
          <a:xfrm>
            <a:off x="5884164" y="3582923"/>
            <a:ext cx="2769235" cy="1201420"/>
          </a:xfrm>
          <a:custGeom>
            <a:avLst/>
            <a:gdLst/>
            <a:ahLst/>
            <a:cxnLst/>
            <a:rect l="l" t="t" r="r" b="b"/>
            <a:pathLst>
              <a:path w="2769234" h="1201420">
                <a:moveTo>
                  <a:pt x="0" y="1200912"/>
                </a:moveTo>
                <a:lnTo>
                  <a:pt x="2769108" y="1200912"/>
                </a:lnTo>
                <a:lnTo>
                  <a:pt x="2769108" y="0"/>
                </a:lnTo>
                <a:lnTo>
                  <a:pt x="0" y="0"/>
                </a:lnTo>
                <a:lnTo>
                  <a:pt x="0" y="1200912"/>
                </a:lnTo>
                <a:close/>
              </a:path>
            </a:pathLst>
          </a:custGeom>
          <a:solidFill>
            <a:srgbClr val="FFFFFF"/>
          </a:solidFill>
        </p:spPr>
        <p:txBody>
          <a:bodyPr wrap="square" lIns="0" tIns="0" rIns="0" bIns="0" rtlCol="0"/>
          <a:lstStyle/>
          <a:p>
            <a:endParaRPr/>
          </a:p>
        </p:txBody>
      </p:sp>
      <p:sp>
        <p:nvSpPr>
          <p:cNvPr id="17" name="object 17"/>
          <p:cNvSpPr txBox="1"/>
          <p:nvPr/>
        </p:nvSpPr>
        <p:spPr>
          <a:xfrm>
            <a:off x="5884164" y="3582923"/>
            <a:ext cx="2769235" cy="1201420"/>
          </a:xfrm>
          <a:prstGeom prst="rect">
            <a:avLst/>
          </a:prstGeom>
          <a:solidFill>
            <a:srgbClr val="FFFFFF"/>
          </a:solidFill>
          <a:ln w="12192">
            <a:solidFill>
              <a:srgbClr val="FF0000"/>
            </a:solidFill>
          </a:ln>
        </p:spPr>
        <p:txBody>
          <a:bodyPr vert="horz" wrap="square" lIns="0" tIns="0" rIns="0" bIns="0" rtlCol="0">
            <a:spAutoFit/>
          </a:bodyPr>
          <a:lstStyle/>
          <a:p>
            <a:pPr marL="85725" marR="115570">
              <a:lnSpc>
                <a:spcPct val="98900"/>
              </a:lnSpc>
            </a:pPr>
            <a:r>
              <a:rPr sz="1800" spc="-5" dirty="0">
                <a:latin typeface="FangSong"/>
                <a:cs typeface="FangSong"/>
              </a:rPr>
              <a:t>样本相对于类标记</a:t>
            </a:r>
            <a:r>
              <a:rPr sz="1800" dirty="0">
                <a:latin typeface="FangSong"/>
                <a:cs typeface="FangSong"/>
              </a:rPr>
              <a:t>的</a:t>
            </a:r>
            <a:r>
              <a:rPr sz="1800" spc="-5" dirty="0">
                <a:solidFill>
                  <a:srgbClr val="FF0000"/>
                </a:solidFill>
                <a:latin typeface="FangSong"/>
                <a:cs typeface="FangSong"/>
              </a:rPr>
              <a:t>类</a:t>
            </a:r>
            <a:r>
              <a:rPr sz="1800" dirty="0">
                <a:solidFill>
                  <a:srgbClr val="FF0000"/>
                </a:solidFill>
                <a:latin typeface="FangSong"/>
                <a:cs typeface="FangSong"/>
              </a:rPr>
              <a:t>条 件概率</a:t>
            </a:r>
            <a:r>
              <a:rPr sz="1800" spc="-265" dirty="0">
                <a:solidFill>
                  <a:srgbClr val="FF0000"/>
                </a:solidFill>
                <a:latin typeface="FangSong"/>
                <a:cs typeface="FangSong"/>
              </a:rPr>
              <a:t> </a:t>
            </a:r>
            <a:r>
              <a:rPr sz="1600" spc="-15" dirty="0">
                <a:latin typeface="Verdana"/>
                <a:cs typeface="Verdana"/>
              </a:rPr>
              <a:t>(</a:t>
            </a:r>
            <a:r>
              <a:rPr sz="1600" spc="-20" dirty="0">
                <a:latin typeface="Verdana"/>
                <a:cs typeface="Verdana"/>
              </a:rPr>
              <a:t>c</a:t>
            </a:r>
            <a:r>
              <a:rPr sz="1600" spc="-15" dirty="0">
                <a:latin typeface="Verdana"/>
                <a:cs typeface="Verdana"/>
              </a:rPr>
              <a:t>lass-</a:t>
            </a:r>
            <a:r>
              <a:rPr sz="1600" spc="-10" dirty="0">
                <a:latin typeface="Verdana"/>
                <a:cs typeface="Verdana"/>
              </a:rPr>
              <a:t>condit</a:t>
            </a:r>
            <a:r>
              <a:rPr sz="1600" spc="-15" dirty="0">
                <a:latin typeface="Verdana"/>
                <a:cs typeface="Verdana"/>
              </a:rPr>
              <a:t>io</a:t>
            </a:r>
            <a:r>
              <a:rPr sz="1600" spc="-5" dirty="0">
                <a:latin typeface="Verdana"/>
                <a:cs typeface="Verdana"/>
              </a:rPr>
              <a:t>n</a:t>
            </a:r>
            <a:r>
              <a:rPr sz="1600" spc="-10" dirty="0">
                <a:latin typeface="Verdana"/>
                <a:cs typeface="Verdana"/>
              </a:rPr>
              <a:t>al pr</a:t>
            </a:r>
            <a:r>
              <a:rPr sz="1600" spc="-5" dirty="0">
                <a:latin typeface="Verdana"/>
                <a:cs typeface="Verdana"/>
              </a:rPr>
              <a:t>o</a:t>
            </a:r>
            <a:r>
              <a:rPr sz="1600" spc="-10" dirty="0">
                <a:latin typeface="Verdana"/>
                <a:cs typeface="Verdana"/>
              </a:rPr>
              <a:t>babili</a:t>
            </a:r>
            <a:r>
              <a:rPr sz="1600" spc="-40" dirty="0">
                <a:latin typeface="Verdana"/>
                <a:cs typeface="Verdana"/>
              </a:rPr>
              <a:t>t</a:t>
            </a:r>
            <a:r>
              <a:rPr sz="1600" spc="-5" dirty="0">
                <a:latin typeface="Verdana"/>
                <a:cs typeface="Verdana"/>
              </a:rPr>
              <a:t>y</a:t>
            </a:r>
            <a:r>
              <a:rPr sz="1600" spc="-15" dirty="0">
                <a:latin typeface="Verdana"/>
                <a:cs typeface="Verdana"/>
              </a:rPr>
              <a:t>)</a:t>
            </a:r>
            <a:r>
              <a:rPr sz="1800" spc="-10" dirty="0">
                <a:latin typeface="Verdana"/>
                <a:cs typeface="Verdana"/>
              </a:rPr>
              <a:t>,</a:t>
            </a:r>
            <a:r>
              <a:rPr sz="1800" spc="40" dirty="0">
                <a:latin typeface="Verdana"/>
                <a:cs typeface="Verdana"/>
              </a:rPr>
              <a:t> </a:t>
            </a:r>
            <a:r>
              <a:rPr sz="1800" dirty="0">
                <a:latin typeface="FangSong"/>
                <a:cs typeface="FangSong"/>
              </a:rPr>
              <a:t>亦称</a:t>
            </a:r>
            <a:r>
              <a:rPr sz="1800" spc="-254" dirty="0">
                <a:latin typeface="FangSong"/>
                <a:cs typeface="FangSong"/>
              </a:rPr>
              <a:t> </a:t>
            </a:r>
            <a:r>
              <a:rPr sz="1800" dirty="0">
                <a:solidFill>
                  <a:srgbClr val="FF0000"/>
                </a:solidFill>
                <a:latin typeface="FangSong"/>
                <a:cs typeface="FangSong"/>
              </a:rPr>
              <a:t>似然 </a:t>
            </a:r>
            <a:r>
              <a:rPr sz="1600" spc="-15" dirty="0">
                <a:latin typeface="Verdana"/>
                <a:cs typeface="Verdana"/>
              </a:rPr>
              <a:t>(li</a:t>
            </a:r>
            <a:r>
              <a:rPr sz="1600" spc="-25" dirty="0">
                <a:latin typeface="Verdana"/>
                <a:cs typeface="Verdana"/>
              </a:rPr>
              <a:t>k</a:t>
            </a:r>
            <a:r>
              <a:rPr sz="1600" spc="-10" dirty="0">
                <a:latin typeface="Verdana"/>
                <a:cs typeface="Verdana"/>
              </a:rPr>
              <a:t>e</a:t>
            </a:r>
            <a:r>
              <a:rPr sz="1600" spc="-15" dirty="0">
                <a:latin typeface="Verdana"/>
                <a:cs typeface="Verdana"/>
              </a:rPr>
              <a:t>lihoo</a:t>
            </a:r>
            <a:r>
              <a:rPr sz="1600" spc="0" dirty="0">
                <a:latin typeface="Verdana"/>
                <a:cs typeface="Verdana"/>
              </a:rPr>
              <a:t>d</a:t>
            </a:r>
            <a:r>
              <a:rPr sz="1600" spc="-10" dirty="0">
                <a:latin typeface="Verdana"/>
                <a:cs typeface="Verdana"/>
              </a:rPr>
              <a:t>)</a:t>
            </a:r>
            <a:endParaRPr sz="1600">
              <a:latin typeface="Verdana"/>
              <a:cs typeface="Verdana"/>
            </a:endParaRPr>
          </a:p>
        </p:txBody>
      </p:sp>
      <p:sp>
        <p:nvSpPr>
          <p:cNvPr id="18" name="object 18"/>
          <p:cNvSpPr/>
          <p:nvPr/>
        </p:nvSpPr>
        <p:spPr>
          <a:xfrm>
            <a:off x="4434078" y="2989326"/>
            <a:ext cx="1134110" cy="419100"/>
          </a:xfrm>
          <a:custGeom>
            <a:avLst/>
            <a:gdLst/>
            <a:ahLst/>
            <a:cxnLst/>
            <a:rect l="l" t="t" r="r" b="b"/>
            <a:pathLst>
              <a:path w="1134110" h="419100">
                <a:moveTo>
                  <a:pt x="0" y="419100"/>
                </a:moveTo>
                <a:lnTo>
                  <a:pt x="1133855" y="419100"/>
                </a:lnTo>
                <a:lnTo>
                  <a:pt x="1133855" y="0"/>
                </a:lnTo>
                <a:lnTo>
                  <a:pt x="0" y="0"/>
                </a:lnTo>
                <a:lnTo>
                  <a:pt x="0" y="419100"/>
                </a:lnTo>
                <a:close/>
              </a:path>
            </a:pathLst>
          </a:custGeom>
          <a:ln w="28956">
            <a:solidFill>
              <a:srgbClr val="FF0000"/>
            </a:solidFill>
          </a:ln>
        </p:spPr>
        <p:txBody>
          <a:bodyPr wrap="square" lIns="0" tIns="0" rIns="0" bIns="0" rtlCol="0"/>
          <a:lstStyle/>
          <a:p>
            <a:endParaRPr/>
          </a:p>
        </p:txBody>
      </p:sp>
      <p:sp>
        <p:nvSpPr>
          <p:cNvPr id="19" name="object 19"/>
          <p:cNvSpPr/>
          <p:nvPr/>
        </p:nvSpPr>
        <p:spPr>
          <a:xfrm>
            <a:off x="1977516" y="1339569"/>
            <a:ext cx="2817876" cy="1057655"/>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6478015" y="5377870"/>
            <a:ext cx="2311400" cy="276999"/>
          </a:xfrm>
          <a:prstGeom prst="rect">
            <a:avLst/>
          </a:prstGeom>
        </p:spPr>
        <p:txBody>
          <a:bodyPr vert="horz" wrap="square" lIns="0" tIns="0" rIns="0" bIns="0" rtlCol="0">
            <a:spAutoFit/>
          </a:bodyPr>
          <a:lstStyle/>
          <a:p>
            <a:pPr marL="12700">
              <a:lnSpc>
                <a:spcPct val="100000"/>
              </a:lnSpc>
            </a:pPr>
            <a:r>
              <a:rPr sz="1800" dirty="0">
                <a:solidFill>
                  <a:srgbClr val="C00000"/>
                </a:solidFill>
                <a:latin typeface="FangSong"/>
                <a:cs typeface="FangSong"/>
              </a:rPr>
              <a:t>主要困难在于估计似然</a:t>
            </a:r>
            <a:endParaRPr sz="1800">
              <a:solidFill>
                <a:srgbClr val="C00000"/>
              </a:solidFill>
              <a:latin typeface="FangSong"/>
              <a:cs typeface="FangSong"/>
            </a:endParaRPr>
          </a:p>
        </p:txBody>
      </p:sp>
      <p:sp>
        <p:nvSpPr>
          <p:cNvPr id="21" name="object 21"/>
          <p:cNvSpPr/>
          <p:nvPr/>
        </p:nvSpPr>
        <p:spPr>
          <a:xfrm>
            <a:off x="7194931" y="5700417"/>
            <a:ext cx="1187069" cy="471783"/>
          </a:xfrm>
          <a:prstGeom prst="rect">
            <a:avLst/>
          </a:prstGeom>
          <a:blipFill>
            <a:blip r:embed="rId6" cstate="print"/>
            <a:stretch>
              <a:fillRect/>
            </a:stretch>
          </a:blipFill>
        </p:spPr>
        <p:txBody>
          <a:bodyPr wrap="square" lIns="0" tIns="0" rIns="0" bIns="0" rtlCol="0"/>
          <a:lstStyle/>
          <a:p>
            <a:endParaRPr/>
          </a:p>
        </p:txBody>
      </p:sp>
      <p:sp>
        <p:nvSpPr>
          <p:cNvPr id="22" name="object 6"/>
          <p:cNvSpPr txBox="1"/>
          <p:nvPr/>
        </p:nvSpPr>
        <p:spPr>
          <a:xfrm>
            <a:off x="424383" y="1050751"/>
            <a:ext cx="2623617" cy="307777"/>
          </a:xfrm>
          <a:prstGeom prst="rect">
            <a:avLst/>
          </a:prstGeom>
        </p:spPr>
        <p:txBody>
          <a:bodyPr vert="horz" wrap="square" lIns="0" tIns="0" rIns="0" bIns="0" rtlCol="0">
            <a:spAutoFit/>
          </a:bodyPr>
          <a:lstStyle/>
          <a:p>
            <a:pPr marL="12700">
              <a:lnSpc>
                <a:spcPct val="100000"/>
              </a:lnSpc>
            </a:pPr>
            <a:r>
              <a:rPr lang="zh-CN" altLang="en-US" sz="2000" dirty="0">
                <a:latin typeface="FangSong"/>
                <a:cs typeface="FangSong"/>
              </a:rPr>
              <a:t>对</a:t>
            </a:r>
            <a:r>
              <a:rPr lang="zh-CN" altLang="en-US" sz="2000" b="1" i="1" dirty="0">
                <a:solidFill>
                  <a:srgbClr val="151FFF"/>
                </a:solidFill>
                <a:latin typeface="FangSong"/>
                <a:cs typeface="FangSong"/>
              </a:rPr>
              <a:t>生成模型</a:t>
            </a:r>
            <a:r>
              <a:rPr sz="2000" dirty="0">
                <a:latin typeface="FangSong"/>
                <a:cs typeface="FangSong"/>
              </a:rPr>
              <a:t>，</a:t>
            </a:r>
            <a:r>
              <a:rPr lang="zh-CN" altLang="en-US" sz="2000" dirty="0">
                <a:latin typeface="FangSong"/>
                <a:cs typeface="FangSong"/>
              </a:rPr>
              <a:t>需要考虑</a:t>
            </a:r>
            <a:endParaRPr sz="2000">
              <a:latin typeface="FangSong"/>
              <a:cs typeface="FangSong"/>
            </a:endParaRPr>
          </a:p>
        </p:txBody>
      </p:sp>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4292" y="5713931"/>
            <a:ext cx="3810000" cy="595166"/>
          </a:xfrm>
          <a:prstGeom prst="rect">
            <a:avLst/>
          </a:prstGeom>
        </p:spPr>
      </p:pic>
      <p:sp>
        <p:nvSpPr>
          <p:cNvPr id="25" name="object 12"/>
          <p:cNvSpPr/>
          <p:nvPr/>
        </p:nvSpPr>
        <p:spPr>
          <a:xfrm>
            <a:off x="4227669" y="5212466"/>
            <a:ext cx="45719" cy="558428"/>
          </a:xfrm>
          <a:custGeom>
            <a:avLst/>
            <a:gdLst/>
            <a:ahLst/>
            <a:cxnLst/>
            <a:rect l="l" t="t" r="r" b="b"/>
            <a:pathLst>
              <a:path w="76200" h="1035050">
                <a:moveTo>
                  <a:pt x="0" y="957580"/>
                </a:moveTo>
                <a:lnTo>
                  <a:pt x="36195" y="1034796"/>
                </a:lnTo>
                <a:lnTo>
                  <a:pt x="69791" y="971550"/>
                </a:lnTo>
                <a:lnTo>
                  <a:pt x="47625" y="971550"/>
                </a:lnTo>
                <a:lnTo>
                  <a:pt x="27813" y="971041"/>
                </a:lnTo>
                <a:lnTo>
                  <a:pt x="28123" y="958283"/>
                </a:lnTo>
                <a:lnTo>
                  <a:pt x="0" y="957580"/>
                </a:lnTo>
                <a:close/>
              </a:path>
              <a:path w="76200" h="1035050">
                <a:moveTo>
                  <a:pt x="28123" y="958283"/>
                </a:moveTo>
                <a:lnTo>
                  <a:pt x="27813" y="971041"/>
                </a:lnTo>
                <a:lnTo>
                  <a:pt x="47625" y="971550"/>
                </a:lnTo>
                <a:lnTo>
                  <a:pt x="47935" y="958778"/>
                </a:lnTo>
                <a:lnTo>
                  <a:pt x="28123" y="958283"/>
                </a:lnTo>
                <a:close/>
              </a:path>
              <a:path w="76200" h="1035050">
                <a:moveTo>
                  <a:pt x="47935" y="958778"/>
                </a:moveTo>
                <a:lnTo>
                  <a:pt x="47625" y="971550"/>
                </a:lnTo>
                <a:lnTo>
                  <a:pt x="69791" y="971550"/>
                </a:lnTo>
                <a:lnTo>
                  <a:pt x="76200" y="959485"/>
                </a:lnTo>
                <a:lnTo>
                  <a:pt x="47935" y="958778"/>
                </a:lnTo>
                <a:close/>
              </a:path>
              <a:path w="76200" h="1035050">
                <a:moveTo>
                  <a:pt x="51435" y="0"/>
                </a:moveTo>
                <a:lnTo>
                  <a:pt x="28123" y="958283"/>
                </a:lnTo>
                <a:lnTo>
                  <a:pt x="47935" y="958778"/>
                </a:lnTo>
                <a:lnTo>
                  <a:pt x="71247" y="508"/>
                </a:lnTo>
                <a:lnTo>
                  <a:pt x="51435" y="0"/>
                </a:lnTo>
                <a:close/>
              </a:path>
            </a:pathLst>
          </a:custGeom>
          <a:solidFill>
            <a:srgbClr val="006FC0"/>
          </a:solidFill>
        </p:spPr>
        <p:txBody>
          <a:bodyPr wrap="square" lIns="0" tIns="0" rIns="0" bIns="0" rtlCol="0"/>
          <a:lstStyle/>
          <a:p>
            <a:endParaRPr/>
          </a:p>
        </p:txBody>
      </p:sp>
      <p:sp>
        <p:nvSpPr>
          <p:cNvPr id="26" name="矩形 25"/>
          <p:cNvSpPr/>
          <p:nvPr/>
        </p:nvSpPr>
        <p:spPr>
          <a:xfrm>
            <a:off x="4357706" y="5318843"/>
            <a:ext cx="1335622" cy="369332"/>
          </a:xfrm>
          <a:prstGeom prst="rect">
            <a:avLst/>
          </a:prstGeom>
        </p:spPr>
        <p:txBody>
          <a:bodyPr wrap="none">
            <a:spAutoFit/>
          </a:bodyPr>
          <a:lstStyle/>
          <a:p>
            <a:r>
              <a:rPr lang="zh-CN" altLang="en-US" spc="-5">
                <a:solidFill>
                  <a:srgbClr val="0000FF"/>
                </a:solidFill>
                <a:latin typeface="FangSong"/>
                <a:cs typeface="FangSong"/>
              </a:rPr>
              <a:t>另一种解释</a:t>
            </a:r>
            <a:endParaRPr lang="zh-CN" altLang="en-US" dirty="0"/>
          </a:p>
        </p:txBody>
      </p:sp>
      <p:cxnSp>
        <p:nvCxnSpPr>
          <p:cNvPr id="29" name="直线连接符 28"/>
          <p:cNvCxnSpPr/>
          <p:nvPr/>
        </p:nvCxnSpPr>
        <p:spPr>
          <a:xfrm>
            <a:off x="4795392" y="6172200"/>
            <a:ext cx="966851" cy="0"/>
          </a:xfrm>
          <a:prstGeom prst="line">
            <a:avLst/>
          </a:prstGeom>
          <a:ln w="28575">
            <a:solidFill>
              <a:srgbClr val="151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50633" rIns="0" bIns="0" rtlCol="0">
            <a:spAutoFit/>
          </a:bodyPr>
          <a:lstStyle/>
          <a:p>
            <a:pPr marL="34925">
              <a:lnSpc>
                <a:spcPct val="100000"/>
              </a:lnSpc>
            </a:pPr>
            <a:r>
              <a:rPr sz="2800" spc="-25" dirty="0">
                <a:latin typeface="FangSong"/>
                <a:cs typeface="FangSong"/>
              </a:rPr>
              <a:t>贝</a:t>
            </a:r>
            <a:r>
              <a:rPr sz="2800" spc="-30" dirty="0">
                <a:latin typeface="FangSong"/>
                <a:cs typeface="FangSong"/>
              </a:rPr>
              <a:t>叶斯定理</a:t>
            </a:r>
            <a:endParaRPr sz="2800">
              <a:latin typeface="FangSong"/>
              <a:cs typeface="FangSong"/>
            </a:endParaRPr>
          </a:p>
        </p:txBody>
      </p:sp>
      <p:sp>
        <p:nvSpPr>
          <p:cNvPr id="20" name="object 20"/>
          <p:cNvSpPr txBox="1"/>
          <p:nvPr/>
        </p:nvSpPr>
        <p:spPr>
          <a:xfrm>
            <a:off x="381000" y="990600"/>
            <a:ext cx="5791200" cy="369332"/>
          </a:xfrm>
          <a:prstGeom prst="rect">
            <a:avLst/>
          </a:prstGeom>
        </p:spPr>
        <p:txBody>
          <a:bodyPr vert="horz" wrap="square" lIns="0" tIns="0" rIns="0" bIns="0" rtlCol="0">
            <a:spAutoFit/>
          </a:bodyPr>
          <a:lstStyle/>
          <a:p>
            <a:pPr marL="12700">
              <a:lnSpc>
                <a:spcPct val="100000"/>
              </a:lnSpc>
            </a:pPr>
            <a:r>
              <a:rPr sz="2400" dirty="0">
                <a:solidFill>
                  <a:srgbClr val="C00000"/>
                </a:solidFill>
                <a:latin typeface="FangSong"/>
                <a:cs typeface="FangSong"/>
              </a:rPr>
              <a:t>主要困难在于估计似然</a:t>
            </a:r>
            <a:r>
              <a:rPr lang="zh-CN" altLang="en-US" sz="2400" dirty="0">
                <a:solidFill>
                  <a:srgbClr val="C00000"/>
                </a:solidFill>
                <a:latin typeface="FangSong"/>
                <a:cs typeface="FangSong"/>
              </a:rPr>
              <a:t>（类条件概率）</a:t>
            </a:r>
            <a:endParaRPr sz="2400" dirty="0">
              <a:solidFill>
                <a:srgbClr val="C00000"/>
              </a:solidFill>
              <a:latin typeface="FangSong"/>
              <a:cs typeface="FangSong"/>
            </a:endParaRPr>
          </a:p>
        </p:txBody>
      </p:sp>
      <p:sp>
        <p:nvSpPr>
          <p:cNvPr id="21" name="object 21"/>
          <p:cNvSpPr/>
          <p:nvPr/>
        </p:nvSpPr>
        <p:spPr>
          <a:xfrm>
            <a:off x="5715000" y="940044"/>
            <a:ext cx="1232524" cy="470443"/>
          </a:xfrm>
          <a:prstGeom prst="rect">
            <a:avLst/>
          </a:prstGeom>
          <a:blipFill>
            <a:blip r:embed="rId3" cstate="print"/>
            <a:stretch>
              <a:fillRect/>
            </a:stretch>
          </a:blipFill>
        </p:spPr>
        <p:txBody>
          <a:bodyPr wrap="square" lIns="0" tIns="0" rIns="0" bIns="0" rtlCol="0"/>
          <a:lstStyle/>
          <a:p>
            <a:endParaRPr/>
          </a:p>
        </p:txBody>
      </p:sp>
      <p:grpSp>
        <p:nvGrpSpPr>
          <p:cNvPr id="29" name="组 28"/>
          <p:cNvGrpSpPr/>
          <p:nvPr/>
        </p:nvGrpSpPr>
        <p:grpSpPr>
          <a:xfrm>
            <a:off x="228600" y="1710371"/>
            <a:ext cx="8655913" cy="4038600"/>
            <a:chOff x="203512" y="1601783"/>
            <a:chExt cx="8655913" cy="2637223"/>
          </a:xfrm>
        </p:grpSpPr>
        <p:sp>
          <p:nvSpPr>
            <p:cNvPr id="26" name="内容占位符 1"/>
            <p:cNvSpPr txBox="1">
              <a:spLocks/>
            </p:cNvSpPr>
            <p:nvPr/>
          </p:nvSpPr>
          <p:spPr>
            <a:xfrm>
              <a:off x="203512" y="1601783"/>
              <a:ext cx="8655913" cy="2637223"/>
            </a:xfrm>
            <a:prstGeom prst="rect">
              <a:avLst/>
            </a:prstGeom>
          </p:spPr>
          <p:txBody>
            <a:bodyPr vert="horz" lIns="91440" tIns="4572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r>
                <a:rPr kumimoji="0" lang="zh-CN" altLang="en-US"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rPr>
                <a:t>估计</a:t>
              </a:r>
              <a:r>
                <a:rPr kumimoji="0" lang="zh-CN" altLang="en-US" sz="2400" b="0" i="0" u="none" strike="noStrike" kern="1200" cap="none" spc="0" normalizeH="0" baseline="0" noProof="0" dirty="0">
                  <a:ln>
                    <a:noFill/>
                  </a:ln>
                  <a:solidFill>
                    <a:srgbClr val="C00000"/>
                  </a:solidFill>
                  <a:effectLst/>
                  <a:uLnTx/>
                  <a:uFillTx/>
                  <a:latin typeface="Verdana" panose="020B0604030504040204" pitchFamily="34" charset="0"/>
                  <a:ea typeface="幼圆" panose="02010509060101010101" pitchFamily="49" charset="-122"/>
                  <a:cs typeface=""/>
                </a:rPr>
                <a:t>类条件概率           </a:t>
              </a:r>
              <a:r>
                <a:rPr kumimoji="0" lang="zh-CN" altLang="en-US"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rPr>
                <a:t>来说，由于它</a:t>
              </a:r>
              <a:r>
                <a:rPr kumimoji="0" lang="zh-CN" altLang="en-US" sz="2400" b="0" i="0" u="none" strike="noStrike" kern="1200" cap="none" spc="0" normalizeH="0" baseline="0" noProof="0" dirty="0">
                  <a:ln>
                    <a:noFill/>
                  </a:ln>
                  <a:solidFill>
                    <a:srgbClr val="151FFF"/>
                  </a:solidFill>
                  <a:effectLst/>
                  <a:uLnTx/>
                  <a:uFillTx/>
                  <a:latin typeface="Verdana" panose="020B0604030504040204" pitchFamily="34" charset="0"/>
                  <a:ea typeface="幼圆" panose="02010509060101010101" pitchFamily="49" charset="-122"/>
                  <a:cs typeface=""/>
                </a:rPr>
                <a:t>涉及关于 </a:t>
              </a:r>
              <a:r>
                <a:rPr kumimoji="0" lang="en-US" altLang="zh-CN" sz="2400" b="0" i="1" u="none" strike="noStrike" kern="1200" cap="none" spc="0" normalizeH="0" baseline="0" noProof="0" dirty="0">
                  <a:ln>
                    <a:noFill/>
                  </a:ln>
                  <a:solidFill>
                    <a:srgbClr val="151FFF"/>
                  </a:solidFill>
                  <a:effectLst/>
                  <a:uLnTx/>
                  <a:uFillTx/>
                  <a:latin typeface="Times New Roman" charset="0"/>
                  <a:ea typeface="Times New Roman" charset="0"/>
                  <a:cs typeface="Times New Roman" charset="0"/>
                </a:rPr>
                <a:t>x</a:t>
              </a:r>
              <a:r>
                <a:rPr kumimoji="0" lang="zh-CN" altLang="en-US" sz="2400" b="0" i="0" u="none" strike="noStrike" kern="1200" cap="none" spc="0" normalizeH="0" baseline="0" noProof="0" dirty="0">
                  <a:ln>
                    <a:noFill/>
                  </a:ln>
                  <a:solidFill>
                    <a:srgbClr val="151FFF"/>
                  </a:solidFill>
                  <a:effectLst/>
                  <a:uLnTx/>
                  <a:uFillTx/>
                  <a:latin typeface="Verdana" panose="020B0604030504040204" pitchFamily="34" charset="0"/>
                  <a:ea typeface="幼圆" panose="02010509060101010101" pitchFamily="49" charset="-122"/>
                  <a:cs typeface=""/>
                </a:rPr>
                <a:t> 所有属性的联合概率</a:t>
              </a:r>
              <a:r>
                <a:rPr kumimoji="0" lang="zh-CN" altLang="en-US"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rPr>
                <a:t>，直接根据样本出现的</a:t>
              </a:r>
              <a:r>
                <a:rPr kumimoji="0" lang="zh-CN" altLang="en-US" sz="2400" b="0" i="0" u="none" strike="noStrike" kern="1200" cap="none" spc="0" normalizeH="0" baseline="0" noProof="0" dirty="0">
                  <a:ln>
                    <a:noFill/>
                  </a:ln>
                  <a:solidFill>
                    <a:srgbClr val="151FFF"/>
                  </a:solidFill>
                  <a:effectLst/>
                  <a:uLnTx/>
                  <a:uFillTx/>
                  <a:latin typeface="Verdana" panose="020B0604030504040204" pitchFamily="34" charset="0"/>
                  <a:ea typeface="幼圆" panose="02010509060101010101" pitchFamily="49" charset="-122"/>
                  <a:cs typeface=""/>
                </a:rPr>
                <a:t>频率</a:t>
              </a:r>
              <a:r>
                <a:rPr kumimoji="0" lang="zh-CN" altLang="en-US"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rPr>
                <a:t>来估计将会遇到严重困难；</a:t>
              </a:r>
              <a:endParaRPr kumimoji="0" lang="en-US" altLang="zh-CN"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endParaRPr>
            </a:p>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r>
                <a:rPr lang="zh-CN" altLang="en-US" sz="2400" dirty="0">
                  <a:solidFill>
                    <a:sysClr val="windowText" lastClr="000000"/>
                  </a:solidFill>
                  <a:cs typeface=""/>
                </a:rPr>
                <a:t>例如，假设样本的 </a:t>
              </a:r>
              <a:r>
                <a:rPr lang="en-US" altLang="zh-CN" sz="2400" i="1" dirty="0">
                  <a:solidFill>
                    <a:sysClr val="windowText" lastClr="000000"/>
                  </a:solidFill>
                  <a:latin typeface="Times New Roman" charset="0"/>
                  <a:ea typeface="Times New Roman" charset="0"/>
                  <a:cs typeface="Times New Roman" charset="0"/>
                </a:rPr>
                <a:t>d</a:t>
              </a:r>
              <a:r>
                <a:rPr lang="zh-CN" altLang="en-US" sz="2400" dirty="0">
                  <a:solidFill>
                    <a:sysClr val="windowText" lastClr="000000"/>
                  </a:solidFill>
                  <a:cs typeface=""/>
                </a:rPr>
                <a:t> 个属性都是二值的，则样本空间就有 </a:t>
              </a:r>
              <a:r>
                <a:rPr lang="en-US" altLang="zh-CN" sz="2400" i="1" dirty="0">
                  <a:solidFill>
                    <a:sysClr val="windowText" lastClr="000000"/>
                  </a:solidFill>
                  <a:latin typeface="Times New Roman" charset="0"/>
                  <a:ea typeface="Times New Roman" charset="0"/>
                  <a:cs typeface="Times New Roman" charset="0"/>
                </a:rPr>
                <a:t>2</a:t>
              </a:r>
              <a:r>
                <a:rPr lang="en-US" altLang="zh-CN" sz="2400" i="1" baseline="30000" dirty="0">
                  <a:solidFill>
                    <a:sysClr val="windowText" lastClr="000000"/>
                  </a:solidFill>
                  <a:latin typeface="Times New Roman" charset="0"/>
                  <a:ea typeface="Times New Roman" charset="0"/>
                  <a:cs typeface="Times New Roman" charset="0"/>
                </a:rPr>
                <a:t>d</a:t>
              </a:r>
              <a:r>
                <a:rPr lang="zh-CN" altLang="en-US" sz="2400" dirty="0">
                  <a:solidFill>
                    <a:sysClr val="windowText" lastClr="000000"/>
                  </a:solidFill>
                  <a:cs typeface=""/>
                </a:rPr>
                <a:t> 种可能的取值，在现实中，这个值往往远大于训练样本数 </a:t>
              </a:r>
              <a:r>
                <a:rPr lang="en-US" altLang="zh-CN" sz="2400" i="1" dirty="0">
                  <a:solidFill>
                    <a:sysClr val="windowText" lastClr="000000"/>
                  </a:solidFill>
                  <a:latin typeface="Times New Roman" charset="0"/>
                  <a:ea typeface="Times New Roman" charset="0"/>
                  <a:cs typeface="Times New Roman" charset="0"/>
                </a:rPr>
                <a:t>m</a:t>
              </a:r>
            </a:p>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r>
                <a:rPr kumimoji="0" lang="zh-CN" altLang="en-US"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rPr>
                <a:t>也就是说，很多样本取值在训练集中根本没有出现，直接用频率来估计           显然是不行的。</a:t>
              </a:r>
              <a:endParaRPr kumimoji="0" lang="en-US" altLang="zh-CN"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endParaRPr>
            </a:p>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endParaRPr kumimoji="0" lang="en-US" altLang="zh-CN"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endParaRPr>
            </a:p>
            <a:p>
              <a:pPr marL="685800" marR="0" lvl="1" indent="-360000" algn="l" defTabSz="914400" rtl="0" eaLnBrk="1" fontAlgn="auto" latinLnBrk="0" hangingPunct="1">
                <a:lnSpc>
                  <a:spcPct val="150000"/>
                </a:lnSpc>
                <a:spcBef>
                  <a:spcPts val="500"/>
                </a:spcBef>
                <a:spcAft>
                  <a:spcPts val="0"/>
                </a:spcAft>
                <a:buClr>
                  <a:srgbClr val="16754D"/>
                </a:buClr>
                <a:buSzTx/>
                <a:buFont typeface="Wingdings" panose="05000000000000000000" pitchFamily="2" charset="2"/>
                <a:buChar char="l"/>
                <a:tabLst/>
                <a:defRPr/>
              </a:pPr>
              <a:endParaRPr kumimoji="0" lang="zh-CN" altLang="en-US"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endParaRPr>
            </a:p>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endParaRPr kumimoji="0" lang="en-US" altLang="zh-CN"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endParaRPr>
            </a:p>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endParaRPr kumimoji="0" lang="en-US" altLang="zh-CN" sz="2400" b="0" i="0" u="none" strike="noStrike" kern="1200" cap="none" spc="0" normalizeH="0" baseline="0" noProof="0" dirty="0">
                <a:ln>
                  <a:noFill/>
                </a:ln>
                <a:solidFill>
                  <a:sysClr val="windowText" lastClr="000000"/>
                </a:solidFill>
                <a:effectLst/>
                <a:uLnTx/>
                <a:uFillTx/>
                <a:latin typeface="Verdana" panose="020B0604030504040204" pitchFamily="34" charset="0"/>
                <a:ea typeface="幼圆" panose="02010509060101010101" pitchFamily="49" charset="-122"/>
                <a:cs typeface=""/>
              </a:endParaRPr>
            </a:p>
          </p:txBody>
        </p:sp>
        <p:sp>
          <p:nvSpPr>
            <p:cNvPr id="27" name="object 21"/>
            <p:cNvSpPr/>
            <p:nvPr/>
          </p:nvSpPr>
          <p:spPr>
            <a:xfrm>
              <a:off x="3048000" y="1679118"/>
              <a:ext cx="829055" cy="283853"/>
            </a:xfrm>
            <a:prstGeom prst="rect">
              <a:avLst/>
            </a:prstGeom>
            <a:blipFill>
              <a:blip r:embed="rId3" cstate="print"/>
              <a:stretch>
                <a:fillRect/>
              </a:stretch>
            </a:blipFill>
          </p:spPr>
          <p:txBody>
            <a:bodyPr wrap="square" lIns="0" tIns="0" rIns="0" bIns="0" rtlCol="0"/>
            <a:lstStyle/>
            <a:p>
              <a:endParaRPr sz="2000"/>
            </a:p>
          </p:txBody>
        </p:sp>
        <p:sp>
          <p:nvSpPr>
            <p:cNvPr id="28" name="object 21"/>
            <p:cNvSpPr/>
            <p:nvPr/>
          </p:nvSpPr>
          <p:spPr>
            <a:xfrm>
              <a:off x="2233013" y="3818751"/>
              <a:ext cx="829055" cy="311428"/>
            </a:xfrm>
            <a:prstGeom prst="rect">
              <a:avLst/>
            </a:prstGeom>
            <a:blipFill>
              <a:blip r:embed="rId3" cstate="print"/>
              <a:stretch>
                <a:fillRect/>
              </a:stretch>
            </a:blipFill>
          </p:spPr>
          <p:txBody>
            <a:bodyPr wrap="square" lIns="0" tIns="0" rIns="0" bIns="0" rtlCol="0"/>
            <a:lstStyle/>
            <a:p>
              <a:endParaRPr sz="2000"/>
            </a:p>
          </p:txBody>
        </p:sp>
      </p:grpSp>
    </p:spTree>
    <p:extLst>
      <p:ext uri="{BB962C8B-B14F-4D97-AF65-F5344CB8AC3E}">
        <p14:creationId xmlns:p14="http://schemas.microsoft.com/office/powerpoint/2010/main" val="42385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60350" y="50800"/>
            <a:ext cx="8350250" cy="787400"/>
          </a:xfrm>
        </p:spPr>
        <p:txBody>
          <a:bodyPr>
            <a:noAutofit/>
          </a:bodyPr>
          <a:lstStyle/>
          <a:p>
            <a:r>
              <a:rPr lang="zh-CN" altLang="en-US" sz="2400" dirty="0"/>
              <a:t>极大似然估计</a:t>
            </a:r>
            <a:r>
              <a:rPr lang="en-US" altLang="zh-CN" sz="2400" dirty="0"/>
              <a:t>(</a:t>
            </a:r>
            <a:r>
              <a:rPr lang="en-US" altLang="zh-CN" sz="2400">
                <a:effectLst/>
              </a:rPr>
              <a:t>Maximum Likelihood Estimate</a:t>
            </a:r>
            <a:r>
              <a:rPr lang="zh-CN" altLang="en-US" sz="2400">
                <a:effectLst/>
              </a:rPr>
              <a:t>，</a:t>
            </a:r>
            <a:r>
              <a:rPr lang="en-US" altLang="zh-CN" sz="2400">
                <a:effectLst/>
              </a:rPr>
              <a:t>MLE</a:t>
            </a:r>
            <a:r>
              <a:rPr lang="en-US" altLang="zh-CN" sz="2400" dirty="0"/>
              <a:t>)</a:t>
            </a:r>
            <a:endParaRPr lang="zh-CN" altLang="en-US" sz="2400" dirty="0">
              <a:latin typeface="+mj-ea"/>
              <a:ea typeface="+mj-ea"/>
            </a:endParaRPr>
          </a:p>
        </p:txBody>
      </p:sp>
      <p:sp>
        <p:nvSpPr>
          <p:cNvPr id="2" name="内容占位符 1"/>
          <p:cNvSpPr>
            <a:spLocks noGrp="1"/>
          </p:cNvSpPr>
          <p:nvPr>
            <p:ph sz="quarter" idx="14"/>
          </p:nvPr>
        </p:nvSpPr>
        <p:spPr>
          <a:xfrm>
            <a:off x="29308" y="1066800"/>
            <a:ext cx="8970149" cy="5093208"/>
          </a:xfrm>
        </p:spPr>
        <p:txBody>
          <a:bodyPr>
            <a:normAutofit lnSpcReduction="10000"/>
          </a:bodyPr>
          <a:lstStyle/>
          <a:p>
            <a:pPr>
              <a:lnSpc>
                <a:spcPct val="100000"/>
              </a:lnSpc>
            </a:pPr>
            <a:r>
              <a:rPr lang="zh-CN" altLang="en-US" dirty="0"/>
              <a:t>估计类条件概率的常用策略：</a:t>
            </a:r>
            <a:r>
              <a:rPr lang="zh-CN" altLang="en-US" dirty="0">
                <a:solidFill>
                  <a:srgbClr val="C00000"/>
                </a:solidFill>
              </a:rPr>
              <a:t>先假定其具有某种确定的概率分布形式</a:t>
            </a:r>
            <a:r>
              <a:rPr lang="zh-CN" altLang="en-US" dirty="0"/>
              <a:t>，</a:t>
            </a:r>
            <a:r>
              <a:rPr lang="zh-CN" altLang="en-US" dirty="0">
                <a:solidFill>
                  <a:srgbClr val="C00000"/>
                </a:solidFill>
              </a:rPr>
              <a:t>再基于训练样本对概率分布参数估计</a:t>
            </a:r>
            <a:r>
              <a:rPr lang="zh-CN" altLang="en-US" dirty="0"/>
              <a:t>。</a:t>
            </a:r>
            <a:endParaRPr lang="en-US" altLang="zh-CN" dirty="0"/>
          </a:p>
          <a:p>
            <a:pPr lvl="1">
              <a:lnSpc>
                <a:spcPct val="100000"/>
              </a:lnSpc>
            </a:pPr>
            <a:endParaRPr lang="zh-CN" altLang="en-US" dirty="0"/>
          </a:p>
          <a:p>
            <a:pPr>
              <a:lnSpc>
                <a:spcPct val="100000"/>
              </a:lnSpc>
            </a:pPr>
            <a:r>
              <a:rPr lang="zh-CN" altLang="en-US" dirty="0"/>
              <a:t>记关于</a:t>
            </a:r>
            <a:r>
              <a:rPr lang="zh-CN" altLang="en-US" dirty="0">
                <a:solidFill>
                  <a:srgbClr val="151FFF"/>
                </a:solidFill>
              </a:rPr>
              <a:t>类别 </a:t>
            </a:r>
            <a:r>
              <a:rPr lang="en-US" altLang="zh-CN" i="1" dirty="0">
                <a:solidFill>
                  <a:srgbClr val="151FFF"/>
                </a:solidFill>
                <a:latin typeface="Times New Roman" charset="0"/>
                <a:ea typeface="Times New Roman" charset="0"/>
                <a:cs typeface="Times New Roman" charset="0"/>
              </a:rPr>
              <a:t>C</a:t>
            </a:r>
            <a:r>
              <a:rPr lang="zh-CN" altLang="en-US" dirty="0">
                <a:solidFill>
                  <a:srgbClr val="151FFF"/>
                </a:solidFill>
              </a:rPr>
              <a:t> </a:t>
            </a:r>
            <a:r>
              <a:rPr lang="zh-CN" altLang="en-US" dirty="0"/>
              <a:t>的</a:t>
            </a:r>
            <a:r>
              <a:rPr lang="zh-CN" altLang="en-US" dirty="0">
                <a:solidFill>
                  <a:srgbClr val="C00000"/>
                </a:solidFill>
              </a:rPr>
              <a:t>类条件概率</a:t>
            </a:r>
            <a:r>
              <a:rPr lang="zh-CN" altLang="en-US" dirty="0"/>
              <a:t>为              ，</a:t>
            </a:r>
          </a:p>
          <a:p>
            <a:pPr lvl="1">
              <a:lnSpc>
                <a:spcPct val="110000"/>
              </a:lnSpc>
            </a:pPr>
            <a:r>
              <a:rPr lang="zh-CN" altLang="en-US" dirty="0"/>
              <a:t>假设           具有确定的形式并且被</a:t>
            </a:r>
            <a:r>
              <a:rPr lang="zh-CN" altLang="en-US" dirty="0">
                <a:solidFill>
                  <a:srgbClr val="C00000"/>
                </a:solidFill>
              </a:rPr>
              <a:t>参数向量 </a:t>
            </a:r>
            <a:r>
              <a:rPr lang="en-US" altLang="zh-CN" i="1" dirty="0">
                <a:solidFill>
                  <a:srgbClr val="C00000"/>
                </a:solidFill>
                <a:latin typeface="Symbol" pitchFamily="2" charset="2"/>
                <a:ea typeface="Symbol Tiger Expert" charset="2"/>
                <a:cs typeface="Symbol Tiger Expert" charset="2"/>
              </a:rPr>
              <a:t>q</a:t>
            </a:r>
            <a:r>
              <a:rPr lang="en-US" altLang="zh-CN" i="1" baseline="-25000" dirty="0">
                <a:solidFill>
                  <a:srgbClr val="C00000"/>
                </a:solidFill>
                <a:latin typeface="Times New Roman" charset="0"/>
                <a:ea typeface="Times New Roman" charset="0"/>
                <a:cs typeface="Times New Roman" charset="0"/>
              </a:rPr>
              <a:t>c</a:t>
            </a:r>
            <a:r>
              <a:rPr lang="zh-CN" altLang="en-US" dirty="0">
                <a:solidFill>
                  <a:srgbClr val="C00000"/>
                </a:solidFill>
              </a:rPr>
              <a:t> </a:t>
            </a:r>
            <a:r>
              <a:rPr lang="zh-CN" altLang="en-US" dirty="0"/>
              <a:t>唯一确定，</a:t>
            </a:r>
            <a:r>
              <a:rPr lang="zh-CN" altLang="en-US" dirty="0">
                <a:latin typeface="Times New Roman" charset="0"/>
                <a:ea typeface="Times New Roman" charset="0"/>
                <a:cs typeface="Times New Roman" charset="0"/>
              </a:rPr>
              <a:t>则问题变为                     。</a:t>
            </a:r>
            <a:endParaRPr lang="en-US" altLang="zh-CN" dirty="0"/>
          </a:p>
          <a:p>
            <a:pPr lvl="1">
              <a:lnSpc>
                <a:spcPct val="110000"/>
              </a:lnSpc>
            </a:pPr>
            <a:r>
              <a:rPr lang="zh-CN" altLang="en-US" dirty="0"/>
              <a:t>我们的</a:t>
            </a:r>
            <a:r>
              <a:rPr lang="zh-CN" altLang="en-US" b="1" dirty="0">
                <a:solidFill>
                  <a:srgbClr val="C00000"/>
                </a:solidFill>
              </a:rPr>
              <a:t>任务就是利用训练集  </a:t>
            </a:r>
            <a:r>
              <a:rPr lang="en-US" altLang="zh-CN" sz="2200" b="1" i="1" dirty="0">
                <a:solidFill>
                  <a:srgbClr val="C00000"/>
                </a:solidFill>
                <a:latin typeface="Times New Roman" charset="0"/>
                <a:ea typeface="Times New Roman" charset="0"/>
                <a:cs typeface="Times New Roman" charset="0"/>
              </a:rPr>
              <a:t>D</a:t>
            </a:r>
            <a:r>
              <a:rPr lang="zh-CN" altLang="en-US" b="1" dirty="0">
                <a:solidFill>
                  <a:srgbClr val="C00000"/>
                </a:solidFill>
              </a:rPr>
              <a:t>  估计参数向量 </a:t>
            </a:r>
            <a:r>
              <a:rPr lang="en-US" altLang="zh-CN" b="1" i="1" dirty="0">
                <a:solidFill>
                  <a:srgbClr val="C00000"/>
                </a:solidFill>
                <a:latin typeface="Symbol" pitchFamily="2" charset="2"/>
                <a:ea typeface="Symbol Tiger Expert" charset="2"/>
                <a:cs typeface="Symbol Tiger Expert" charset="2"/>
              </a:rPr>
              <a:t>q</a:t>
            </a:r>
            <a:r>
              <a:rPr lang="en-US" altLang="zh-CN" b="1" i="1" baseline="-25000" dirty="0">
                <a:solidFill>
                  <a:srgbClr val="C00000"/>
                </a:solidFill>
                <a:latin typeface="Times New Roman" charset="0"/>
                <a:ea typeface="Times New Roman" charset="0"/>
                <a:cs typeface="Times New Roman" charset="0"/>
              </a:rPr>
              <a:t>c</a:t>
            </a:r>
            <a:r>
              <a:rPr lang="zh-CN" altLang="en-US" b="1" i="1" baseline="-25000" dirty="0">
                <a:solidFill>
                  <a:srgbClr val="C00000"/>
                </a:solidFill>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endParaRPr lang="en-US" altLang="zh-CN" dirty="0"/>
          </a:p>
          <a:p>
            <a:pPr>
              <a:lnSpc>
                <a:spcPct val="110000"/>
              </a:lnSpc>
            </a:pPr>
            <a:r>
              <a:rPr lang="zh-CN" altLang="en-US" dirty="0"/>
              <a:t>概率模型的</a:t>
            </a:r>
            <a:r>
              <a:rPr lang="zh-CN" altLang="en-US" dirty="0">
                <a:solidFill>
                  <a:srgbClr val="C00000"/>
                </a:solidFill>
              </a:rPr>
              <a:t>训练过程</a:t>
            </a:r>
            <a:r>
              <a:rPr lang="zh-CN" altLang="en-US" dirty="0"/>
              <a:t>就是</a:t>
            </a:r>
            <a:r>
              <a:rPr lang="zh-CN" altLang="en-US" dirty="0">
                <a:solidFill>
                  <a:srgbClr val="C00000"/>
                </a:solidFill>
              </a:rPr>
              <a:t>参数估计过程</a:t>
            </a:r>
            <a:r>
              <a:rPr lang="zh-CN" altLang="en-US" dirty="0"/>
              <a:t>，统计学界的两个学派提供了不同的方案：</a:t>
            </a:r>
            <a:endParaRPr lang="en-US" altLang="zh-CN" dirty="0"/>
          </a:p>
          <a:p>
            <a:pPr lvl="1">
              <a:lnSpc>
                <a:spcPct val="110000"/>
              </a:lnSpc>
            </a:pPr>
            <a:r>
              <a:rPr lang="zh-CN" altLang="en-US" dirty="0">
                <a:solidFill>
                  <a:srgbClr val="C00000"/>
                </a:solidFill>
              </a:rPr>
              <a:t>频率主义学派</a:t>
            </a:r>
            <a:r>
              <a:rPr lang="en-US" altLang="zh-CN" dirty="0">
                <a:solidFill>
                  <a:srgbClr val="C00000"/>
                </a:solidFill>
              </a:rPr>
              <a:t> </a:t>
            </a:r>
            <a:r>
              <a:rPr lang="en-US" altLang="zh-CN" dirty="0"/>
              <a:t>(frequentist)</a:t>
            </a:r>
            <a:r>
              <a:rPr lang="zh-CN" altLang="en-US" dirty="0"/>
              <a:t>认为</a:t>
            </a:r>
            <a:r>
              <a:rPr lang="zh-CN" altLang="en-US" dirty="0">
                <a:solidFill>
                  <a:srgbClr val="C00000"/>
                </a:solidFill>
              </a:rPr>
              <a:t>参数</a:t>
            </a:r>
            <a:r>
              <a:rPr lang="zh-CN" altLang="en-US" dirty="0"/>
              <a:t>虽然未知，但却</a:t>
            </a:r>
            <a:r>
              <a:rPr lang="zh-CN" altLang="en-US" dirty="0">
                <a:solidFill>
                  <a:srgbClr val="C00000"/>
                </a:solidFill>
              </a:rPr>
              <a:t>存在客观值</a:t>
            </a:r>
            <a:r>
              <a:rPr lang="zh-CN" altLang="en-US" dirty="0"/>
              <a:t>，因此可通过</a:t>
            </a:r>
            <a:r>
              <a:rPr lang="zh-CN" altLang="en-US" dirty="0">
                <a:solidFill>
                  <a:srgbClr val="C00000"/>
                </a:solidFill>
              </a:rPr>
              <a:t>优化似然函数等准则来确定参数值</a:t>
            </a:r>
            <a:r>
              <a:rPr lang="zh-CN" altLang="en-US" dirty="0"/>
              <a:t>。</a:t>
            </a:r>
            <a:endParaRPr lang="en-US" altLang="zh-CN" dirty="0"/>
          </a:p>
          <a:p>
            <a:pPr lvl="1">
              <a:lnSpc>
                <a:spcPct val="110000"/>
              </a:lnSpc>
            </a:pPr>
            <a:r>
              <a:rPr lang="zh-CN" altLang="en-US" dirty="0">
                <a:solidFill>
                  <a:srgbClr val="C00000"/>
                </a:solidFill>
              </a:rPr>
              <a:t>贝叶斯学派</a:t>
            </a:r>
            <a:r>
              <a:rPr lang="en-US" altLang="zh-CN" dirty="0"/>
              <a:t> (Bayesian)</a:t>
            </a:r>
            <a:r>
              <a:rPr lang="zh-CN" altLang="en-US" dirty="0"/>
              <a:t>认为</a:t>
            </a:r>
            <a:r>
              <a:rPr lang="zh-CN" altLang="en-US" dirty="0">
                <a:solidFill>
                  <a:srgbClr val="C00000"/>
                </a:solidFill>
              </a:rPr>
              <a:t>参数是未观察到的随机变量</a:t>
            </a:r>
            <a:r>
              <a:rPr lang="zh-CN" altLang="en-US" dirty="0"/>
              <a:t>、</a:t>
            </a:r>
            <a:r>
              <a:rPr lang="zh-CN" altLang="en-US" dirty="0">
                <a:solidFill>
                  <a:srgbClr val="C00000"/>
                </a:solidFill>
              </a:rPr>
              <a:t>其本身也可有分布</a:t>
            </a:r>
            <a:r>
              <a:rPr lang="zh-CN" altLang="en-US" dirty="0"/>
              <a:t>，因此可</a:t>
            </a:r>
            <a:r>
              <a:rPr lang="zh-CN" altLang="en-US" dirty="0">
                <a:solidFill>
                  <a:srgbClr val="C00000"/>
                </a:solidFill>
              </a:rPr>
              <a:t>假定参数服从一个先验分布</a:t>
            </a:r>
            <a:r>
              <a:rPr lang="zh-CN" altLang="en-US" dirty="0"/>
              <a:t>，然后</a:t>
            </a:r>
            <a:r>
              <a:rPr lang="zh-CN" altLang="en-US" dirty="0">
                <a:solidFill>
                  <a:srgbClr val="C00000"/>
                </a:solidFill>
              </a:rPr>
              <a:t>基于观测到的数据计算参数的后验分布</a:t>
            </a:r>
            <a:r>
              <a:rPr lang="zh-CN" altLang="en-US" dirty="0"/>
              <a:t>。</a:t>
            </a:r>
            <a:endParaRPr lang="en-US" altLang="zh-CN" dirty="0"/>
          </a:p>
          <a:p>
            <a:pPr>
              <a:lnSpc>
                <a:spcPct val="100000"/>
              </a:lnSpc>
            </a:pPr>
            <a:endParaRPr lang="en-US" altLang="zh-CN" dirty="0"/>
          </a:p>
          <a:p>
            <a:pPr>
              <a:lnSpc>
                <a:spcPct val="100000"/>
              </a:lnSpc>
            </a:pPr>
            <a:endParaRPr lang="en-US" altLang="zh-CN" dirty="0"/>
          </a:p>
        </p:txBody>
      </p:sp>
      <p:sp>
        <p:nvSpPr>
          <p:cNvPr id="10" name="object 21"/>
          <p:cNvSpPr/>
          <p:nvPr/>
        </p:nvSpPr>
        <p:spPr>
          <a:xfrm>
            <a:off x="4287577" y="2133600"/>
            <a:ext cx="1118696" cy="403436"/>
          </a:xfrm>
          <a:prstGeom prst="rect">
            <a:avLst/>
          </a:prstGeom>
          <a:blipFill>
            <a:blip r:embed="rId2" cstate="print"/>
            <a:stretch>
              <a:fillRect/>
            </a:stretch>
          </a:blipFill>
        </p:spPr>
        <p:txBody>
          <a:bodyPr wrap="square" lIns="0" tIns="0" rIns="0" bIns="0" rtlCol="0"/>
          <a:lstStyle/>
          <a:p>
            <a:endParaRPr/>
          </a:p>
        </p:txBody>
      </p:sp>
      <p:sp>
        <p:nvSpPr>
          <p:cNvPr id="12" name="object 21"/>
          <p:cNvSpPr/>
          <p:nvPr/>
        </p:nvSpPr>
        <p:spPr>
          <a:xfrm>
            <a:off x="1374449" y="2489789"/>
            <a:ext cx="910473" cy="355411"/>
          </a:xfrm>
          <a:prstGeom prst="rect">
            <a:avLst/>
          </a:prstGeom>
          <a:blipFill>
            <a:blip r:embed="rId2" cstate="print"/>
            <a:stretch>
              <a:fillRect/>
            </a:stretch>
          </a:blipFill>
        </p:spPr>
        <p:txBody>
          <a:bodyPr wrap="square" lIns="0" tIns="0" rIns="0" bIns="0" rtlCol="0"/>
          <a:lstStyle/>
          <a:p>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859277"/>
            <a:ext cx="976787" cy="307166"/>
          </a:xfrm>
          <a:prstGeom prst="rect">
            <a:avLst/>
          </a:prstGeom>
        </p:spPr>
      </p:pic>
      <p:sp>
        <p:nvSpPr>
          <p:cNvPr id="5" name="矩形 4"/>
          <p:cNvSpPr/>
          <p:nvPr/>
        </p:nvSpPr>
        <p:spPr>
          <a:xfrm>
            <a:off x="6553200" y="3166443"/>
            <a:ext cx="1905000" cy="461665"/>
          </a:xfrm>
          <a:prstGeom prst="rect">
            <a:avLst/>
          </a:prstGeom>
          <a:solidFill>
            <a:srgbClr val="FFC000"/>
          </a:solidFill>
        </p:spPr>
        <p:txBody>
          <a:bodyPr wrap="square">
            <a:spAutoFit/>
          </a:bodyPr>
          <a:lstStyle/>
          <a:p>
            <a:r>
              <a:rPr lang="zh-CN" altLang="en-US" sz="2400" b="1">
                <a:solidFill>
                  <a:srgbClr val="151FFF"/>
                </a:solidFill>
              </a:rPr>
              <a:t>方法：</a:t>
            </a:r>
            <a:r>
              <a:rPr lang="en-US" altLang="zh-CN" sz="2400" b="1">
                <a:solidFill>
                  <a:srgbClr val="151FFF"/>
                </a:solidFill>
              </a:rPr>
              <a:t>MLE</a:t>
            </a:r>
            <a:endParaRPr lang="zh-CN" altLang="en-US" sz="2400" b="1">
              <a:solidFill>
                <a:srgbClr val="151FFF"/>
              </a:solidFill>
            </a:endParaRPr>
          </a:p>
        </p:txBody>
      </p:sp>
    </p:spTree>
    <p:extLst>
      <p:ext uri="{BB962C8B-B14F-4D97-AF65-F5344CB8AC3E}">
        <p14:creationId xmlns:p14="http://schemas.microsoft.com/office/powerpoint/2010/main" val="60659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6618</TotalTime>
  <Words>3415</Words>
  <Application>Microsoft Macintosh PowerPoint</Application>
  <PresentationFormat>全屏显示(4:3)</PresentationFormat>
  <Paragraphs>498</Paragraphs>
  <Slides>53</Slides>
  <Notes>39</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1</vt:i4>
      </vt:variant>
      <vt:variant>
        <vt:lpstr>幻灯片标题</vt:lpstr>
      </vt:variant>
      <vt:variant>
        <vt:i4>53</vt:i4>
      </vt:variant>
    </vt:vector>
  </HeadingPairs>
  <TitlesOfParts>
    <vt:vector size="77" baseType="lpstr">
      <vt:lpstr>-apple-system</vt:lpstr>
      <vt:lpstr>DengXian</vt:lpstr>
      <vt:lpstr>宋体</vt:lpstr>
      <vt:lpstr>微软雅黑</vt:lpstr>
      <vt:lpstr>幼圆</vt:lpstr>
      <vt:lpstr>FangSong</vt:lpstr>
      <vt:lpstr>Hannotate SC</vt:lpstr>
      <vt:lpstr>KaiTi</vt:lpstr>
      <vt:lpstr>Symbol Tiger Expert</vt:lpstr>
      <vt:lpstr>Arial</vt:lpstr>
      <vt:lpstr>Calibri</vt:lpstr>
      <vt:lpstr>Cambria Math</vt:lpstr>
      <vt:lpstr>Courier New</vt:lpstr>
      <vt:lpstr>Mangal</vt:lpstr>
      <vt:lpstr>Palatino Linotype</vt:lpstr>
      <vt:lpstr>Symbol</vt:lpstr>
      <vt:lpstr>Times</vt:lpstr>
      <vt:lpstr>Times New Roman</vt:lpstr>
      <vt:lpstr>Verdana</vt:lpstr>
      <vt:lpstr>Wingdings</vt:lpstr>
      <vt:lpstr>Office Theme</vt:lpstr>
      <vt:lpstr>机器学习v2.1rgb</vt:lpstr>
      <vt:lpstr>1_Office Theme</vt:lpstr>
      <vt:lpstr>Formula</vt:lpstr>
      <vt:lpstr>数据分析与数据挖掘</vt:lpstr>
      <vt:lpstr>章节目录</vt:lpstr>
      <vt:lpstr>贝叶斯决策论 (Bayesian decision theory)</vt:lpstr>
      <vt:lpstr>贝叶斯决策论 (Bayesian decision theory)</vt:lpstr>
      <vt:lpstr>贝叶斯决策论 (Bayesian decision theory)</vt:lpstr>
      <vt:lpstr>判别式 vs. 生成式</vt:lpstr>
      <vt:lpstr>贝叶斯定理</vt:lpstr>
      <vt:lpstr>贝叶斯定理</vt:lpstr>
      <vt:lpstr>极大似然估计(Maximum Likelihood Estimate，MLE)</vt:lpstr>
      <vt:lpstr>极大似然估计</vt:lpstr>
      <vt:lpstr>极大似然估计</vt:lpstr>
      <vt:lpstr>极大似然估计</vt:lpstr>
      <vt:lpstr>最大后验估计(Maximum A Posteriori probability, MAP)</vt:lpstr>
      <vt:lpstr>频率主义学派和贝叶斯学派</vt:lpstr>
      <vt:lpstr>极大似然估计</vt:lpstr>
      <vt:lpstr>极大似然估计</vt:lpstr>
      <vt:lpstr>极大似然估计</vt:lpstr>
      <vt:lpstr>PowerPoint 演示文稿</vt:lpstr>
      <vt:lpstr>PowerPoint 演示文稿</vt:lpstr>
      <vt:lpstr>PowerPoint 演示文稿</vt:lpstr>
      <vt:lpstr>PowerPoint 演示文稿</vt:lpstr>
      <vt:lpstr>EM算法</vt:lpstr>
      <vt:lpstr>PowerPoint 演示文稿</vt:lpstr>
      <vt:lpstr>EM算法</vt:lpstr>
      <vt:lpstr>EM算法</vt:lpstr>
      <vt:lpstr>EM算法</vt:lpstr>
      <vt:lpstr>EM算法</vt:lpstr>
      <vt:lpstr>EM算法</vt:lpstr>
      <vt:lpstr>EM算法</vt:lpstr>
      <vt:lpstr>EM算法</vt:lpstr>
      <vt:lpstr>EM算法</vt:lpstr>
      <vt:lpstr>EM算法</vt:lpstr>
      <vt:lpstr>朴素贝叶斯分类器 (naïve Bayes classifier)</vt:lpstr>
      <vt:lpstr>朴素贝叶斯分类器</vt:lpstr>
      <vt:lpstr>朴素贝叶斯分类器</vt:lpstr>
      <vt:lpstr>朴素贝叶斯分类器</vt:lpstr>
      <vt:lpstr>朴素贝叶斯分类器</vt:lpstr>
      <vt:lpstr>朴素贝叶斯分类器</vt:lpstr>
      <vt:lpstr>拉普拉斯修正(Laplacian correction)</vt:lpstr>
      <vt:lpstr>拉普拉斯修正(Laplacian correction)</vt:lpstr>
      <vt:lpstr>朴素贝叶斯分类器的使用</vt:lpstr>
      <vt:lpstr>半朴素贝叶斯分类器</vt:lpstr>
      <vt:lpstr>两种常见方法</vt:lpstr>
      <vt:lpstr>高阶依赖</vt:lpstr>
      <vt:lpstr>贝叶斯网（Bayesian network; Bayes network）</vt:lpstr>
      <vt:lpstr>贝叶斯网（Bayesian network）</vt:lpstr>
      <vt:lpstr>三变量间的典型依赖关系</vt:lpstr>
      <vt:lpstr>三变量间的典型依赖关系</vt:lpstr>
      <vt:lpstr>三变量间的典型依赖关系</vt:lpstr>
      <vt:lpstr>马尔科夫链 – Markov Chain</vt:lpstr>
      <vt:lpstr>隐马尔可夫模型</vt:lpstr>
      <vt:lpstr>分析条件独立性</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Zhi-Hua Zhou</dc:creator>
  <cp:lastModifiedBy>Microsoft Office 用户</cp:lastModifiedBy>
  <cp:revision>729</cp:revision>
  <dcterms:created xsi:type="dcterms:W3CDTF">2016-12-14T21:52:55Z</dcterms:created>
  <dcterms:modified xsi:type="dcterms:W3CDTF">2019-03-26T04:59:49Z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2016-05-24T00:00:00Z</vt:filetime>
  </property>
  <property fmtid="{D5CDD505-2E9C-101B-9397-08002B2CF9AE}" pid="3" name="LastSaved">
    <vt:filetime>2016-12-14T00:00:00Z</vt:filetime>
  </property>
</Properties>
</file>